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notesMasterIdLst>
    <p:notesMasterId r:id="rId140"/>
  </p:notesMasterIdLst>
  <p:handoutMasterIdLst>
    <p:handoutMasterId r:id="rId141"/>
  </p:handoutMasterIdLst>
  <p:sldIdLst>
    <p:sldId id="354" r:id="rId3"/>
    <p:sldId id="355" r:id="rId4"/>
    <p:sldId id="356" r:id="rId5"/>
    <p:sldId id="357" r:id="rId6"/>
    <p:sldId id="358" r:id="rId7"/>
    <p:sldId id="372" r:id="rId8"/>
    <p:sldId id="373" r:id="rId9"/>
    <p:sldId id="374" r:id="rId10"/>
    <p:sldId id="359" r:id="rId11"/>
    <p:sldId id="360" r:id="rId12"/>
    <p:sldId id="375" r:id="rId13"/>
    <p:sldId id="376" r:id="rId14"/>
    <p:sldId id="363" r:id="rId15"/>
    <p:sldId id="364" r:id="rId16"/>
    <p:sldId id="365" r:id="rId17"/>
    <p:sldId id="366" r:id="rId18"/>
    <p:sldId id="367" r:id="rId19"/>
    <p:sldId id="368" r:id="rId20"/>
    <p:sldId id="369" r:id="rId21"/>
    <p:sldId id="370" r:id="rId22"/>
    <p:sldId id="371" r:id="rId23"/>
    <p:sldId id="562" r:id="rId24"/>
    <p:sldId id="447" r:id="rId25"/>
    <p:sldId id="448" r:id="rId26"/>
    <p:sldId id="449" r:id="rId27"/>
    <p:sldId id="450" r:id="rId28"/>
    <p:sldId id="451" r:id="rId29"/>
    <p:sldId id="452" r:id="rId30"/>
    <p:sldId id="453" r:id="rId31"/>
    <p:sldId id="454" r:id="rId32"/>
    <p:sldId id="455" r:id="rId33"/>
    <p:sldId id="456" r:id="rId34"/>
    <p:sldId id="457" r:id="rId35"/>
    <p:sldId id="458" r:id="rId36"/>
    <p:sldId id="459" r:id="rId37"/>
    <p:sldId id="460" r:id="rId38"/>
    <p:sldId id="461" r:id="rId39"/>
    <p:sldId id="462" r:id="rId40"/>
    <p:sldId id="463" r:id="rId41"/>
    <p:sldId id="464" r:id="rId42"/>
    <p:sldId id="465" r:id="rId43"/>
    <p:sldId id="466" r:id="rId44"/>
    <p:sldId id="467" r:id="rId45"/>
    <p:sldId id="468" r:id="rId46"/>
    <p:sldId id="469" r:id="rId47"/>
    <p:sldId id="470" r:id="rId48"/>
    <p:sldId id="471" r:id="rId49"/>
    <p:sldId id="472" r:id="rId50"/>
    <p:sldId id="473" r:id="rId51"/>
    <p:sldId id="474" r:id="rId52"/>
    <p:sldId id="475" r:id="rId53"/>
    <p:sldId id="476" r:id="rId54"/>
    <p:sldId id="477" r:id="rId55"/>
    <p:sldId id="478" r:id="rId56"/>
    <p:sldId id="479" r:id="rId57"/>
    <p:sldId id="480" r:id="rId58"/>
    <p:sldId id="481" r:id="rId59"/>
    <p:sldId id="482" r:id="rId60"/>
    <p:sldId id="483" r:id="rId61"/>
    <p:sldId id="484" r:id="rId62"/>
    <p:sldId id="485" r:id="rId63"/>
    <p:sldId id="486" r:id="rId64"/>
    <p:sldId id="487" r:id="rId65"/>
    <p:sldId id="488" r:id="rId66"/>
    <p:sldId id="489" r:id="rId67"/>
    <p:sldId id="490" r:id="rId68"/>
    <p:sldId id="491" r:id="rId69"/>
    <p:sldId id="492" r:id="rId70"/>
    <p:sldId id="493" r:id="rId71"/>
    <p:sldId id="494" r:id="rId72"/>
    <p:sldId id="495" r:id="rId73"/>
    <p:sldId id="496" r:id="rId74"/>
    <p:sldId id="497" r:id="rId75"/>
    <p:sldId id="498" r:id="rId76"/>
    <p:sldId id="499" r:id="rId77"/>
    <p:sldId id="500" r:id="rId78"/>
    <p:sldId id="501" r:id="rId79"/>
    <p:sldId id="502" r:id="rId80"/>
    <p:sldId id="503" r:id="rId81"/>
    <p:sldId id="504" r:id="rId82"/>
    <p:sldId id="505" r:id="rId83"/>
    <p:sldId id="506" r:id="rId84"/>
    <p:sldId id="507" r:id="rId85"/>
    <p:sldId id="508" r:id="rId86"/>
    <p:sldId id="509" r:id="rId87"/>
    <p:sldId id="510" r:id="rId88"/>
    <p:sldId id="511" r:id="rId89"/>
    <p:sldId id="512" r:id="rId90"/>
    <p:sldId id="513" r:id="rId91"/>
    <p:sldId id="514" r:id="rId92"/>
    <p:sldId id="515" r:id="rId93"/>
    <p:sldId id="516" r:id="rId94"/>
    <p:sldId id="517" r:id="rId95"/>
    <p:sldId id="518" r:id="rId96"/>
    <p:sldId id="519" r:id="rId97"/>
    <p:sldId id="520" r:id="rId98"/>
    <p:sldId id="521" r:id="rId99"/>
    <p:sldId id="522" r:id="rId100"/>
    <p:sldId id="523" r:id="rId101"/>
    <p:sldId id="524" r:id="rId102"/>
    <p:sldId id="525" r:id="rId103"/>
    <p:sldId id="526" r:id="rId104"/>
    <p:sldId id="527" r:id="rId105"/>
    <p:sldId id="528" r:id="rId106"/>
    <p:sldId id="529" r:id="rId107"/>
    <p:sldId id="530" r:id="rId108"/>
    <p:sldId id="531" r:id="rId109"/>
    <p:sldId id="532" r:id="rId110"/>
    <p:sldId id="533" r:id="rId111"/>
    <p:sldId id="534" r:id="rId112"/>
    <p:sldId id="535" r:id="rId113"/>
    <p:sldId id="536" r:id="rId114"/>
    <p:sldId id="537" r:id="rId115"/>
    <p:sldId id="538" r:id="rId116"/>
    <p:sldId id="539" r:id="rId117"/>
    <p:sldId id="540" r:id="rId118"/>
    <p:sldId id="541" r:id="rId119"/>
    <p:sldId id="542" r:id="rId120"/>
    <p:sldId id="543" r:id="rId121"/>
    <p:sldId id="544" r:id="rId122"/>
    <p:sldId id="545" r:id="rId123"/>
    <p:sldId id="546" r:id="rId124"/>
    <p:sldId id="547" r:id="rId125"/>
    <p:sldId id="548" r:id="rId126"/>
    <p:sldId id="549" r:id="rId127"/>
    <p:sldId id="550" r:id="rId128"/>
    <p:sldId id="551" r:id="rId129"/>
    <p:sldId id="552" r:id="rId130"/>
    <p:sldId id="553" r:id="rId131"/>
    <p:sldId id="554" r:id="rId132"/>
    <p:sldId id="555" r:id="rId133"/>
    <p:sldId id="556" r:id="rId134"/>
    <p:sldId id="557" r:id="rId135"/>
    <p:sldId id="558" r:id="rId136"/>
    <p:sldId id="559" r:id="rId137"/>
    <p:sldId id="560" r:id="rId138"/>
    <p:sldId id="561" r:id="rId139"/>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5F36DF-6F6D-4C1F-83D6-6351377DC306}" v="2" dt="2020-01-30T12:35:58.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9" autoAdjust="0"/>
    <p:restoredTop sz="94692" autoAdjust="0"/>
  </p:normalViewPr>
  <p:slideViewPr>
    <p:cSldViewPr>
      <p:cViewPr varScale="1">
        <p:scale>
          <a:sx n="82" d="100"/>
          <a:sy n="82" d="100"/>
        </p:scale>
        <p:origin x="1277" y="77"/>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handoutMaster" Target="handoutMasters/handoutMaster1.xml"/><Relationship Id="rId146"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Claes" userId="d64208f3-0076-4064-b6ac-7d8ee9dc279f" providerId="ADAL" clId="{EE5F36DF-6F6D-4C1F-83D6-6351377DC306}"/>
    <pc:docChg chg="modSld">
      <pc:chgData name="Jo Claes" userId="d64208f3-0076-4064-b6ac-7d8ee9dc279f" providerId="ADAL" clId="{EE5F36DF-6F6D-4C1F-83D6-6351377DC306}" dt="2020-01-30T12:36:00.712" v="2" actId="20577"/>
      <pc:docMkLst>
        <pc:docMk/>
      </pc:docMkLst>
      <pc:sldChg chg="modSp">
        <pc:chgData name="Jo Claes" userId="d64208f3-0076-4064-b6ac-7d8ee9dc279f" providerId="ADAL" clId="{EE5F36DF-6F6D-4C1F-83D6-6351377DC306}" dt="2020-01-30T12:36:00.712" v="2" actId="20577"/>
        <pc:sldMkLst>
          <pc:docMk/>
          <pc:sldMk cId="1271970779" sldId="371"/>
        </pc:sldMkLst>
        <pc:spChg chg="mod">
          <ac:chgData name="Jo Claes" userId="d64208f3-0076-4064-b6ac-7d8ee9dc279f" providerId="ADAL" clId="{EE5F36DF-6F6D-4C1F-83D6-6351377DC306}" dt="2020-01-30T12:36:00.712" v="2" actId="20577"/>
          <ac:spMkLst>
            <pc:docMk/>
            <pc:sldMk cId="1271970779" sldId="371"/>
            <ac:spMk id="3" creationId="{00000000-0000-0000-0000-000000000000}"/>
          </ac:spMkLst>
        </pc:spChg>
      </pc:sldChg>
    </pc:docChg>
  </pc:docChgLst>
  <pc:docChgLst>
    <pc:chgData name="Jo Claes" userId="d64208f3-0076-4064-b6ac-7d8ee9dc279f" providerId="ADAL" clId="{C1B4AF10-A907-49D1-BD8A-1075F0ABE5EA}"/>
    <pc:docChg chg="addSld delSld modSld">
      <pc:chgData name="Jo Claes" userId="d64208f3-0076-4064-b6ac-7d8ee9dc279f" providerId="ADAL" clId="{C1B4AF10-A907-49D1-BD8A-1075F0ABE5EA}" dt="2019-11-26T09:36:49.227" v="2"/>
      <pc:docMkLst>
        <pc:docMk/>
      </pc:docMkLst>
      <pc:sldChg chg="del">
        <pc:chgData name="Jo Claes" userId="d64208f3-0076-4064-b6ac-7d8ee9dc279f" providerId="ADAL" clId="{C1B4AF10-A907-49D1-BD8A-1075F0ABE5EA}" dt="2019-11-25T13:41:21.976" v="1" actId="2696"/>
        <pc:sldMkLst>
          <pc:docMk/>
          <pc:sldMk cId="2173931556" sldId="345"/>
        </pc:sldMkLst>
      </pc:sldChg>
      <pc:sldChg chg="add">
        <pc:chgData name="Jo Claes" userId="d64208f3-0076-4064-b6ac-7d8ee9dc279f" providerId="ADAL" clId="{C1B4AF10-A907-49D1-BD8A-1075F0ABE5EA}" dt="2019-11-25T13:41:17.336" v="0"/>
        <pc:sldMkLst>
          <pc:docMk/>
          <pc:sldMk cId="2784799266" sldId="447"/>
        </pc:sldMkLst>
      </pc:sldChg>
      <pc:sldChg chg="add">
        <pc:chgData name="Jo Claes" userId="d64208f3-0076-4064-b6ac-7d8ee9dc279f" providerId="ADAL" clId="{C1B4AF10-A907-49D1-BD8A-1075F0ABE5EA}" dt="2019-11-25T13:41:17.336" v="0"/>
        <pc:sldMkLst>
          <pc:docMk/>
          <pc:sldMk cId="929042278" sldId="448"/>
        </pc:sldMkLst>
      </pc:sldChg>
      <pc:sldChg chg="add">
        <pc:chgData name="Jo Claes" userId="d64208f3-0076-4064-b6ac-7d8ee9dc279f" providerId="ADAL" clId="{C1B4AF10-A907-49D1-BD8A-1075F0ABE5EA}" dt="2019-11-25T13:41:17.336" v="0"/>
        <pc:sldMkLst>
          <pc:docMk/>
          <pc:sldMk cId="3094828855" sldId="449"/>
        </pc:sldMkLst>
      </pc:sldChg>
      <pc:sldChg chg="add">
        <pc:chgData name="Jo Claes" userId="d64208f3-0076-4064-b6ac-7d8ee9dc279f" providerId="ADAL" clId="{C1B4AF10-A907-49D1-BD8A-1075F0ABE5EA}" dt="2019-11-25T13:41:17.336" v="0"/>
        <pc:sldMkLst>
          <pc:docMk/>
          <pc:sldMk cId="3598405661" sldId="450"/>
        </pc:sldMkLst>
      </pc:sldChg>
      <pc:sldChg chg="add">
        <pc:chgData name="Jo Claes" userId="d64208f3-0076-4064-b6ac-7d8ee9dc279f" providerId="ADAL" clId="{C1B4AF10-A907-49D1-BD8A-1075F0ABE5EA}" dt="2019-11-25T13:41:17.336" v="0"/>
        <pc:sldMkLst>
          <pc:docMk/>
          <pc:sldMk cId="2344177587" sldId="451"/>
        </pc:sldMkLst>
      </pc:sldChg>
      <pc:sldChg chg="add">
        <pc:chgData name="Jo Claes" userId="d64208f3-0076-4064-b6ac-7d8ee9dc279f" providerId="ADAL" clId="{C1B4AF10-A907-49D1-BD8A-1075F0ABE5EA}" dt="2019-11-25T13:41:17.336" v="0"/>
        <pc:sldMkLst>
          <pc:docMk/>
          <pc:sldMk cId="1537944078" sldId="452"/>
        </pc:sldMkLst>
      </pc:sldChg>
      <pc:sldChg chg="add">
        <pc:chgData name="Jo Claes" userId="d64208f3-0076-4064-b6ac-7d8ee9dc279f" providerId="ADAL" clId="{C1B4AF10-A907-49D1-BD8A-1075F0ABE5EA}" dt="2019-11-25T13:41:17.336" v="0"/>
        <pc:sldMkLst>
          <pc:docMk/>
          <pc:sldMk cId="1322949314" sldId="453"/>
        </pc:sldMkLst>
      </pc:sldChg>
      <pc:sldChg chg="add">
        <pc:chgData name="Jo Claes" userId="d64208f3-0076-4064-b6ac-7d8ee9dc279f" providerId="ADAL" clId="{C1B4AF10-A907-49D1-BD8A-1075F0ABE5EA}" dt="2019-11-25T13:41:17.336" v="0"/>
        <pc:sldMkLst>
          <pc:docMk/>
          <pc:sldMk cId="1200902634" sldId="454"/>
        </pc:sldMkLst>
      </pc:sldChg>
      <pc:sldChg chg="add">
        <pc:chgData name="Jo Claes" userId="d64208f3-0076-4064-b6ac-7d8ee9dc279f" providerId="ADAL" clId="{C1B4AF10-A907-49D1-BD8A-1075F0ABE5EA}" dt="2019-11-25T13:41:17.336" v="0"/>
        <pc:sldMkLst>
          <pc:docMk/>
          <pc:sldMk cId="1179817600" sldId="455"/>
        </pc:sldMkLst>
      </pc:sldChg>
      <pc:sldChg chg="add">
        <pc:chgData name="Jo Claes" userId="d64208f3-0076-4064-b6ac-7d8ee9dc279f" providerId="ADAL" clId="{C1B4AF10-A907-49D1-BD8A-1075F0ABE5EA}" dt="2019-11-25T13:41:17.336" v="0"/>
        <pc:sldMkLst>
          <pc:docMk/>
          <pc:sldMk cId="3021930460" sldId="456"/>
        </pc:sldMkLst>
      </pc:sldChg>
      <pc:sldChg chg="add">
        <pc:chgData name="Jo Claes" userId="d64208f3-0076-4064-b6ac-7d8ee9dc279f" providerId="ADAL" clId="{C1B4AF10-A907-49D1-BD8A-1075F0ABE5EA}" dt="2019-11-25T13:41:17.336" v="0"/>
        <pc:sldMkLst>
          <pc:docMk/>
          <pc:sldMk cId="1428307974" sldId="457"/>
        </pc:sldMkLst>
      </pc:sldChg>
      <pc:sldChg chg="add">
        <pc:chgData name="Jo Claes" userId="d64208f3-0076-4064-b6ac-7d8ee9dc279f" providerId="ADAL" clId="{C1B4AF10-A907-49D1-BD8A-1075F0ABE5EA}" dt="2019-11-25T13:41:17.336" v="0"/>
        <pc:sldMkLst>
          <pc:docMk/>
          <pc:sldMk cId="537944748" sldId="458"/>
        </pc:sldMkLst>
      </pc:sldChg>
      <pc:sldChg chg="add">
        <pc:chgData name="Jo Claes" userId="d64208f3-0076-4064-b6ac-7d8ee9dc279f" providerId="ADAL" clId="{C1B4AF10-A907-49D1-BD8A-1075F0ABE5EA}" dt="2019-11-25T13:41:17.336" v="0"/>
        <pc:sldMkLst>
          <pc:docMk/>
          <pc:sldMk cId="3153984076" sldId="459"/>
        </pc:sldMkLst>
      </pc:sldChg>
      <pc:sldChg chg="add">
        <pc:chgData name="Jo Claes" userId="d64208f3-0076-4064-b6ac-7d8ee9dc279f" providerId="ADAL" clId="{C1B4AF10-A907-49D1-BD8A-1075F0ABE5EA}" dt="2019-11-25T13:41:17.336" v="0"/>
        <pc:sldMkLst>
          <pc:docMk/>
          <pc:sldMk cId="2076738248" sldId="460"/>
        </pc:sldMkLst>
      </pc:sldChg>
      <pc:sldChg chg="add">
        <pc:chgData name="Jo Claes" userId="d64208f3-0076-4064-b6ac-7d8ee9dc279f" providerId="ADAL" clId="{C1B4AF10-A907-49D1-BD8A-1075F0ABE5EA}" dt="2019-11-25T13:41:17.336" v="0"/>
        <pc:sldMkLst>
          <pc:docMk/>
          <pc:sldMk cId="1957974337" sldId="461"/>
        </pc:sldMkLst>
      </pc:sldChg>
      <pc:sldChg chg="add">
        <pc:chgData name="Jo Claes" userId="d64208f3-0076-4064-b6ac-7d8ee9dc279f" providerId="ADAL" clId="{C1B4AF10-A907-49D1-BD8A-1075F0ABE5EA}" dt="2019-11-25T13:41:17.336" v="0"/>
        <pc:sldMkLst>
          <pc:docMk/>
          <pc:sldMk cId="555038325" sldId="462"/>
        </pc:sldMkLst>
      </pc:sldChg>
      <pc:sldChg chg="add">
        <pc:chgData name="Jo Claes" userId="d64208f3-0076-4064-b6ac-7d8ee9dc279f" providerId="ADAL" clId="{C1B4AF10-A907-49D1-BD8A-1075F0ABE5EA}" dt="2019-11-25T13:41:17.336" v="0"/>
        <pc:sldMkLst>
          <pc:docMk/>
          <pc:sldMk cId="1412299839" sldId="463"/>
        </pc:sldMkLst>
      </pc:sldChg>
      <pc:sldChg chg="add">
        <pc:chgData name="Jo Claes" userId="d64208f3-0076-4064-b6ac-7d8ee9dc279f" providerId="ADAL" clId="{C1B4AF10-A907-49D1-BD8A-1075F0ABE5EA}" dt="2019-11-25T13:41:17.336" v="0"/>
        <pc:sldMkLst>
          <pc:docMk/>
          <pc:sldMk cId="3715180717" sldId="464"/>
        </pc:sldMkLst>
      </pc:sldChg>
      <pc:sldChg chg="add">
        <pc:chgData name="Jo Claes" userId="d64208f3-0076-4064-b6ac-7d8ee9dc279f" providerId="ADAL" clId="{C1B4AF10-A907-49D1-BD8A-1075F0ABE5EA}" dt="2019-11-25T13:41:17.336" v="0"/>
        <pc:sldMkLst>
          <pc:docMk/>
          <pc:sldMk cId="1234762211" sldId="465"/>
        </pc:sldMkLst>
      </pc:sldChg>
      <pc:sldChg chg="add">
        <pc:chgData name="Jo Claes" userId="d64208f3-0076-4064-b6ac-7d8ee9dc279f" providerId="ADAL" clId="{C1B4AF10-A907-49D1-BD8A-1075F0ABE5EA}" dt="2019-11-25T13:41:17.336" v="0"/>
        <pc:sldMkLst>
          <pc:docMk/>
          <pc:sldMk cId="3200851638" sldId="466"/>
        </pc:sldMkLst>
      </pc:sldChg>
      <pc:sldChg chg="add">
        <pc:chgData name="Jo Claes" userId="d64208f3-0076-4064-b6ac-7d8ee9dc279f" providerId="ADAL" clId="{C1B4AF10-A907-49D1-BD8A-1075F0ABE5EA}" dt="2019-11-25T13:41:17.336" v="0"/>
        <pc:sldMkLst>
          <pc:docMk/>
          <pc:sldMk cId="1471714764" sldId="467"/>
        </pc:sldMkLst>
      </pc:sldChg>
      <pc:sldChg chg="add">
        <pc:chgData name="Jo Claes" userId="d64208f3-0076-4064-b6ac-7d8ee9dc279f" providerId="ADAL" clId="{C1B4AF10-A907-49D1-BD8A-1075F0ABE5EA}" dt="2019-11-25T13:41:17.336" v="0"/>
        <pc:sldMkLst>
          <pc:docMk/>
          <pc:sldMk cId="1304293624" sldId="468"/>
        </pc:sldMkLst>
      </pc:sldChg>
      <pc:sldChg chg="add">
        <pc:chgData name="Jo Claes" userId="d64208f3-0076-4064-b6ac-7d8ee9dc279f" providerId="ADAL" clId="{C1B4AF10-A907-49D1-BD8A-1075F0ABE5EA}" dt="2019-11-25T13:41:17.336" v="0"/>
        <pc:sldMkLst>
          <pc:docMk/>
          <pc:sldMk cId="3116822678" sldId="469"/>
        </pc:sldMkLst>
      </pc:sldChg>
      <pc:sldChg chg="add">
        <pc:chgData name="Jo Claes" userId="d64208f3-0076-4064-b6ac-7d8ee9dc279f" providerId="ADAL" clId="{C1B4AF10-A907-49D1-BD8A-1075F0ABE5EA}" dt="2019-11-25T13:41:17.336" v="0"/>
        <pc:sldMkLst>
          <pc:docMk/>
          <pc:sldMk cId="1741922486" sldId="470"/>
        </pc:sldMkLst>
      </pc:sldChg>
      <pc:sldChg chg="add">
        <pc:chgData name="Jo Claes" userId="d64208f3-0076-4064-b6ac-7d8ee9dc279f" providerId="ADAL" clId="{C1B4AF10-A907-49D1-BD8A-1075F0ABE5EA}" dt="2019-11-25T13:41:17.336" v="0"/>
        <pc:sldMkLst>
          <pc:docMk/>
          <pc:sldMk cId="2594204433" sldId="471"/>
        </pc:sldMkLst>
      </pc:sldChg>
      <pc:sldChg chg="add">
        <pc:chgData name="Jo Claes" userId="d64208f3-0076-4064-b6ac-7d8ee9dc279f" providerId="ADAL" clId="{C1B4AF10-A907-49D1-BD8A-1075F0ABE5EA}" dt="2019-11-25T13:41:17.336" v="0"/>
        <pc:sldMkLst>
          <pc:docMk/>
          <pc:sldMk cId="4099319240" sldId="472"/>
        </pc:sldMkLst>
      </pc:sldChg>
      <pc:sldChg chg="add">
        <pc:chgData name="Jo Claes" userId="d64208f3-0076-4064-b6ac-7d8ee9dc279f" providerId="ADAL" clId="{C1B4AF10-A907-49D1-BD8A-1075F0ABE5EA}" dt="2019-11-25T13:41:17.336" v="0"/>
        <pc:sldMkLst>
          <pc:docMk/>
          <pc:sldMk cId="1441887125" sldId="473"/>
        </pc:sldMkLst>
      </pc:sldChg>
      <pc:sldChg chg="add">
        <pc:chgData name="Jo Claes" userId="d64208f3-0076-4064-b6ac-7d8ee9dc279f" providerId="ADAL" clId="{C1B4AF10-A907-49D1-BD8A-1075F0ABE5EA}" dt="2019-11-25T13:41:17.336" v="0"/>
        <pc:sldMkLst>
          <pc:docMk/>
          <pc:sldMk cId="2900812560" sldId="474"/>
        </pc:sldMkLst>
      </pc:sldChg>
      <pc:sldChg chg="add">
        <pc:chgData name="Jo Claes" userId="d64208f3-0076-4064-b6ac-7d8ee9dc279f" providerId="ADAL" clId="{C1B4AF10-A907-49D1-BD8A-1075F0ABE5EA}" dt="2019-11-25T13:41:17.336" v="0"/>
        <pc:sldMkLst>
          <pc:docMk/>
          <pc:sldMk cId="2239397188" sldId="475"/>
        </pc:sldMkLst>
      </pc:sldChg>
      <pc:sldChg chg="add">
        <pc:chgData name="Jo Claes" userId="d64208f3-0076-4064-b6ac-7d8ee9dc279f" providerId="ADAL" clId="{C1B4AF10-A907-49D1-BD8A-1075F0ABE5EA}" dt="2019-11-25T13:41:17.336" v="0"/>
        <pc:sldMkLst>
          <pc:docMk/>
          <pc:sldMk cId="2445930050" sldId="476"/>
        </pc:sldMkLst>
      </pc:sldChg>
      <pc:sldChg chg="add">
        <pc:chgData name="Jo Claes" userId="d64208f3-0076-4064-b6ac-7d8ee9dc279f" providerId="ADAL" clId="{C1B4AF10-A907-49D1-BD8A-1075F0ABE5EA}" dt="2019-11-25T13:41:17.336" v="0"/>
        <pc:sldMkLst>
          <pc:docMk/>
          <pc:sldMk cId="2186026272" sldId="477"/>
        </pc:sldMkLst>
      </pc:sldChg>
      <pc:sldChg chg="add">
        <pc:chgData name="Jo Claes" userId="d64208f3-0076-4064-b6ac-7d8ee9dc279f" providerId="ADAL" clId="{C1B4AF10-A907-49D1-BD8A-1075F0ABE5EA}" dt="2019-11-25T13:41:17.336" v="0"/>
        <pc:sldMkLst>
          <pc:docMk/>
          <pc:sldMk cId="123728874" sldId="478"/>
        </pc:sldMkLst>
      </pc:sldChg>
      <pc:sldChg chg="add">
        <pc:chgData name="Jo Claes" userId="d64208f3-0076-4064-b6ac-7d8ee9dc279f" providerId="ADAL" clId="{C1B4AF10-A907-49D1-BD8A-1075F0ABE5EA}" dt="2019-11-25T13:41:17.336" v="0"/>
        <pc:sldMkLst>
          <pc:docMk/>
          <pc:sldMk cId="1555986426" sldId="479"/>
        </pc:sldMkLst>
      </pc:sldChg>
      <pc:sldChg chg="add">
        <pc:chgData name="Jo Claes" userId="d64208f3-0076-4064-b6ac-7d8ee9dc279f" providerId="ADAL" clId="{C1B4AF10-A907-49D1-BD8A-1075F0ABE5EA}" dt="2019-11-25T13:41:17.336" v="0"/>
        <pc:sldMkLst>
          <pc:docMk/>
          <pc:sldMk cId="3428753635" sldId="480"/>
        </pc:sldMkLst>
      </pc:sldChg>
      <pc:sldChg chg="add">
        <pc:chgData name="Jo Claes" userId="d64208f3-0076-4064-b6ac-7d8ee9dc279f" providerId="ADAL" clId="{C1B4AF10-A907-49D1-BD8A-1075F0ABE5EA}" dt="2019-11-25T13:41:17.336" v="0"/>
        <pc:sldMkLst>
          <pc:docMk/>
          <pc:sldMk cId="1471779172" sldId="481"/>
        </pc:sldMkLst>
      </pc:sldChg>
      <pc:sldChg chg="add">
        <pc:chgData name="Jo Claes" userId="d64208f3-0076-4064-b6ac-7d8ee9dc279f" providerId="ADAL" clId="{C1B4AF10-A907-49D1-BD8A-1075F0ABE5EA}" dt="2019-11-25T13:41:17.336" v="0"/>
        <pc:sldMkLst>
          <pc:docMk/>
          <pc:sldMk cId="3381314599" sldId="482"/>
        </pc:sldMkLst>
      </pc:sldChg>
      <pc:sldChg chg="add">
        <pc:chgData name="Jo Claes" userId="d64208f3-0076-4064-b6ac-7d8ee9dc279f" providerId="ADAL" clId="{C1B4AF10-A907-49D1-BD8A-1075F0ABE5EA}" dt="2019-11-25T13:41:17.336" v="0"/>
        <pc:sldMkLst>
          <pc:docMk/>
          <pc:sldMk cId="2188440934" sldId="483"/>
        </pc:sldMkLst>
      </pc:sldChg>
      <pc:sldChg chg="add">
        <pc:chgData name="Jo Claes" userId="d64208f3-0076-4064-b6ac-7d8ee9dc279f" providerId="ADAL" clId="{C1B4AF10-A907-49D1-BD8A-1075F0ABE5EA}" dt="2019-11-25T13:41:17.336" v="0"/>
        <pc:sldMkLst>
          <pc:docMk/>
          <pc:sldMk cId="523592470" sldId="484"/>
        </pc:sldMkLst>
      </pc:sldChg>
      <pc:sldChg chg="add">
        <pc:chgData name="Jo Claes" userId="d64208f3-0076-4064-b6ac-7d8ee9dc279f" providerId="ADAL" clId="{C1B4AF10-A907-49D1-BD8A-1075F0ABE5EA}" dt="2019-11-25T13:41:17.336" v="0"/>
        <pc:sldMkLst>
          <pc:docMk/>
          <pc:sldMk cId="2768065931" sldId="485"/>
        </pc:sldMkLst>
      </pc:sldChg>
      <pc:sldChg chg="add">
        <pc:chgData name="Jo Claes" userId="d64208f3-0076-4064-b6ac-7d8ee9dc279f" providerId="ADAL" clId="{C1B4AF10-A907-49D1-BD8A-1075F0ABE5EA}" dt="2019-11-25T13:41:17.336" v="0"/>
        <pc:sldMkLst>
          <pc:docMk/>
          <pc:sldMk cId="907126124" sldId="486"/>
        </pc:sldMkLst>
      </pc:sldChg>
      <pc:sldChg chg="add">
        <pc:chgData name="Jo Claes" userId="d64208f3-0076-4064-b6ac-7d8ee9dc279f" providerId="ADAL" clId="{C1B4AF10-A907-49D1-BD8A-1075F0ABE5EA}" dt="2019-11-25T13:41:17.336" v="0"/>
        <pc:sldMkLst>
          <pc:docMk/>
          <pc:sldMk cId="776013845" sldId="487"/>
        </pc:sldMkLst>
      </pc:sldChg>
      <pc:sldChg chg="add">
        <pc:chgData name="Jo Claes" userId="d64208f3-0076-4064-b6ac-7d8ee9dc279f" providerId="ADAL" clId="{C1B4AF10-A907-49D1-BD8A-1075F0ABE5EA}" dt="2019-11-25T13:41:17.336" v="0"/>
        <pc:sldMkLst>
          <pc:docMk/>
          <pc:sldMk cId="597446927" sldId="488"/>
        </pc:sldMkLst>
      </pc:sldChg>
      <pc:sldChg chg="add">
        <pc:chgData name="Jo Claes" userId="d64208f3-0076-4064-b6ac-7d8ee9dc279f" providerId="ADAL" clId="{C1B4AF10-A907-49D1-BD8A-1075F0ABE5EA}" dt="2019-11-25T13:41:17.336" v="0"/>
        <pc:sldMkLst>
          <pc:docMk/>
          <pc:sldMk cId="1966290770" sldId="489"/>
        </pc:sldMkLst>
      </pc:sldChg>
      <pc:sldChg chg="add">
        <pc:chgData name="Jo Claes" userId="d64208f3-0076-4064-b6ac-7d8ee9dc279f" providerId="ADAL" clId="{C1B4AF10-A907-49D1-BD8A-1075F0ABE5EA}" dt="2019-11-25T13:41:17.336" v="0"/>
        <pc:sldMkLst>
          <pc:docMk/>
          <pc:sldMk cId="787727512" sldId="490"/>
        </pc:sldMkLst>
      </pc:sldChg>
      <pc:sldChg chg="add">
        <pc:chgData name="Jo Claes" userId="d64208f3-0076-4064-b6ac-7d8ee9dc279f" providerId="ADAL" clId="{C1B4AF10-A907-49D1-BD8A-1075F0ABE5EA}" dt="2019-11-25T13:41:17.336" v="0"/>
        <pc:sldMkLst>
          <pc:docMk/>
          <pc:sldMk cId="345779316" sldId="491"/>
        </pc:sldMkLst>
      </pc:sldChg>
      <pc:sldChg chg="add">
        <pc:chgData name="Jo Claes" userId="d64208f3-0076-4064-b6ac-7d8ee9dc279f" providerId="ADAL" clId="{C1B4AF10-A907-49D1-BD8A-1075F0ABE5EA}" dt="2019-11-25T13:41:17.336" v="0"/>
        <pc:sldMkLst>
          <pc:docMk/>
          <pc:sldMk cId="631928116" sldId="492"/>
        </pc:sldMkLst>
      </pc:sldChg>
      <pc:sldChg chg="add">
        <pc:chgData name="Jo Claes" userId="d64208f3-0076-4064-b6ac-7d8ee9dc279f" providerId="ADAL" clId="{C1B4AF10-A907-49D1-BD8A-1075F0ABE5EA}" dt="2019-11-25T13:41:17.336" v="0"/>
        <pc:sldMkLst>
          <pc:docMk/>
          <pc:sldMk cId="1297336747" sldId="493"/>
        </pc:sldMkLst>
      </pc:sldChg>
      <pc:sldChg chg="add">
        <pc:chgData name="Jo Claes" userId="d64208f3-0076-4064-b6ac-7d8ee9dc279f" providerId="ADAL" clId="{C1B4AF10-A907-49D1-BD8A-1075F0ABE5EA}" dt="2019-11-25T13:41:17.336" v="0"/>
        <pc:sldMkLst>
          <pc:docMk/>
          <pc:sldMk cId="3822188792" sldId="494"/>
        </pc:sldMkLst>
      </pc:sldChg>
      <pc:sldChg chg="add">
        <pc:chgData name="Jo Claes" userId="d64208f3-0076-4064-b6ac-7d8ee9dc279f" providerId="ADAL" clId="{C1B4AF10-A907-49D1-BD8A-1075F0ABE5EA}" dt="2019-11-25T13:41:17.336" v="0"/>
        <pc:sldMkLst>
          <pc:docMk/>
          <pc:sldMk cId="1474362519" sldId="495"/>
        </pc:sldMkLst>
      </pc:sldChg>
      <pc:sldChg chg="add">
        <pc:chgData name="Jo Claes" userId="d64208f3-0076-4064-b6ac-7d8ee9dc279f" providerId="ADAL" clId="{C1B4AF10-A907-49D1-BD8A-1075F0ABE5EA}" dt="2019-11-25T13:41:17.336" v="0"/>
        <pc:sldMkLst>
          <pc:docMk/>
          <pc:sldMk cId="1668189673" sldId="496"/>
        </pc:sldMkLst>
      </pc:sldChg>
      <pc:sldChg chg="add">
        <pc:chgData name="Jo Claes" userId="d64208f3-0076-4064-b6ac-7d8ee9dc279f" providerId="ADAL" clId="{C1B4AF10-A907-49D1-BD8A-1075F0ABE5EA}" dt="2019-11-25T13:41:17.336" v="0"/>
        <pc:sldMkLst>
          <pc:docMk/>
          <pc:sldMk cId="372551358" sldId="497"/>
        </pc:sldMkLst>
      </pc:sldChg>
      <pc:sldChg chg="add">
        <pc:chgData name="Jo Claes" userId="d64208f3-0076-4064-b6ac-7d8ee9dc279f" providerId="ADAL" clId="{C1B4AF10-A907-49D1-BD8A-1075F0ABE5EA}" dt="2019-11-25T13:41:17.336" v="0"/>
        <pc:sldMkLst>
          <pc:docMk/>
          <pc:sldMk cId="332403905" sldId="498"/>
        </pc:sldMkLst>
      </pc:sldChg>
      <pc:sldChg chg="add">
        <pc:chgData name="Jo Claes" userId="d64208f3-0076-4064-b6ac-7d8ee9dc279f" providerId="ADAL" clId="{C1B4AF10-A907-49D1-BD8A-1075F0ABE5EA}" dt="2019-11-25T13:41:17.336" v="0"/>
        <pc:sldMkLst>
          <pc:docMk/>
          <pc:sldMk cId="3177524665" sldId="499"/>
        </pc:sldMkLst>
      </pc:sldChg>
      <pc:sldChg chg="add">
        <pc:chgData name="Jo Claes" userId="d64208f3-0076-4064-b6ac-7d8ee9dc279f" providerId="ADAL" clId="{C1B4AF10-A907-49D1-BD8A-1075F0ABE5EA}" dt="2019-11-25T13:41:17.336" v="0"/>
        <pc:sldMkLst>
          <pc:docMk/>
          <pc:sldMk cId="1155375321" sldId="500"/>
        </pc:sldMkLst>
      </pc:sldChg>
      <pc:sldChg chg="add">
        <pc:chgData name="Jo Claes" userId="d64208f3-0076-4064-b6ac-7d8ee9dc279f" providerId="ADAL" clId="{C1B4AF10-A907-49D1-BD8A-1075F0ABE5EA}" dt="2019-11-25T13:41:17.336" v="0"/>
        <pc:sldMkLst>
          <pc:docMk/>
          <pc:sldMk cId="3711006011" sldId="501"/>
        </pc:sldMkLst>
      </pc:sldChg>
      <pc:sldChg chg="add">
        <pc:chgData name="Jo Claes" userId="d64208f3-0076-4064-b6ac-7d8ee9dc279f" providerId="ADAL" clId="{C1B4AF10-A907-49D1-BD8A-1075F0ABE5EA}" dt="2019-11-25T13:41:17.336" v="0"/>
        <pc:sldMkLst>
          <pc:docMk/>
          <pc:sldMk cId="1595203285" sldId="502"/>
        </pc:sldMkLst>
      </pc:sldChg>
      <pc:sldChg chg="add">
        <pc:chgData name="Jo Claes" userId="d64208f3-0076-4064-b6ac-7d8ee9dc279f" providerId="ADAL" clId="{C1B4AF10-A907-49D1-BD8A-1075F0ABE5EA}" dt="2019-11-25T13:41:17.336" v="0"/>
        <pc:sldMkLst>
          <pc:docMk/>
          <pc:sldMk cId="2823092378" sldId="503"/>
        </pc:sldMkLst>
      </pc:sldChg>
      <pc:sldChg chg="add">
        <pc:chgData name="Jo Claes" userId="d64208f3-0076-4064-b6ac-7d8ee9dc279f" providerId="ADAL" clId="{C1B4AF10-A907-49D1-BD8A-1075F0ABE5EA}" dt="2019-11-25T13:41:17.336" v="0"/>
        <pc:sldMkLst>
          <pc:docMk/>
          <pc:sldMk cId="3678050018" sldId="504"/>
        </pc:sldMkLst>
      </pc:sldChg>
      <pc:sldChg chg="add">
        <pc:chgData name="Jo Claes" userId="d64208f3-0076-4064-b6ac-7d8ee9dc279f" providerId="ADAL" clId="{C1B4AF10-A907-49D1-BD8A-1075F0ABE5EA}" dt="2019-11-25T13:41:17.336" v="0"/>
        <pc:sldMkLst>
          <pc:docMk/>
          <pc:sldMk cId="3041352908" sldId="505"/>
        </pc:sldMkLst>
      </pc:sldChg>
      <pc:sldChg chg="add">
        <pc:chgData name="Jo Claes" userId="d64208f3-0076-4064-b6ac-7d8ee9dc279f" providerId="ADAL" clId="{C1B4AF10-A907-49D1-BD8A-1075F0ABE5EA}" dt="2019-11-25T13:41:17.336" v="0"/>
        <pc:sldMkLst>
          <pc:docMk/>
          <pc:sldMk cId="4033118670" sldId="506"/>
        </pc:sldMkLst>
      </pc:sldChg>
      <pc:sldChg chg="add">
        <pc:chgData name="Jo Claes" userId="d64208f3-0076-4064-b6ac-7d8ee9dc279f" providerId="ADAL" clId="{C1B4AF10-A907-49D1-BD8A-1075F0ABE5EA}" dt="2019-11-25T13:41:17.336" v="0"/>
        <pc:sldMkLst>
          <pc:docMk/>
          <pc:sldMk cId="4280980976" sldId="507"/>
        </pc:sldMkLst>
      </pc:sldChg>
      <pc:sldChg chg="add">
        <pc:chgData name="Jo Claes" userId="d64208f3-0076-4064-b6ac-7d8ee9dc279f" providerId="ADAL" clId="{C1B4AF10-A907-49D1-BD8A-1075F0ABE5EA}" dt="2019-11-25T13:41:17.336" v="0"/>
        <pc:sldMkLst>
          <pc:docMk/>
          <pc:sldMk cId="2529275571" sldId="508"/>
        </pc:sldMkLst>
      </pc:sldChg>
      <pc:sldChg chg="add">
        <pc:chgData name="Jo Claes" userId="d64208f3-0076-4064-b6ac-7d8ee9dc279f" providerId="ADAL" clId="{C1B4AF10-A907-49D1-BD8A-1075F0ABE5EA}" dt="2019-11-25T13:41:17.336" v="0"/>
        <pc:sldMkLst>
          <pc:docMk/>
          <pc:sldMk cId="3026897320" sldId="509"/>
        </pc:sldMkLst>
      </pc:sldChg>
      <pc:sldChg chg="add">
        <pc:chgData name="Jo Claes" userId="d64208f3-0076-4064-b6ac-7d8ee9dc279f" providerId="ADAL" clId="{C1B4AF10-A907-49D1-BD8A-1075F0ABE5EA}" dt="2019-11-25T13:41:17.336" v="0"/>
        <pc:sldMkLst>
          <pc:docMk/>
          <pc:sldMk cId="3594683013" sldId="510"/>
        </pc:sldMkLst>
      </pc:sldChg>
      <pc:sldChg chg="add">
        <pc:chgData name="Jo Claes" userId="d64208f3-0076-4064-b6ac-7d8ee9dc279f" providerId="ADAL" clId="{C1B4AF10-A907-49D1-BD8A-1075F0ABE5EA}" dt="2019-11-25T13:41:17.336" v="0"/>
        <pc:sldMkLst>
          <pc:docMk/>
          <pc:sldMk cId="3743516202" sldId="511"/>
        </pc:sldMkLst>
      </pc:sldChg>
      <pc:sldChg chg="add">
        <pc:chgData name="Jo Claes" userId="d64208f3-0076-4064-b6ac-7d8ee9dc279f" providerId="ADAL" clId="{C1B4AF10-A907-49D1-BD8A-1075F0ABE5EA}" dt="2019-11-25T13:41:17.336" v="0"/>
        <pc:sldMkLst>
          <pc:docMk/>
          <pc:sldMk cId="1244656337" sldId="512"/>
        </pc:sldMkLst>
      </pc:sldChg>
      <pc:sldChg chg="add">
        <pc:chgData name="Jo Claes" userId="d64208f3-0076-4064-b6ac-7d8ee9dc279f" providerId="ADAL" clId="{C1B4AF10-A907-49D1-BD8A-1075F0ABE5EA}" dt="2019-11-25T13:41:17.336" v="0"/>
        <pc:sldMkLst>
          <pc:docMk/>
          <pc:sldMk cId="1118022966" sldId="513"/>
        </pc:sldMkLst>
      </pc:sldChg>
      <pc:sldChg chg="add">
        <pc:chgData name="Jo Claes" userId="d64208f3-0076-4064-b6ac-7d8ee9dc279f" providerId="ADAL" clId="{C1B4AF10-A907-49D1-BD8A-1075F0ABE5EA}" dt="2019-11-25T13:41:17.336" v="0"/>
        <pc:sldMkLst>
          <pc:docMk/>
          <pc:sldMk cId="1865084442" sldId="514"/>
        </pc:sldMkLst>
      </pc:sldChg>
      <pc:sldChg chg="add">
        <pc:chgData name="Jo Claes" userId="d64208f3-0076-4064-b6ac-7d8ee9dc279f" providerId="ADAL" clId="{C1B4AF10-A907-49D1-BD8A-1075F0ABE5EA}" dt="2019-11-25T13:41:17.336" v="0"/>
        <pc:sldMkLst>
          <pc:docMk/>
          <pc:sldMk cId="2681523184" sldId="515"/>
        </pc:sldMkLst>
      </pc:sldChg>
      <pc:sldChg chg="add">
        <pc:chgData name="Jo Claes" userId="d64208f3-0076-4064-b6ac-7d8ee9dc279f" providerId="ADAL" clId="{C1B4AF10-A907-49D1-BD8A-1075F0ABE5EA}" dt="2019-11-25T13:41:17.336" v="0"/>
        <pc:sldMkLst>
          <pc:docMk/>
          <pc:sldMk cId="3209765754" sldId="516"/>
        </pc:sldMkLst>
      </pc:sldChg>
      <pc:sldChg chg="add">
        <pc:chgData name="Jo Claes" userId="d64208f3-0076-4064-b6ac-7d8ee9dc279f" providerId="ADAL" clId="{C1B4AF10-A907-49D1-BD8A-1075F0ABE5EA}" dt="2019-11-25T13:41:17.336" v="0"/>
        <pc:sldMkLst>
          <pc:docMk/>
          <pc:sldMk cId="503251541" sldId="517"/>
        </pc:sldMkLst>
      </pc:sldChg>
      <pc:sldChg chg="add">
        <pc:chgData name="Jo Claes" userId="d64208f3-0076-4064-b6ac-7d8ee9dc279f" providerId="ADAL" clId="{C1B4AF10-A907-49D1-BD8A-1075F0ABE5EA}" dt="2019-11-25T13:41:17.336" v="0"/>
        <pc:sldMkLst>
          <pc:docMk/>
          <pc:sldMk cId="2687985577" sldId="518"/>
        </pc:sldMkLst>
      </pc:sldChg>
      <pc:sldChg chg="add">
        <pc:chgData name="Jo Claes" userId="d64208f3-0076-4064-b6ac-7d8ee9dc279f" providerId="ADAL" clId="{C1B4AF10-A907-49D1-BD8A-1075F0ABE5EA}" dt="2019-11-25T13:41:17.336" v="0"/>
        <pc:sldMkLst>
          <pc:docMk/>
          <pc:sldMk cId="253381596" sldId="519"/>
        </pc:sldMkLst>
      </pc:sldChg>
      <pc:sldChg chg="add">
        <pc:chgData name="Jo Claes" userId="d64208f3-0076-4064-b6ac-7d8ee9dc279f" providerId="ADAL" clId="{C1B4AF10-A907-49D1-BD8A-1075F0ABE5EA}" dt="2019-11-25T13:41:17.336" v="0"/>
        <pc:sldMkLst>
          <pc:docMk/>
          <pc:sldMk cId="2731982021" sldId="520"/>
        </pc:sldMkLst>
      </pc:sldChg>
      <pc:sldChg chg="add">
        <pc:chgData name="Jo Claes" userId="d64208f3-0076-4064-b6ac-7d8ee9dc279f" providerId="ADAL" clId="{C1B4AF10-A907-49D1-BD8A-1075F0ABE5EA}" dt="2019-11-25T13:41:17.336" v="0"/>
        <pc:sldMkLst>
          <pc:docMk/>
          <pc:sldMk cId="3523372952" sldId="521"/>
        </pc:sldMkLst>
      </pc:sldChg>
      <pc:sldChg chg="add">
        <pc:chgData name="Jo Claes" userId="d64208f3-0076-4064-b6ac-7d8ee9dc279f" providerId="ADAL" clId="{C1B4AF10-A907-49D1-BD8A-1075F0ABE5EA}" dt="2019-11-25T13:41:17.336" v="0"/>
        <pc:sldMkLst>
          <pc:docMk/>
          <pc:sldMk cId="847716721" sldId="522"/>
        </pc:sldMkLst>
      </pc:sldChg>
      <pc:sldChg chg="add">
        <pc:chgData name="Jo Claes" userId="d64208f3-0076-4064-b6ac-7d8ee9dc279f" providerId="ADAL" clId="{C1B4AF10-A907-49D1-BD8A-1075F0ABE5EA}" dt="2019-11-25T13:41:17.336" v="0"/>
        <pc:sldMkLst>
          <pc:docMk/>
          <pc:sldMk cId="2670366055" sldId="523"/>
        </pc:sldMkLst>
      </pc:sldChg>
      <pc:sldChg chg="add">
        <pc:chgData name="Jo Claes" userId="d64208f3-0076-4064-b6ac-7d8ee9dc279f" providerId="ADAL" clId="{C1B4AF10-A907-49D1-BD8A-1075F0ABE5EA}" dt="2019-11-25T13:41:17.336" v="0"/>
        <pc:sldMkLst>
          <pc:docMk/>
          <pc:sldMk cId="4067778612" sldId="524"/>
        </pc:sldMkLst>
      </pc:sldChg>
      <pc:sldChg chg="add">
        <pc:chgData name="Jo Claes" userId="d64208f3-0076-4064-b6ac-7d8ee9dc279f" providerId="ADAL" clId="{C1B4AF10-A907-49D1-BD8A-1075F0ABE5EA}" dt="2019-11-25T13:41:17.336" v="0"/>
        <pc:sldMkLst>
          <pc:docMk/>
          <pc:sldMk cId="1429609490" sldId="525"/>
        </pc:sldMkLst>
      </pc:sldChg>
      <pc:sldChg chg="add">
        <pc:chgData name="Jo Claes" userId="d64208f3-0076-4064-b6ac-7d8ee9dc279f" providerId="ADAL" clId="{C1B4AF10-A907-49D1-BD8A-1075F0ABE5EA}" dt="2019-11-25T13:41:17.336" v="0"/>
        <pc:sldMkLst>
          <pc:docMk/>
          <pc:sldMk cId="2367833251" sldId="526"/>
        </pc:sldMkLst>
      </pc:sldChg>
      <pc:sldChg chg="add">
        <pc:chgData name="Jo Claes" userId="d64208f3-0076-4064-b6ac-7d8ee9dc279f" providerId="ADAL" clId="{C1B4AF10-A907-49D1-BD8A-1075F0ABE5EA}" dt="2019-11-25T13:41:17.336" v="0"/>
        <pc:sldMkLst>
          <pc:docMk/>
          <pc:sldMk cId="3329233197" sldId="527"/>
        </pc:sldMkLst>
      </pc:sldChg>
      <pc:sldChg chg="add">
        <pc:chgData name="Jo Claes" userId="d64208f3-0076-4064-b6ac-7d8ee9dc279f" providerId="ADAL" clId="{C1B4AF10-A907-49D1-BD8A-1075F0ABE5EA}" dt="2019-11-25T13:41:17.336" v="0"/>
        <pc:sldMkLst>
          <pc:docMk/>
          <pc:sldMk cId="2429303357" sldId="528"/>
        </pc:sldMkLst>
      </pc:sldChg>
      <pc:sldChg chg="add">
        <pc:chgData name="Jo Claes" userId="d64208f3-0076-4064-b6ac-7d8ee9dc279f" providerId="ADAL" clId="{C1B4AF10-A907-49D1-BD8A-1075F0ABE5EA}" dt="2019-11-25T13:41:17.336" v="0"/>
        <pc:sldMkLst>
          <pc:docMk/>
          <pc:sldMk cId="1309351643" sldId="529"/>
        </pc:sldMkLst>
      </pc:sldChg>
      <pc:sldChg chg="add">
        <pc:chgData name="Jo Claes" userId="d64208f3-0076-4064-b6ac-7d8ee9dc279f" providerId="ADAL" clId="{C1B4AF10-A907-49D1-BD8A-1075F0ABE5EA}" dt="2019-11-25T13:41:17.336" v="0"/>
        <pc:sldMkLst>
          <pc:docMk/>
          <pc:sldMk cId="2106058625" sldId="530"/>
        </pc:sldMkLst>
      </pc:sldChg>
      <pc:sldChg chg="add">
        <pc:chgData name="Jo Claes" userId="d64208f3-0076-4064-b6ac-7d8ee9dc279f" providerId="ADAL" clId="{C1B4AF10-A907-49D1-BD8A-1075F0ABE5EA}" dt="2019-11-25T13:41:17.336" v="0"/>
        <pc:sldMkLst>
          <pc:docMk/>
          <pc:sldMk cId="1407208077" sldId="531"/>
        </pc:sldMkLst>
      </pc:sldChg>
      <pc:sldChg chg="add">
        <pc:chgData name="Jo Claes" userId="d64208f3-0076-4064-b6ac-7d8ee9dc279f" providerId="ADAL" clId="{C1B4AF10-A907-49D1-BD8A-1075F0ABE5EA}" dt="2019-11-25T13:41:17.336" v="0"/>
        <pc:sldMkLst>
          <pc:docMk/>
          <pc:sldMk cId="50843442" sldId="532"/>
        </pc:sldMkLst>
      </pc:sldChg>
      <pc:sldChg chg="add">
        <pc:chgData name="Jo Claes" userId="d64208f3-0076-4064-b6ac-7d8ee9dc279f" providerId="ADAL" clId="{C1B4AF10-A907-49D1-BD8A-1075F0ABE5EA}" dt="2019-11-25T13:41:17.336" v="0"/>
        <pc:sldMkLst>
          <pc:docMk/>
          <pc:sldMk cId="3198673802" sldId="533"/>
        </pc:sldMkLst>
      </pc:sldChg>
      <pc:sldChg chg="add">
        <pc:chgData name="Jo Claes" userId="d64208f3-0076-4064-b6ac-7d8ee9dc279f" providerId="ADAL" clId="{C1B4AF10-A907-49D1-BD8A-1075F0ABE5EA}" dt="2019-11-25T13:41:17.336" v="0"/>
        <pc:sldMkLst>
          <pc:docMk/>
          <pc:sldMk cId="420822975" sldId="534"/>
        </pc:sldMkLst>
      </pc:sldChg>
      <pc:sldChg chg="add">
        <pc:chgData name="Jo Claes" userId="d64208f3-0076-4064-b6ac-7d8ee9dc279f" providerId="ADAL" clId="{C1B4AF10-A907-49D1-BD8A-1075F0ABE5EA}" dt="2019-11-25T13:41:17.336" v="0"/>
        <pc:sldMkLst>
          <pc:docMk/>
          <pc:sldMk cId="850821726" sldId="535"/>
        </pc:sldMkLst>
      </pc:sldChg>
      <pc:sldChg chg="add">
        <pc:chgData name="Jo Claes" userId="d64208f3-0076-4064-b6ac-7d8ee9dc279f" providerId="ADAL" clId="{C1B4AF10-A907-49D1-BD8A-1075F0ABE5EA}" dt="2019-11-25T13:41:17.336" v="0"/>
        <pc:sldMkLst>
          <pc:docMk/>
          <pc:sldMk cId="4286725714" sldId="536"/>
        </pc:sldMkLst>
      </pc:sldChg>
      <pc:sldChg chg="add">
        <pc:chgData name="Jo Claes" userId="d64208f3-0076-4064-b6ac-7d8ee9dc279f" providerId="ADAL" clId="{C1B4AF10-A907-49D1-BD8A-1075F0ABE5EA}" dt="2019-11-25T13:41:17.336" v="0"/>
        <pc:sldMkLst>
          <pc:docMk/>
          <pc:sldMk cId="679772864" sldId="537"/>
        </pc:sldMkLst>
      </pc:sldChg>
      <pc:sldChg chg="add">
        <pc:chgData name="Jo Claes" userId="d64208f3-0076-4064-b6ac-7d8ee9dc279f" providerId="ADAL" clId="{C1B4AF10-A907-49D1-BD8A-1075F0ABE5EA}" dt="2019-11-25T13:41:17.336" v="0"/>
        <pc:sldMkLst>
          <pc:docMk/>
          <pc:sldMk cId="1330965811" sldId="538"/>
        </pc:sldMkLst>
      </pc:sldChg>
      <pc:sldChg chg="add">
        <pc:chgData name="Jo Claes" userId="d64208f3-0076-4064-b6ac-7d8ee9dc279f" providerId="ADAL" clId="{C1B4AF10-A907-49D1-BD8A-1075F0ABE5EA}" dt="2019-11-25T13:41:17.336" v="0"/>
        <pc:sldMkLst>
          <pc:docMk/>
          <pc:sldMk cId="622476511" sldId="539"/>
        </pc:sldMkLst>
      </pc:sldChg>
      <pc:sldChg chg="add">
        <pc:chgData name="Jo Claes" userId="d64208f3-0076-4064-b6ac-7d8ee9dc279f" providerId="ADAL" clId="{C1B4AF10-A907-49D1-BD8A-1075F0ABE5EA}" dt="2019-11-25T13:41:17.336" v="0"/>
        <pc:sldMkLst>
          <pc:docMk/>
          <pc:sldMk cId="1179550673" sldId="540"/>
        </pc:sldMkLst>
      </pc:sldChg>
      <pc:sldChg chg="add">
        <pc:chgData name="Jo Claes" userId="d64208f3-0076-4064-b6ac-7d8ee9dc279f" providerId="ADAL" clId="{C1B4AF10-A907-49D1-BD8A-1075F0ABE5EA}" dt="2019-11-25T13:41:17.336" v="0"/>
        <pc:sldMkLst>
          <pc:docMk/>
          <pc:sldMk cId="2743226359" sldId="541"/>
        </pc:sldMkLst>
      </pc:sldChg>
      <pc:sldChg chg="add">
        <pc:chgData name="Jo Claes" userId="d64208f3-0076-4064-b6ac-7d8ee9dc279f" providerId="ADAL" clId="{C1B4AF10-A907-49D1-BD8A-1075F0ABE5EA}" dt="2019-11-25T13:41:17.336" v="0"/>
        <pc:sldMkLst>
          <pc:docMk/>
          <pc:sldMk cId="1878210075" sldId="542"/>
        </pc:sldMkLst>
      </pc:sldChg>
      <pc:sldChg chg="add">
        <pc:chgData name="Jo Claes" userId="d64208f3-0076-4064-b6ac-7d8ee9dc279f" providerId="ADAL" clId="{C1B4AF10-A907-49D1-BD8A-1075F0ABE5EA}" dt="2019-11-25T13:41:17.336" v="0"/>
        <pc:sldMkLst>
          <pc:docMk/>
          <pc:sldMk cId="1493328099" sldId="543"/>
        </pc:sldMkLst>
      </pc:sldChg>
      <pc:sldChg chg="add">
        <pc:chgData name="Jo Claes" userId="d64208f3-0076-4064-b6ac-7d8ee9dc279f" providerId="ADAL" clId="{C1B4AF10-A907-49D1-BD8A-1075F0ABE5EA}" dt="2019-11-25T13:41:17.336" v="0"/>
        <pc:sldMkLst>
          <pc:docMk/>
          <pc:sldMk cId="3896232222" sldId="544"/>
        </pc:sldMkLst>
      </pc:sldChg>
      <pc:sldChg chg="add">
        <pc:chgData name="Jo Claes" userId="d64208f3-0076-4064-b6ac-7d8ee9dc279f" providerId="ADAL" clId="{C1B4AF10-A907-49D1-BD8A-1075F0ABE5EA}" dt="2019-11-25T13:41:17.336" v="0"/>
        <pc:sldMkLst>
          <pc:docMk/>
          <pc:sldMk cId="3653320194" sldId="545"/>
        </pc:sldMkLst>
      </pc:sldChg>
      <pc:sldChg chg="add">
        <pc:chgData name="Jo Claes" userId="d64208f3-0076-4064-b6ac-7d8ee9dc279f" providerId="ADAL" clId="{C1B4AF10-A907-49D1-BD8A-1075F0ABE5EA}" dt="2019-11-25T13:41:17.336" v="0"/>
        <pc:sldMkLst>
          <pc:docMk/>
          <pc:sldMk cId="1546595786" sldId="546"/>
        </pc:sldMkLst>
      </pc:sldChg>
      <pc:sldChg chg="add">
        <pc:chgData name="Jo Claes" userId="d64208f3-0076-4064-b6ac-7d8ee9dc279f" providerId="ADAL" clId="{C1B4AF10-A907-49D1-BD8A-1075F0ABE5EA}" dt="2019-11-25T13:41:17.336" v="0"/>
        <pc:sldMkLst>
          <pc:docMk/>
          <pc:sldMk cId="2418231105" sldId="547"/>
        </pc:sldMkLst>
      </pc:sldChg>
      <pc:sldChg chg="add">
        <pc:chgData name="Jo Claes" userId="d64208f3-0076-4064-b6ac-7d8ee9dc279f" providerId="ADAL" clId="{C1B4AF10-A907-49D1-BD8A-1075F0ABE5EA}" dt="2019-11-25T13:41:17.336" v="0"/>
        <pc:sldMkLst>
          <pc:docMk/>
          <pc:sldMk cId="864905568" sldId="548"/>
        </pc:sldMkLst>
      </pc:sldChg>
      <pc:sldChg chg="add">
        <pc:chgData name="Jo Claes" userId="d64208f3-0076-4064-b6ac-7d8ee9dc279f" providerId="ADAL" clId="{C1B4AF10-A907-49D1-BD8A-1075F0ABE5EA}" dt="2019-11-25T13:41:17.336" v="0"/>
        <pc:sldMkLst>
          <pc:docMk/>
          <pc:sldMk cId="2258403363" sldId="549"/>
        </pc:sldMkLst>
      </pc:sldChg>
      <pc:sldChg chg="add">
        <pc:chgData name="Jo Claes" userId="d64208f3-0076-4064-b6ac-7d8ee9dc279f" providerId="ADAL" clId="{C1B4AF10-A907-49D1-BD8A-1075F0ABE5EA}" dt="2019-11-25T13:41:17.336" v="0"/>
        <pc:sldMkLst>
          <pc:docMk/>
          <pc:sldMk cId="2594092431" sldId="550"/>
        </pc:sldMkLst>
      </pc:sldChg>
      <pc:sldChg chg="add">
        <pc:chgData name="Jo Claes" userId="d64208f3-0076-4064-b6ac-7d8ee9dc279f" providerId="ADAL" clId="{C1B4AF10-A907-49D1-BD8A-1075F0ABE5EA}" dt="2019-11-25T13:41:17.336" v="0"/>
        <pc:sldMkLst>
          <pc:docMk/>
          <pc:sldMk cId="718308071" sldId="551"/>
        </pc:sldMkLst>
      </pc:sldChg>
      <pc:sldChg chg="add">
        <pc:chgData name="Jo Claes" userId="d64208f3-0076-4064-b6ac-7d8ee9dc279f" providerId="ADAL" clId="{C1B4AF10-A907-49D1-BD8A-1075F0ABE5EA}" dt="2019-11-25T13:41:17.336" v="0"/>
        <pc:sldMkLst>
          <pc:docMk/>
          <pc:sldMk cId="3026174455" sldId="552"/>
        </pc:sldMkLst>
      </pc:sldChg>
      <pc:sldChg chg="add">
        <pc:chgData name="Jo Claes" userId="d64208f3-0076-4064-b6ac-7d8ee9dc279f" providerId="ADAL" clId="{C1B4AF10-A907-49D1-BD8A-1075F0ABE5EA}" dt="2019-11-25T13:41:17.336" v="0"/>
        <pc:sldMkLst>
          <pc:docMk/>
          <pc:sldMk cId="677765527" sldId="553"/>
        </pc:sldMkLst>
      </pc:sldChg>
      <pc:sldChg chg="add">
        <pc:chgData name="Jo Claes" userId="d64208f3-0076-4064-b6ac-7d8ee9dc279f" providerId="ADAL" clId="{C1B4AF10-A907-49D1-BD8A-1075F0ABE5EA}" dt="2019-11-25T13:41:17.336" v="0"/>
        <pc:sldMkLst>
          <pc:docMk/>
          <pc:sldMk cId="1200552565" sldId="554"/>
        </pc:sldMkLst>
      </pc:sldChg>
      <pc:sldChg chg="add">
        <pc:chgData name="Jo Claes" userId="d64208f3-0076-4064-b6ac-7d8ee9dc279f" providerId="ADAL" clId="{C1B4AF10-A907-49D1-BD8A-1075F0ABE5EA}" dt="2019-11-25T13:41:17.336" v="0"/>
        <pc:sldMkLst>
          <pc:docMk/>
          <pc:sldMk cId="2763724316" sldId="555"/>
        </pc:sldMkLst>
      </pc:sldChg>
      <pc:sldChg chg="add">
        <pc:chgData name="Jo Claes" userId="d64208f3-0076-4064-b6ac-7d8ee9dc279f" providerId="ADAL" clId="{C1B4AF10-A907-49D1-BD8A-1075F0ABE5EA}" dt="2019-11-25T13:41:17.336" v="0"/>
        <pc:sldMkLst>
          <pc:docMk/>
          <pc:sldMk cId="1348564112" sldId="556"/>
        </pc:sldMkLst>
      </pc:sldChg>
      <pc:sldChg chg="add">
        <pc:chgData name="Jo Claes" userId="d64208f3-0076-4064-b6ac-7d8ee9dc279f" providerId="ADAL" clId="{C1B4AF10-A907-49D1-BD8A-1075F0ABE5EA}" dt="2019-11-25T13:41:17.336" v="0"/>
        <pc:sldMkLst>
          <pc:docMk/>
          <pc:sldMk cId="2782264543" sldId="557"/>
        </pc:sldMkLst>
      </pc:sldChg>
      <pc:sldChg chg="add">
        <pc:chgData name="Jo Claes" userId="d64208f3-0076-4064-b6ac-7d8ee9dc279f" providerId="ADAL" clId="{C1B4AF10-A907-49D1-BD8A-1075F0ABE5EA}" dt="2019-11-25T13:41:17.336" v="0"/>
        <pc:sldMkLst>
          <pc:docMk/>
          <pc:sldMk cId="1442017852" sldId="558"/>
        </pc:sldMkLst>
      </pc:sldChg>
      <pc:sldChg chg="add">
        <pc:chgData name="Jo Claes" userId="d64208f3-0076-4064-b6ac-7d8ee9dc279f" providerId="ADAL" clId="{C1B4AF10-A907-49D1-BD8A-1075F0ABE5EA}" dt="2019-11-25T13:41:17.336" v="0"/>
        <pc:sldMkLst>
          <pc:docMk/>
          <pc:sldMk cId="1560475453" sldId="559"/>
        </pc:sldMkLst>
      </pc:sldChg>
      <pc:sldChg chg="add">
        <pc:chgData name="Jo Claes" userId="d64208f3-0076-4064-b6ac-7d8ee9dc279f" providerId="ADAL" clId="{C1B4AF10-A907-49D1-BD8A-1075F0ABE5EA}" dt="2019-11-25T13:41:17.336" v="0"/>
        <pc:sldMkLst>
          <pc:docMk/>
          <pc:sldMk cId="3275315329" sldId="560"/>
        </pc:sldMkLst>
      </pc:sldChg>
      <pc:sldChg chg="add">
        <pc:chgData name="Jo Claes" userId="d64208f3-0076-4064-b6ac-7d8ee9dc279f" providerId="ADAL" clId="{C1B4AF10-A907-49D1-BD8A-1075F0ABE5EA}" dt="2019-11-25T13:41:17.336" v="0"/>
        <pc:sldMkLst>
          <pc:docMk/>
          <pc:sldMk cId="2772007159" sldId="561"/>
        </pc:sldMkLst>
      </pc:sldChg>
      <pc:sldChg chg="add">
        <pc:chgData name="Jo Claes" userId="d64208f3-0076-4064-b6ac-7d8ee9dc279f" providerId="ADAL" clId="{C1B4AF10-A907-49D1-BD8A-1075F0ABE5EA}" dt="2019-11-26T09:36:49.227" v="2"/>
        <pc:sldMkLst>
          <pc:docMk/>
          <pc:sldMk cId="3061458773" sldId="562"/>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Map1"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oleObject" Target="Map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Fort\Google%20Drive\LEAN%20Duplex\ISSF\CSMExampl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Fort\Google%20Drive\LEAN%20Duplex\ISSF\CSMExampl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p1"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cap="rnd">
              <a:solidFill>
                <a:schemeClr val="accent6"/>
              </a:solidFill>
              <a:round/>
            </a:ln>
            <a:effectLst/>
          </c:spPr>
          <c:marker>
            <c:symbol val="none"/>
          </c:marker>
          <c:xVal>
            <c:numRef>
              <c:f>Blad1!$C$12:$C$65</c:f>
              <c:numCache>
                <c:formatCode>General</c:formatCode>
                <c:ptCount val="54"/>
                <c:pt idx="0">
                  <c:v>0</c:v>
                </c:pt>
                <c:pt idx="1">
                  <c:v>5.00000004360651E-5</c:v>
                </c:pt>
                <c:pt idx="2">
                  <c:v>1.0000005581632899E-4</c:v>
                </c:pt>
                <c:pt idx="3">
                  <c:v>1.5000095367431599E-4</c:v>
                </c:pt>
                <c:pt idx="4">
                  <c:v>2.00007144490169E-4</c:v>
                </c:pt>
                <c:pt idx="5">
                  <c:v>2.5003406758389101E-4</c:v>
                </c:pt>
                <c:pt idx="6">
                  <c:v>3.0012207031250001E-4</c:v>
                </c:pt>
                <c:pt idx="7">
                  <c:v>3.5035911833907499E-4</c:v>
                </c:pt>
                <c:pt idx="8">
                  <c:v>4.0091449474165502E-4</c:v>
                </c:pt>
                <c:pt idx="9">
                  <c:v>4.5208568572997998E-4</c:v>
                </c:pt>
                <c:pt idx="10">
                  <c:v>5.0436065073802599E-4</c:v>
                </c:pt>
                <c:pt idx="11">
                  <c:v>5.5849767466031896E-4</c:v>
                </c:pt>
                <c:pt idx="12">
                  <c:v>6.1562499999999996E-4</c:v>
                </c:pt>
                <c:pt idx="13">
                  <c:v>6.7736243669660795E-4</c:v>
                </c:pt>
                <c:pt idx="14">
                  <c:v>7.4596714740154902E-4</c:v>
                </c:pt>
                <c:pt idx="15">
                  <c:v>8.2450580596923797E-4</c:v>
                </c:pt>
                <c:pt idx="16">
                  <c:v>9.1705532693186998E-4</c:v>
                </c:pt>
                <c:pt idx="17">
                  <c:v>1.0289343637257999E-3</c:v>
                </c:pt>
                <c:pt idx="18">
                  <c:v>1.1669677734374999E-3</c:v>
                </c:pt>
                <c:pt idx="19">
                  <c:v>1.33978624583708E-3</c:v>
                </c:pt>
                <c:pt idx="20">
                  <c:v>1.5581632944673099E-3</c:v>
                </c:pt>
                <c:pt idx="21">
                  <c:v>1.83539180755615E-3</c:v>
                </c:pt>
                <c:pt idx="22">
                  <c:v>2.18770235652078E-3</c:v>
                </c:pt>
                <c:pt idx="23">
                  <c:v>2.6347254598309698E-3</c:v>
                </c:pt>
                <c:pt idx="24">
                  <c:v>3.2000000000000002E-3</c:v>
                </c:pt>
                <c:pt idx="25">
                  <c:v>3.9241072899715802E-3</c:v>
                </c:pt>
                <c:pt idx="26">
                  <c:v>5.0112889486504499E-3</c:v>
                </c:pt>
                <c:pt idx="27">
                  <c:v>6.6533692287778301E-3</c:v>
                </c:pt>
                <c:pt idx="28">
                  <c:v>9.0009382832342104E-3</c:v>
                </c:pt>
                <c:pt idx="29">
                  <c:v>1.21841183699932E-2</c:v>
                </c:pt>
                <c:pt idx="30">
                  <c:v>1.63198481753071E-2</c:v>
                </c:pt>
                <c:pt idx="31">
                  <c:v>2.1515586908159499E-2</c:v>
                </c:pt>
                <c:pt idx="32">
                  <c:v>2.7871523944493999E-2</c:v>
                </c:pt>
                <c:pt idx="33">
                  <c:v>3.54820291444378E-2</c:v>
                </c:pt>
                <c:pt idx="34">
                  <c:v>4.44366683793367E-2</c:v>
                </c:pt>
                <c:pt idx="35">
                  <c:v>5.48209488358158E-2</c:v>
                </c:pt>
                <c:pt idx="36">
                  <c:v>6.6716885954483801E-2</c:v>
                </c:pt>
                <c:pt idx="37">
                  <c:v>8.0203447056397606E-2</c:v>
                </c:pt>
                <c:pt idx="38">
                  <c:v>9.5356906521803203E-2</c:v>
                </c:pt>
                <c:pt idx="39">
                  <c:v>0.112251135595658</c:v>
                </c:pt>
                <c:pt idx="40">
                  <c:v>0.13095784265342</c:v>
                </c:pt>
                <c:pt idx="41">
                  <c:v>0.15154677512502501</c:v>
                </c:pt>
                <c:pt idx="42">
                  <c:v>0.17408589120222701</c:v>
                </c:pt>
                <c:pt idx="43">
                  <c:v>0.198641507356389</c:v>
                </c:pt>
                <c:pt idx="44">
                  <c:v>0.225278426224027</c:v>
                </c:pt>
                <c:pt idx="45">
                  <c:v>0.25406004836457602</c:v>
                </c:pt>
                <c:pt idx="46">
                  <c:v>0.28504847062572702</c:v>
                </c:pt>
                <c:pt idx="47">
                  <c:v>0.31830457327987499</c:v>
                </c:pt>
                <c:pt idx="48">
                  <c:v>0.35388809766353702</c:v>
                </c:pt>
                <c:pt idx="49">
                  <c:v>0.391857715720966</c:v>
                </c:pt>
                <c:pt idx="50">
                  <c:v>0.432271092596897</c:v>
                </c:pt>
                <c:pt idx="51">
                  <c:v>0.47518494322221699</c:v>
                </c:pt>
                <c:pt idx="52">
                  <c:v>0.52065508367695701</c:v>
                </c:pt>
                <c:pt idx="53">
                  <c:v>0.568736477987421</c:v>
                </c:pt>
              </c:numCache>
            </c:numRef>
          </c:xVal>
          <c:yVal>
            <c:numRef>
              <c:f>Blad1!$B$12:$B$65</c:f>
              <c:numCache>
                <c:formatCode>General</c:formatCode>
                <c:ptCount val="54"/>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numCache>
            </c:numRef>
          </c:yVal>
          <c:smooth val="1"/>
          <c:extLst>
            <c:ext xmlns:c16="http://schemas.microsoft.com/office/drawing/2014/chart" uri="{C3380CC4-5D6E-409C-BE32-E72D297353CC}">
              <c16:uniqueId val="{00000000-CC9B-4D61-AB1D-BC4DD71F401A}"/>
            </c:ext>
          </c:extLst>
        </c:ser>
        <c:ser>
          <c:idx val="1"/>
          <c:order val="1"/>
          <c:spPr>
            <a:ln w="31750" cap="rnd">
              <a:solidFill>
                <a:schemeClr val="accent1"/>
              </a:solidFill>
              <a:round/>
            </a:ln>
            <a:effectLst/>
          </c:spPr>
          <c:marker>
            <c:symbol val="none"/>
          </c:marker>
          <c:xVal>
            <c:numRef>
              <c:f>Blad1!$F$12:$F$47</c:f>
              <c:numCache>
                <c:formatCode>General</c:formatCode>
                <c:ptCount val="36"/>
                <c:pt idx="0">
                  <c:v>0</c:v>
                </c:pt>
                <c:pt idx="1">
                  <c:v>4.76190476190476E-5</c:v>
                </c:pt>
                <c:pt idx="2">
                  <c:v>9.5238095238095295E-5</c:v>
                </c:pt>
                <c:pt idx="3">
                  <c:v>1.42857142857143E-4</c:v>
                </c:pt>
                <c:pt idx="4">
                  <c:v>1.9047619047618999E-4</c:v>
                </c:pt>
                <c:pt idx="5">
                  <c:v>2.3809523809523799E-4</c:v>
                </c:pt>
                <c:pt idx="6">
                  <c:v>2.8571428571428601E-4</c:v>
                </c:pt>
                <c:pt idx="7">
                  <c:v>3.33333333333333E-4</c:v>
                </c:pt>
                <c:pt idx="8">
                  <c:v>3.8095238095238102E-4</c:v>
                </c:pt>
                <c:pt idx="9">
                  <c:v>4.2857142857142898E-4</c:v>
                </c:pt>
                <c:pt idx="10">
                  <c:v>4.7619047619047597E-4</c:v>
                </c:pt>
                <c:pt idx="11">
                  <c:v>5.2380952380952405E-4</c:v>
                </c:pt>
                <c:pt idx="12">
                  <c:v>5.7142857142857104E-4</c:v>
                </c:pt>
                <c:pt idx="13">
                  <c:v>6.19047619047619E-4</c:v>
                </c:pt>
                <c:pt idx="14">
                  <c:v>6.6666666666666697E-4</c:v>
                </c:pt>
                <c:pt idx="15">
                  <c:v>7.1428571428571396E-4</c:v>
                </c:pt>
                <c:pt idx="16">
                  <c:v>7.6190476190476203E-4</c:v>
                </c:pt>
                <c:pt idx="17">
                  <c:v>8.0952380952381E-4</c:v>
                </c:pt>
                <c:pt idx="18">
                  <c:v>8.5714285714285699E-4</c:v>
                </c:pt>
                <c:pt idx="19">
                  <c:v>9.0476190476190496E-4</c:v>
                </c:pt>
                <c:pt idx="20">
                  <c:v>9.5238095238095195E-4</c:v>
                </c:pt>
                <c:pt idx="21">
                  <c:v>1E-3</c:v>
                </c:pt>
                <c:pt idx="22">
                  <c:v>1.04761904761905E-3</c:v>
                </c:pt>
                <c:pt idx="23">
                  <c:v>1.0952380952381001E-3</c:v>
                </c:pt>
                <c:pt idx="24">
                  <c:v>1.11904761904762E-3</c:v>
                </c:pt>
                <c:pt idx="25">
                  <c:v>1.1999999999999999E-3</c:v>
                </c:pt>
                <c:pt idx="26">
                  <c:v>1.2999999999999999E-3</c:v>
                </c:pt>
                <c:pt idx="27">
                  <c:v>1.4E-3</c:v>
                </c:pt>
                <c:pt idx="28">
                  <c:v>1.5E-3</c:v>
                </c:pt>
                <c:pt idx="29">
                  <c:v>1.6000000000000001E-3</c:v>
                </c:pt>
                <c:pt idx="30">
                  <c:v>1.6999999999999999E-3</c:v>
                </c:pt>
                <c:pt idx="31">
                  <c:v>1.8E-3</c:v>
                </c:pt>
                <c:pt idx="32">
                  <c:v>3.0000000000000001E-3</c:v>
                </c:pt>
                <c:pt idx="33">
                  <c:v>5.0000000000000001E-3</c:v>
                </c:pt>
                <c:pt idx="34">
                  <c:v>0.01</c:v>
                </c:pt>
                <c:pt idx="35">
                  <c:v>1.4999999999999999E-2</c:v>
                </c:pt>
              </c:numCache>
            </c:numRef>
          </c:xVal>
          <c:yVal>
            <c:numRef>
              <c:f>Blad1!$E$12:$E$47</c:f>
              <c:numCache>
                <c:formatCode>General</c:formatCode>
                <c:ptCount val="36"/>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235</c:v>
                </c:pt>
                <c:pt idx="25">
                  <c:v>240</c:v>
                </c:pt>
                <c:pt idx="26">
                  <c:v>235</c:v>
                </c:pt>
                <c:pt idx="27">
                  <c:v>235</c:v>
                </c:pt>
                <c:pt idx="28">
                  <c:v>235</c:v>
                </c:pt>
                <c:pt idx="29">
                  <c:v>235</c:v>
                </c:pt>
                <c:pt idx="30">
                  <c:v>235</c:v>
                </c:pt>
                <c:pt idx="31">
                  <c:v>235</c:v>
                </c:pt>
                <c:pt idx="32">
                  <c:v>235</c:v>
                </c:pt>
                <c:pt idx="33">
                  <c:v>235</c:v>
                </c:pt>
                <c:pt idx="34">
                  <c:v>235</c:v>
                </c:pt>
                <c:pt idx="35">
                  <c:v>235</c:v>
                </c:pt>
              </c:numCache>
            </c:numRef>
          </c:yVal>
          <c:smooth val="1"/>
          <c:extLst>
            <c:ext xmlns:c16="http://schemas.microsoft.com/office/drawing/2014/chart" uri="{C3380CC4-5D6E-409C-BE32-E72D297353CC}">
              <c16:uniqueId val="{00000001-CC9B-4D61-AB1D-BC4DD71F401A}"/>
            </c:ext>
          </c:extLst>
        </c:ser>
        <c:dLbls>
          <c:showLegendKey val="0"/>
          <c:showVal val="0"/>
          <c:showCatName val="0"/>
          <c:showSerName val="0"/>
          <c:showPercent val="0"/>
          <c:showBubbleSize val="0"/>
        </c:dLbls>
        <c:axId val="84238720"/>
        <c:axId val="84240256"/>
      </c:scatterChart>
      <c:valAx>
        <c:axId val="84238720"/>
        <c:scaling>
          <c:orientation val="minMax"/>
          <c:max val="0.01"/>
        </c:scaling>
        <c:delete val="0"/>
        <c:axPos val="b"/>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4240256"/>
        <c:crosses val="autoZero"/>
        <c:crossBetween val="midCat"/>
      </c:valAx>
      <c:valAx>
        <c:axId val="84240256"/>
        <c:scaling>
          <c:orientation val="minMax"/>
          <c:max val="400"/>
        </c:scaling>
        <c:delete val="0"/>
        <c:axPos val="l"/>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42387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Results!$K$5</c:f>
              <c:strCache>
                <c:ptCount val="1"/>
                <c:pt idx="0">
                  <c:v>Uy midden onderflens</c:v>
                </c:pt>
              </c:strCache>
            </c:strRef>
          </c:tx>
          <c:spPr>
            <a:ln w="25400" cap="rnd">
              <a:noFill/>
              <a:round/>
            </a:ln>
            <a:effectLst/>
          </c:spPr>
          <c:marker>
            <c:symbol val="circle"/>
            <c:size val="5"/>
            <c:spPr>
              <a:solidFill>
                <a:schemeClr val="accent1"/>
              </a:solidFill>
              <a:ln w="9525">
                <a:solidFill>
                  <a:schemeClr val="accent1"/>
                </a:solidFill>
              </a:ln>
              <a:effectLst/>
            </c:spPr>
          </c:marker>
          <c:xVal>
            <c:numRef>
              <c:f>Results!$K$7:$K$57</c:f>
              <c:numCache>
                <c:formatCode>General</c:formatCode>
                <c:ptCount val="51"/>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pt idx="15">
                  <c:v>17.732500000000002</c:v>
                </c:pt>
                <c:pt idx="16">
                  <c:v>18.835999999999999</c:v>
                </c:pt>
                <c:pt idx="17">
                  <c:v>19.9861</c:v>
                </c:pt>
                <c:pt idx="18">
                  <c:v>21.139900000000001</c:v>
                </c:pt>
                <c:pt idx="19">
                  <c:v>22.411899999999999</c:v>
                </c:pt>
                <c:pt idx="20">
                  <c:v>23.651299999999999</c:v>
                </c:pt>
                <c:pt idx="21">
                  <c:v>24.762599999999981</c:v>
                </c:pt>
                <c:pt idx="22">
                  <c:v>25.697399999999991</c:v>
                </c:pt>
                <c:pt idx="23">
                  <c:v>26.470099999999999</c:v>
                </c:pt>
                <c:pt idx="24">
                  <c:v>27.170999999999999</c:v>
                </c:pt>
                <c:pt idx="25">
                  <c:v>27.872</c:v>
                </c:pt>
                <c:pt idx="26">
                  <c:v>28.5671</c:v>
                </c:pt>
                <c:pt idx="27">
                  <c:v>29.276299999999999</c:v>
                </c:pt>
                <c:pt idx="28">
                  <c:v>30.007999999999999</c:v>
                </c:pt>
                <c:pt idx="29">
                  <c:v>30.762499999999999</c:v>
                </c:pt>
                <c:pt idx="30">
                  <c:v>31.538599999999999</c:v>
                </c:pt>
                <c:pt idx="31">
                  <c:v>32.3369</c:v>
                </c:pt>
                <c:pt idx="32">
                  <c:v>33.159100000000002</c:v>
                </c:pt>
                <c:pt idx="33">
                  <c:v>34.009500000000003</c:v>
                </c:pt>
                <c:pt idx="34">
                  <c:v>34.892000000000003</c:v>
                </c:pt>
                <c:pt idx="35">
                  <c:v>35.810400000000001</c:v>
                </c:pt>
                <c:pt idx="36">
                  <c:v>36.762700000000002</c:v>
                </c:pt>
                <c:pt idx="37">
                  <c:v>37.737699999999997</c:v>
                </c:pt>
                <c:pt idx="38">
                  <c:v>38.726700000000001</c:v>
                </c:pt>
                <c:pt idx="39">
                  <c:v>39.724400000000003</c:v>
                </c:pt>
                <c:pt idx="40">
                  <c:v>40.722900000000003</c:v>
                </c:pt>
                <c:pt idx="41">
                  <c:v>41.72</c:v>
                </c:pt>
                <c:pt idx="42">
                  <c:v>42.714799999999997</c:v>
                </c:pt>
                <c:pt idx="43">
                  <c:v>43.708400000000012</c:v>
                </c:pt>
                <c:pt idx="44">
                  <c:v>44.701000000000001</c:v>
                </c:pt>
                <c:pt idx="45">
                  <c:v>45.692600000000013</c:v>
                </c:pt>
                <c:pt idx="46">
                  <c:v>46.683799999999998</c:v>
                </c:pt>
                <c:pt idx="47">
                  <c:v>47.676499999999997</c:v>
                </c:pt>
                <c:pt idx="48">
                  <c:v>48.672899999999998</c:v>
                </c:pt>
                <c:pt idx="49">
                  <c:v>49.667999999999999</c:v>
                </c:pt>
                <c:pt idx="50">
                  <c:v>50.662100000000002</c:v>
                </c:pt>
              </c:numCache>
            </c:numRef>
          </c:xVal>
          <c:yVal>
            <c:numRef>
              <c:f>Results!$L$7:$L$57</c:f>
              <c:numCache>
                <c:formatCode>General</c:formatCode>
                <c:ptCount val="51"/>
                <c:pt idx="0">
                  <c:v>0</c:v>
                </c:pt>
                <c:pt idx="1">
                  <c:v>63.172699999999999</c:v>
                </c:pt>
                <c:pt idx="2">
                  <c:v>136.018</c:v>
                </c:pt>
                <c:pt idx="3">
                  <c:v>206.1926</c:v>
                </c:pt>
                <c:pt idx="4">
                  <c:v>272.86950000000002</c:v>
                </c:pt>
                <c:pt idx="5">
                  <c:v>335.13299999999992</c:v>
                </c:pt>
                <c:pt idx="6">
                  <c:v>392.40599999999978</c:v>
                </c:pt>
                <c:pt idx="7">
                  <c:v>444.08699999999982</c:v>
                </c:pt>
                <c:pt idx="8">
                  <c:v>490.11099999999999</c:v>
                </c:pt>
                <c:pt idx="9">
                  <c:v>530.62400000000002</c:v>
                </c:pt>
                <c:pt idx="10">
                  <c:v>566.11199999999997</c:v>
                </c:pt>
                <c:pt idx="11">
                  <c:v>597.24099999999999</c:v>
                </c:pt>
                <c:pt idx="12">
                  <c:v>624.81999999999982</c:v>
                </c:pt>
                <c:pt idx="13">
                  <c:v>649.25199999999973</c:v>
                </c:pt>
                <c:pt idx="14">
                  <c:v>671.00599999999997</c:v>
                </c:pt>
                <c:pt idx="15">
                  <c:v>690.08699999999999</c:v>
                </c:pt>
                <c:pt idx="16">
                  <c:v>706.428</c:v>
                </c:pt>
                <c:pt idx="17">
                  <c:v>720.53899999999999</c:v>
                </c:pt>
                <c:pt idx="18">
                  <c:v>731.3499999999998</c:v>
                </c:pt>
                <c:pt idx="19">
                  <c:v>738.90899999999999</c:v>
                </c:pt>
                <c:pt idx="20">
                  <c:v>738.88499999999999</c:v>
                </c:pt>
                <c:pt idx="21">
                  <c:v>725.197</c:v>
                </c:pt>
                <c:pt idx="22">
                  <c:v>696.59699999999998</c:v>
                </c:pt>
                <c:pt idx="23">
                  <c:v>657.05199999999979</c:v>
                </c:pt>
                <c:pt idx="24">
                  <c:v>618.62800000000004</c:v>
                </c:pt>
                <c:pt idx="25">
                  <c:v>586.53800000000001</c:v>
                </c:pt>
                <c:pt idx="26">
                  <c:v>558.35799999999949</c:v>
                </c:pt>
                <c:pt idx="27">
                  <c:v>534.42699999999979</c:v>
                </c:pt>
                <c:pt idx="28">
                  <c:v>514.31999999999982</c:v>
                </c:pt>
                <c:pt idx="29">
                  <c:v>497.27699999999982</c:v>
                </c:pt>
                <c:pt idx="30">
                  <c:v>482.50200000000001</c:v>
                </c:pt>
                <c:pt idx="31">
                  <c:v>469.49799999999982</c:v>
                </c:pt>
                <c:pt idx="32">
                  <c:v>457.80500000000001</c:v>
                </c:pt>
                <c:pt idx="33">
                  <c:v>446.95499999999993</c:v>
                </c:pt>
                <c:pt idx="34">
                  <c:v>436.43799999999982</c:v>
                </c:pt>
                <c:pt idx="35">
                  <c:v>425.82100000000003</c:v>
                </c:pt>
                <c:pt idx="36">
                  <c:v>415.077</c:v>
                </c:pt>
                <c:pt idx="37">
                  <c:v>404.44799999999992</c:v>
                </c:pt>
                <c:pt idx="38">
                  <c:v>394.15300000000002</c:v>
                </c:pt>
                <c:pt idx="39">
                  <c:v>384.38299999999992</c:v>
                </c:pt>
                <c:pt idx="40">
                  <c:v>375.33300000000003</c:v>
                </c:pt>
                <c:pt idx="41">
                  <c:v>367.029</c:v>
                </c:pt>
                <c:pt idx="42">
                  <c:v>359.40009999999978</c:v>
                </c:pt>
                <c:pt idx="43">
                  <c:v>352.37479999999999</c:v>
                </c:pt>
                <c:pt idx="44">
                  <c:v>345.85899999999992</c:v>
                </c:pt>
                <c:pt idx="45">
                  <c:v>339.78909999999979</c:v>
                </c:pt>
                <c:pt idx="46">
                  <c:v>334.09989999999999</c:v>
                </c:pt>
                <c:pt idx="47">
                  <c:v>328.69829999999979</c:v>
                </c:pt>
                <c:pt idx="48">
                  <c:v>323.49809999999979</c:v>
                </c:pt>
                <c:pt idx="49">
                  <c:v>318.59929999999991</c:v>
                </c:pt>
                <c:pt idx="50">
                  <c:v>313.97709999999978</c:v>
                </c:pt>
              </c:numCache>
            </c:numRef>
          </c:yVal>
          <c:smooth val="0"/>
          <c:extLst>
            <c:ext xmlns:c16="http://schemas.microsoft.com/office/drawing/2014/chart" uri="{C3380CC4-5D6E-409C-BE32-E72D297353CC}">
              <c16:uniqueId val="{00000000-FF14-433E-9E0C-E6AED8A43243}"/>
            </c:ext>
          </c:extLst>
        </c:ser>
        <c:dLbls>
          <c:showLegendKey val="0"/>
          <c:showVal val="0"/>
          <c:showCatName val="0"/>
          <c:showSerName val="0"/>
          <c:showPercent val="0"/>
          <c:showBubbleSize val="0"/>
        </c:dLbls>
        <c:axId val="89401984"/>
        <c:axId val="89435520"/>
      </c:scatterChart>
      <c:valAx>
        <c:axId val="89401984"/>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435520"/>
        <c:crosses val="autoZero"/>
        <c:crossBetween val="midCat"/>
      </c:valAx>
      <c:valAx>
        <c:axId val="89435520"/>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4019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Results!$K$5</c:f>
              <c:strCache>
                <c:ptCount val="1"/>
                <c:pt idx="0">
                  <c:v>Uy midden onderflens</c:v>
                </c:pt>
              </c:strCache>
            </c:strRef>
          </c:tx>
          <c:spPr>
            <a:ln w="25400" cap="rnd">
              <a:solidFill>
                <a:schemeClr val="accent1"/>
              </a:solidFill>
              <a:round/>
            </a:ln>
            <a:effectLst/>
          </c:spPr>
          <c:marker>
            <c:symbol val="none"/>
          </c:marker>
          <c:xVal>
            <c:numRef>
              <c:f>Results!$K$7:$K$50</c:f>
              <c:numCache>
                <c:formatCode>General</c:formatCode>
                <c:ptCount val="44"/>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pt idx="15">
                  <c:v>17.732500000000002</c:v>
                </c:pt>
                <c:pt idx="16">
                  <c:v>18.835999999999999</c:v>
                </c:pt>
                <c:pt idx="17">
                  <c:v>19.9861</c:v>
                </c:pt>
                <c:pt idx="18">
                  <c:v>21.139900000000001</c:v>
                </c:pt>
                <c:pt idx="19">
                  <c:v>22.411899999999999</c:v>
                </c:pt>
                <c:pt idx="20">
                  <c:v>23.651299999999999</c:v>
                </c:pt>
                <c:pt idx="21">
                  <c:v>24.762599999999981</c:v>
                </c:pt>
                <c:pt idx="22">
                  <c:v>25.697399999999991</c:v>
                </c:pt>
                <c:pt idx="23">
                  <c:v>26.470099999999999</c:v>
                </c:pt>
                <c:pt idx="24">
                  <c:v>27.170999999999999</c:v>
                </c:pt>
                <c:pt idx="25">
                  <c:v>27.872</c:v>
                </c:pt>
                <c:pt idx="26">
                  <c:v>28.5671</c:v>
                </c:pt>
                <c:pt idx="27">
                  <c:v>29.276299999999999</c:v>
                </c:pt>
                <c:pt idx="28">
                  <c:v>30.007999999999999</c:v>
                </c:pt>
                <c:pt idx="29">
                  <c:v>30.762499999999999</c:v>
                </c:pt>
                <c:pt idx="30">
                  <c:v>31.538599999999999</c:v>
                </c:pt>
                <c:pt idx="31">
                  <c:v>32.3369</c:v>
                </c:pt>
                <c:pt idx="32">
                  <c:v>33.159100000000002</c:v>
                </c:pt>
                <c:pt idx="33">
                  <c:v>34.009500000000003</c:v>
                </c:pt>
                <c:pt idx="34">
                  <c:v>34.892000000000003</c:v>
                </c:pt>
                <c:pt idx="35">
                  <c:v>35.810400000000001</c:v>
                </c:pt>
                <c:pt idx="36">
                  <c:v>36.762700000000002</c:v>
                </c:pt>
                <c:pt idx="37">
                  <c:v>37.737699999999997</c:v>
                </c:pt>
                <c:pt idx="38">
                  <c:v>38.726700000000001</c:v>
                </c:pt>
                <c:pt idx="39">
                  <c:v>39.724400000000003</c:v>
                </c:pt>
                <c:pt idx="40">
                  <c:v>40.722900000000003</c:v>
                </c:pt>
                <c:pt idx="41">
                  <c:v>41.72</c:v>
                </c:pt>
                <c:pt idx="42">
                  <c:v>42.714799999999997</c:v>
                </c:pt>
                <c:pt idx="43">
                  <c:v>43.708400000000012</c:v>
                </c:pt>
              </c:numCache>
            </c:numRef>
          </c:xVal>
          <c:yVal>
            <c:numRef>
              <c:f>Results!$M$7:$M$50</c:f>
              <c:numCache>
                <c:formatCode>General</c:formatCode>
                <c:ptCount val="44"/>
                <c:pt idx="0">
                  <c:v>0</c:v>
                </c:pt>
                <c:pt idx="1">
                  <c:v>19.741468749999999</c:v>
                </c:pt>
                <c:pt idx="2">
                  <c:v>42.505625000000002</c:v>
                </c:pt>
                <c:pt idx="3">
                  <c:v>64.435187499999998</c:v>
                </c:pt>
                <c:pt idx="4">
                  <c:v>85.271718749999977</c:v>
                </c:pt>
                <c:pt idx="5">
                  <c:v>104.7290625</c:v>
                </c:pt>
                <c:pt idx="6">
                  <c:v>122.626875</c:v>
                </c:pt>
                <c:pt idx="7">
                  <c:v>138.7771875</c:v>
                </c:pt>
                <c:pt idx="8">
                  <c:v>153.15968749999999</c:v>
                </c:pt>
                <c:pt idx="9">
                  <c:v>165.82</c:v>
                </c:pt>
                <c:pt idx="10">
                  <c:v>176.91</c:v>
                </c:pt>
                <c:pt idx="11">
                  <c:v>186.6378125</c:v>
                </c:pt>
                <c:pt idx="12">
                  <c:v>195.25624999999999</c:v>
                </c:pt>
                <c:pt idx="13">
                  <c:v>202.89125000000001</c:v>
                </c:pt>
                <c:pt idx="14">
                  <c:v>209.68937500000001</c:v>
                </c:pt>
                <c:pt idx="15">
                  <c:v>215.6521875</c:v>
                </c:pt>
                <c:pt idx="16">
                  <c:v>220.75874999999999</c:v>
                </c:pt>
                <c:pt idx="17">
                  <c:v>225.16843750000001</c:v>
                </c:pt>
                <c:pt idx="18">
                  <c:v>228.546875</c:v>
                </c:pt>
                <c:pt idx="19">
                  <c:v>230.9090625</c:v>
                </c:pt>
                <c:pt idx="20">
                  <c:v>230.90156250000001</c:v>
                </c:pt>
                <c:pt idx="21">
                  <c:v>226.62406250000001</c:v>
                </c:pt>
                <c:pt idx="22">
                  <c:v>217.68656250000001</c:v>
                </c:pt>
                <c:pt idx="23">
                  <c:v>205.32875000000001</c:v>
                </c:pt>
                <c:pt idx="24">
                  <c:v>193.32124999999999</c:v>
                </c:pt>
                <c:pt idx="25">
                  <c:v>183.293125</c:v>
                </c:pt>
                <c:pt idx="26">
                  <c:v>174.486875</c:v>
                </c:pt>
                <c:pt idx="27">
                  <c:v>167.00843750000001</c:v>
                </c:pt>
                <c:pt idx="28">
                  <c:v>160.72499999999999</c:v>
                </c:pt>
                <c:pt idx="29">
                  <c:v>155.39906250000001</c:v>
                </c:pt>
                <c:pt idx="30">
                  <c:v>150.78187500000001</c:v>
                </c:pt>
                <c:pt idx="31">
                  <c:v>146.71812499999999</c:v>
                </c:pt>
                <c:pt idx="32">
                  <c:v>143.06406250000001</c:v>
                </c:pt>
                <c:pt idx="33">
                  <c:v>139.67343750000001</c:v>
                </c:pt>
                <c:pt idx="34">
                  <c:v>136.386875</c:v>
                </c:pt>
                <c:pt idx="35">
                  <c:v>133.0690625</c:v>
                </c:pt>
                <c:pt idx="36">
                  <c:v>129.71156250000001</c:v>
                </c:pt>
                <c:pt idx="37">
                  <c:v>126.39</c:v>
                </c:pt>
                <c:pt idx="38">
                  <c:v>123.17281250000001</c:v>
                </c:pt>
                <c:pt idx="39">
                  <c:v>120.1196875</c:v>
                </c:pt>
                <c:pt idx="40">
                  <c:v>117.2915625</c:v>
                </c:pt>
                <c:pt idx="41">
                  <c:v>114.6965625</c:v>
                </c:pt>
                <c:pt idx="42">
                  <c:v>112.31253125000001</c:v>
                </c:pt>
                <c:pt idx="43">
                  <c:v>110.117125</c:v>
                </c:pt>
              </c:numCache>
            </c:numRef>
          </c:yVal>
          <c:smooth val="1"/>
          <c:extLst>
            <c:ext xmlns:c16="http://schemas.microsoft.com/office/drawing/2014/chart" uri="{C3380CC4-5D6E-409C-BE32-E72D297353CC}">
              <c16:uniqueId val="{00000000-345B-4E7B-ABCA-15D5E655E429}"/>
            </c:ext>
          </c:extLst>
        </c:ser>
        <c:ser>
          <c:idx val="2"/>
          <c:order val="1"/>
          <c:spPr>
            <a:ln w="25400" cap="rnd">
              <a:solidFill>
                <a:schemeClr val="accent1"/>
              </a:solidFill>
              <a:round/>
            </a:ln>
            <a:effectLst/>
          </c:spPr>
          <c:marker>
            <c:symbol val="none"/>
          </c:marker>
          <c:dPt>
            <c:idx val="1"/>
            <c:marker>
              <c:symbol val="none"/>
            </c:marker>
            <c:bubble3D val="0"/>
            <c:spPr>
              <a:ln w="25400" cap="rnd">
                <a:solidFill>
                  <a:srgbClr val="1E27AC"/>
                </a:solidFill>
                <a:round/>
              </a:ln>
              <a:effectLst/>
            </c:spPr>
            <c:extLst>
              <c:ext xmlns:c16="http://schemas.microsoft.com/office/drawing/2014/chart" uri="{C3380CC4-5D6E-409C-BE32-E72D297353CC}">
                <c16:uniqueId val="{00000002-345B-4E7B-ABCA-15D5E655E429}"/>
              </c:ext>
            </c:extLst>
          </c:dPt>
          <c:xVal>
            <c:numRef>
              <c:f>Results!$Q$7:$Q$8</c:f>
              <c:numCache>
                <c:formatCode>General</c:formatCode>
                <c:ptCount val="2"/>
                <c:pt idx="0">
                  <c:v>0</c:v>
                </c:pt>
                <c:pt idx="1">
                  <c:v>45</c:v>
                </c:pt>
              </c:numCache>
            </c:numRef>
          </c:xVal>
          <c:yVal>
            <c:numRef>
              <c:f>Results!$R$7:$R$8</c:f>
              <c:numCache>
                <c:formatCode>General</c:formatCode>
                <c:ptCount val="2"/>
                <c:pt idx="0">
                  <c:v>231</c:v>
                </c:pt>
                <c:pt idx="1">
                  <c:v>231</c:v>
                </c:pt>
              </c:numCache>
            </c:numRef>
          </c:yVal>
          <c:smooth val="1"/>
          <c:extLst>
            <c:ext xmlns:c16="http://schemas.microsoft.com/office/drawing/2014/chart" uri="{C3380CC4-5D6E-409C-BE32-E72D297353CC}">
              <c16:uniqueId val="{00000003-345B-4E7B-ABCA-15D5E655E429}"/>
            </c:ext>
          </c:extLst>
        </c:ser>
        <c:ser>
          <c:idx val="4"/>
          <c:order val="2"/>
          <c:spPr>
            <a:ln w="25400" cap="rnd">
              <a:solidFill>
                <a:schemeClr val="tx1"/>
              </a:solidFill>
              <a:round/>
            </a:ln>
            <a:effectLst/>
          </c:spPr>
          <c:marker>
            <c:symbol val="none"/>
          </c:marker>
          <c:xVal>
            <c:numRef>
              <c:f>Results!$Q$7:$Q$8</c:f>
              <c:numCache>
                <c:formatCode>General</c:formatCode>
                <c:ptCount val="2"/>
                <c:pt idx="0">
                  <c:v>0</c:v>
                </c:pt>
                <c:pt idx="1">
                  <c:v>45</c:v>
                </c:pt>
              </c:numCache>
            </c:numRef>
          </c:xVal>
          <c:yVal>
            <c:numRef>
              <c:f>Results!$T$7:$T$8</c:f>
              <c:numCache>
                <c:formatCode>General</c:formatCode>
                <c:ptCount val="2"/>
                <c:pt idx="0">
                  <c:v>99</c:v>
                </c:pt>
                <c:pt idx="1">
                  <c:v>99</c:v>
                </c:pt>
              </c:numCache>
            </c:numRef>
          </c:yVal>
          <c:smooth val="1"/>
          <c:extLst>
            <c:ext xmlns:c16="http://schemas.microsoft.com/office/drawing/2014/chart" uri="{C3380CC4-5D6E-409C-BE32-E72D297353CC}">
              <c16:uniqueId val="{00000004-345B-4E7B-ABCA-15D5E655E429}"/>
            </c:ext>
          </c:extLst>
        </c:ser>
        <c:dLbls>
          <c:showLegendKey val="0"/>
          <c:showVal val="0"/>
          <c:showCatName val="0"/>
          <c:showSerName val="0"/>
          <c:showPercent val="0"/>
          <c:showBubbleSize val="0"/>
        </c:dLbls>
        <c:axId val="89507328"/>
        <c:axId val="89508864"/>
      </c:scatterChart>
      <c:valAx>
        <c:axId val="89507328"/>
        <c:scaling>
          <c:orientation val="minMax"/>
          <c:max val="4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508864"/>
        <c:crosses val="autoZero"/>
        <c:crossBetween val="midCat"/>
      </c:valAx>
      <c:valAx>
        <c:axId val="89508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5073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Results!$K$5</c:f>
              <c:strCache>
                <c:ptCount val="1"/>
                <c:pt idx="0">
                  <c:v>Uy midden onderflens</c:v>
                </c:pt>
              </c:strCache>
            </c:strRef>
          </c:tx>
          <c:spPr>
            <a:ln w="25400" cap="rnd">
              <a:solidFill>
                <a:schemeClr val="accent1"/>
              </a:solidFill>
              <a:round/>
            </a:ln>
            <a:effectLst/>
          </c:spPr>
          <c:marker>
            <c:symbol val="none"/>
          </c:marker>
          <c:xVal>
            <c:numRef>
              <c:f>Results!$K$7:$K$50</c:f>
              <c:numCache>
                <c:formatCode>General</c:formatCode>
                <c:ptCount val="44"/>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pt idx="15">
                  <c:v>17.732500000000002</c:v>
                </c:pt>
                <c:pt idx="16">
                  <c:v>18.835999999999999</c:v>
                </c:pt>
                <c:pt idx="17">
                  <c:v>19.9861</c:v>
                </c:pt>
                <c:pt idx="18">
                  <c:v>21.139900000000001</c:v>
                </c:pt>
                <c:pt idx="19">
                  <c:v>22.411899999999999</c:v>
                </c:pt>
                <c:pt idx="20">
                  <c:v>23.651299999999999</c:v>
                </c:pt>
                <c:pt idx="21">
                  <c:v>24.762599999999981</c:v>
                </c:pt>
                <c:pt idx="22">
                  <c:v>25.697399999999991</c:v>
                </c:pt>
                <c:pt idx="23">
                  <c:v>26.470099999999999</c:v>
                </c:pt>
                <c:pt idx="24">
                  <c:v>27.170999999999999</c:v>
                </c:pt>
                <c:pt idx="25">
                  <c:v>27.872</c:v>
                </c:pt>
                <c:pt idx="26">
                  <c:v>28.5671</c:v>
                </c:pt>
                <c:pt idx="27">
                  <c:v>29.276299999999999</c:v>
                </c:pt>
                <c:pt idx="28">
                  <c:v>30.007999999999999</c:v>
                </c:pt>
                <c:pt idx="29">
                  <c:v>30.762499999999999</c:v>
                </c:pt>
                <c:pt idx="30">
                  <c:v>31.538599999999999</c:v>
                </c:pt>
                <c:pt idx="31">
                  <c:v>32.3369</c:v>
                </c:pt>
                <c:pt idx="32">
                  <c:v>33.159100000000002</c:v>
                </c:pt>
                <c:pt idx="33">
                  <c:v>34.009500000000003</c:v>
                </c:pt>
                <c:pt idx="34">
                  <c:v>34.892000000000003</c:v>
                </c:pt>
                <c:pt idx="35">
                  <c:v>35.810400000000001</c:v>
                </c:pt>
                <c:pt idx="36">
                  <c:v>36.762700000000002</c:v>
                </c:pt>
                <c:pt idx="37">
                  <c:v>37.737699999999997</c:v>
                </c:pt>
                <c:pt idx="38">
                  <c:v>38.726700000000001</c:v>
                </c:pt>
                <c:pt idx="39">
                  <c:v>39.724400000000003</c:v>
                </c:pt>
                <c:pt idx="40">
                  <c:v>40.722900000000003</c:v>
                </c:pt>
                <c:pt idx="41">
                  <c:v>41.72</c:v>
                </c:pt>
                <c:pt idx="42">
                  <c:v>42.714799999999997</c:v>
                </c:pt>
                <c:pt idx="43">
                  <c:v>43.708400000000012</c:v>
                </c:pt>
              </c:numCache>
            </c:numRef>
          </c:xVal>
          <c:yVal>
            <c:numRef>
              <c:f>Results!$M$7:$M$50</c:f>
              <c:numCache>
                <c:formatCode>General</c:formatCode>
                <c:ptCount val="44"/>
                <c:pt idx="0">
                  <c:v>0</c:v>
                </c:pt>
                <c:pt idx="1">
                  <c:v>19.741468749999999</c:v>
                </c:pt>
                <c:pt idx="2">
                  <c:v>42.505625000000002</c:v>
                </c:pt>
                <c:pt idx="3">
                  <c:v>64.435187499999998</c:v>
                </c:pt>
                <c:pt idx="4">
                  <c:v>85.271718749999977</c:v>
                </c:pt>
                <c:pt idx="5">
                  <c:v>104.7290625</c:v>
                </c:pt>
                <c:pt idx="6">
                  <c:v>122.626875</c:v>
                </c:pt>
                <c:pt idx="7">
                  <c:v>138.7771875</c:v>
                </c:pt>
                <c:pt idx="8">
                  <c:v>153.15968749999999</c:v>
                </c:pt>
                <c:pt idx="9">
                  <c:v>165.82</c:v>
                </c:pt>
                <c:pt idx="10">
                  <c:v>176.91</c:v>
                </c:pt>
                <c:pt idx="11">
                  <c:v>186.6378125</c:v>
                </c:pt>
                <c:pt idx="12">
                  <c:v>195.25624999999999</c:v>
                </c:pt>
                <c:pt idx="13">
                  <c:v>202.89125000000001</c:v>
                </c:pt>
                <c:pt idx="14">
                  <c:v>209.68937500000001</c:v>
                </c:pt>
                <c:pt idx="15">
                  <c:v>215.6521875</c:v>
                </c:pt>
                <c:pt idx="16">
                  <c:v>220.75874999999999</c:v>
                </c:pt>
                <c:pt idx="17">
                  <c:v>225.16843750000001</c:v>
                </c:pt>
                <c:pt idx="18">
                  <c:v>228.546875</c:v>
                </c:pt>
                <c:pt idx="19">
                  <c:v>230.9090625</c:v>
                </c:pt>
                <c:pt idx="20">
                  <c:v>230.90156250000001</c:v>
                </c:pt>
                <c:pt idx="21">
                  <c:v>226.62406250000001</c:v>
                </c:pt>
                <c:pt idx="22">
                  <c:v>217.68656250000001</c:v>
                </c:pt>
                <c:pt idx="23">
                  <c:v>205.32875000000001</c:v>
                </c:pt>
                <c:pt idx="24">
                  <c:v>193.32124999999999</c:v>
                </c:pt>
                <c:pt idx="25">
                  <c:v>183.293125</c:v>
                </c:pt>
                <c:pt idx="26">
                  <c:v>174.486875</c:v>
                </c:pt>
                <c:pt idx="27">
                  <c:v>167.00843750000001</c:v>
                </c:pt>
                <c:pt idx="28">
                  <c:v>160.72499999999999</c:v>
                </c:pt>
                <c:pt idx="29">
                  <c:v>155.39906250000001</c:v>
                </c:pt>
                <c:pt idx="30">
                  <c:v>150.78187500000001</c:v>
                </c:pt>
                <c:pt idx="31">
                  <c:v>146.71812499999999</c:v>
                </c:pt>
                <c:pt idx="32">
                  <c:v>143.06406250000001</c:v>
                </c:pt>
                <c:pt idx="33">
                  <c:v>139.67343750000001</c:v>
                </c:pt>
                <c:pt idx="34">
                  <c:v>136.386875</c:v>
                </c:pt>
                <c:pt idx="35">
                  <c:v>133.0690625</c:v>
                </c:pt>
                <c:pt idx="36">
                  <c:v>129.71156250000001</c:v>
                </c:pt>
                <c:pt idx="37">
                  <c:v>126.39</c:v>
                </c:pt>
                <c:pt idx="38">
                  <c:v>123.17281250000001</c:v>
                </c:pt>
                <c:pt idx="39">
                  <c:v>120.1196875</c:v>
                </c:pt>
                <c:pt idx="40">
                  <c:v>117.2915625</c:v>
                </c:pt>
                <c:pt idx="41">
                  <c:v>114.6965625</c:v>
                </c:pt>
                <c:pt idx="42">
                  <c:v>112.31253125000001</c:v>
                </c:pt>
                <c:pt idx="43">
                  <c:v>110.117125</c:v>
                </c:pt>
              </c:numCache>
            </c:numRef>
          </c:yVal>
          <c:smooth val="1"/>
          <c:extLst>
            <c:ext xmlns:c16="http://schemas.microsoft.com/office/drawing/2014/chart" uri="{C3380CC4-5D6E-409C-BE32-E72D297353CC}">
              <c16:uniqueId val="{00000000-9C18-4318-B5BF-718A4BC69A0A}"/>
            </c:ext>
          </c:extLst>
        </c:ser>
        <c:ser>
          <c:idx val="1"/>
          <c:order val="1"/>
          <c:spPr>
            <a:ln w="25400" cap="rnd">
              <a:solidFill>
                <a:schemeClr val="accent2"/>
              </a:solidFill>
              <a:round/>
            </a:ln>
            <a:effectLst/>
          </c:spPr>
          <c:marker>
            <c:symbol val="none"/>
          </c:marker>
          <c:xVal>
            <c:numRef>
              <c:f>'Results LTB2'!$K$7:$K$35</c:f>
              <c:numCache>
                <c:formatCode>General</c:formatCode>
                <c:ptCount val="29"/>
                <c:pt idx="0">
                  <c:v>0</c:v>
                </c:pt>
                <c:pt idx="1">
                  <c:v>2.5139399999999998</c:v>
                </c:pt>
                <c:pt idx="2">
                  <c:v>5.01546</c:v>
                </c:pt>
                <c:pt idx="3">
                  <c:v>7.4836400000000003</c:v>
                </c:pt>
                <c:pt idx="4">
                  <c:v>9.9036400000000029</c:v>
                </c:pt>
                <c:pt idx="5">
                  <c:v>12.212199999999999</c:v>
                </c:pt>
                <c:pt idx="6">
                  <c:v>14.3072</c:v>
                </c:pt>
                <c:pt idx="7">
                  <c:v>16.405799999999999</c:v>
                </c:pt>
                <c:pt idx="8">
                  <c:v>18.472799999999982</c:v>
                </c:pt>
                <c:pt idx="9">
                  <c:v>20.832900000000009</c:v>
                </c:pt>
                <c:pt idx="10">
                  <c:v>21.562999999999999</c:v>
                </c:pt>
                <c:pt idx="11">
                  <c:v>22.152200000000001</c:v>
                </c:pt>
                <c:pt idx="12">
                  <c:v>22.734000000000009</c:v>
                </c:pt>
                <c:pt idx="13">
                  <c:v>22.999099999999999</c:v>
                </c:pt>
                <c:pt idx="14">
                  <c:v>23.283899999999999</c:v>
                </c:pt>
                <c:pt idx="15">
                  <c:v>23.718299999999999</c:v>
                </c:pt>
                <c:pt idx="16">
                  <c:v>24.42909999999998</c:v>
                </c:pt>
                <c:pt idx="17">
                  <c:v>25.570800000000009</c:v>
                </c:pt>
                <c:pt idx="18">
                  <c:v>26.926400000000001</c:v>
                </c:pt>
                <c:pt idx="19">
                  <c:v>28.3965</c:v>
                </c:pt>
                <c:pt idx="20">
                  <c:v>30.0517</c:v>
                </c:pt>
                <c:pt idx="21">
                  <c:v>31.971599999999999</c:v>
                </c:pt>
                <c:pt idx="22">
                  <c:v>32.971800000000002</c:v>
                </c:pt>
                <c:pt idx="23">
                  <c:v>33.983800000000002</c:v>
                </c:pt>
                <c:pt idx="24">
                  <c:v>35.499700000000011</c:v>
                </c:pt>
                <c:pt idx="25">
                  <c:v>37.498899999999999</c:v>
                </c:pt>
                <c:pt idx="26">
                  <c:v>39.480699999999999</c:v>
                </c:pt>
                <c:pt idx="27">
                  <c:v>41.463300000000011</c:v>
                </c:pt>
                <c:pt idx="28">
                  <c:v>43.4465</c:v>
                </c:pt>
              </c:numCache>
            </c:numRef>
          </c:xVal>
          <c:yVal>
            <c:numRef>
              <c:f>'Results LTB2'!$M$7:$M$35</c:f>
              <c:numCache>
                <c:formatCode>General</c:formatCode>
                <c:ptCount val="29"/>
                <c:pt idx="0">
                  <c:v>0</c:v>
                </c:pt>
                <c:pt idx="1">
                  <c:v>40.877281249999989</c:v>
                </c:pt>
                <c:pt idx="2">
                  <c:v>84.467749999999995</c:v>
                </c:pt>
                <c:pt idx="3">
                  <c:v>127.03687499999999</c:v>
                </c:pt>
                <c:pt idx="4">
                  <c:v>166.77374999999989</c:v>
                </c:pt>
                <c:pt idx="5">
                  <c:v>201.5440625</c:v>
                </c:pt>
                <c:pt idx="6">
                  <c:v>229.43843749999999</c:v>
                </c:pt>
                <c:pt idx="7">
                  <c:v>250.0390625</c:v>
                </c:pt>
                <c:pt idx="8">
                  <c:v>264.80062500000003</c:v>
                </c:pt>
                <c:pt idx="9">
                  <c:v>269.66531249999991</c:v>
                </c:pt>
                <c:pt idx="10">
                  <c:v>266.96062499999999</c:v>
                </c:pt>
                <c:pt idx="11">
                  <c:v>259.21031249999982</c:v>
                </c:pt>
                <c:pt idx="12">
                  <c:v>239.97062500000001</c:v>
                </c:pt>
                <c:pt idx="13">
                  <c:v>230.2684375</c:v>
                </c:pt>
                <c:pt idx="14">
                  <c:v>222.14500000000001</c:v>
                </c:pt>
                <c:pt idx="15">
                  <c:v>211.06125</c:v>
                </c:pt>
                <c:pt idx="16">
                  <c:v>198.02218750000009</c:v>
                </c:pt>
                <c:pt idx="17">
                  <c:v>182.87718749999999</c:v>
                </c:pt>
                <c:pt idx="18">
                  <c:v>171.3190625</c:v>
                </c:pt>
                <c:pt idx="19">
                  <c:v>162.62687500000001</c:v>
                </c:pt>
                <c:pt idx="20">
                  <c:v>154.99656250000001</c:v>
                </c:pt>
                <c:pt idx="21">
                  <c:v>146.45281249999999</c:v>
                </c:pt>
                <c:pt idx="22">
                  <c:v>142.33281249999999</c:v>
                </c:pt>
                <c:pt idx="23">
                  <c:v>138.4503125</c:v>
                </c:pt>
                <c:pt idx="24">
                  <c:v>133.265625</c:v>
                </c:pt>
                <c:pt idx="25">
                  <c:v>127.49187499999999</c:v>
                </c:pt>
                <c:pt idx="26">
                  <c:v>122.6778125</c:v>
                </c:pt>
                <c:pt idx="27">
                  <c:v>118.44471875000001</c:v>
                </c:pt>
                <c:pt idx="28">
                  <c:v>114.66328125</c:v>
                </c:pt>
              </c:numCache>
            </c:numRef>
          </c:yVal>
          <c:smooth val="1"/>
          <c:extLst>
            <c:ext xmlns:c16="http://schemas.microsoft.com/office/drawing/2014/chart" uri="{C3380CC4-5D6E-409C-BE32-E72D297353CC}">
              <c16:uniqueId val="{00000001-9C18-4318-B5BF-718A4BC69A0A}"/>
            </c:ext>
          </c:extLst>
        </c:ser>
        <c:ser>
          <c:idx val="2"/>
          <c:order val="2"/>
          <c:spPr>
            <a:ln w="25400" cap="rnd">
              <a:solidFill>
                <a:schemeClr val="accent1"/>
              </a:solidFill>
              <a:round/>
            </a:ln>
            <a:effectLst/>
          </c:spPr>
          <c:marker>
            <c:symbol val="none"/>
          </c:marker>
          <c:dPt>
            <c:idx val="1"/>
            <c:marker>
              <c:symbol val="none"/>
            </c:marker>
            <c:bubble3D val="0"/>
            <c:spPr>
              <a:ln w="25400" cap="rnd">
                <a:solidFill>
                  <a:srgbClr val="1E27AC"/>
                </a:solidFill>
                <a:round/>
              </a:ln>
              <a:effectLst/>
            </c:spPr>
            <c:extLst>
              <c:ext xmlns:c16="http://schemas.microsoft.com/office/drawing/2014/chart" uri="{C3380CC4-5D6E-409C-BE32-E72D297353CC}">
                <c16:uniqueId val="{00000003-9C18-4318-B5BF-718A4BC69A0A}"/>
              </c:ext>
            </c:extLst>
          </c:dPt>
          <c:xVal>
            <c:numRef>
              <c:f>Results!$Q$7:$Q$8</c:f>
              <c:numCache>
                <c:formatCode>General</c:formatCode>
                <c:ptCount val="2"/>
                <c:pt idx="0">
                  <c:v>0</c:v>
                </c:pt>
                <c:pt idx="1">
                  <c:v>45</c:v>
                </c:pt>
              </c:numCache>
            </c:numRef>
          </c:xVal>
          <c:yVal>
            <c:numRef>
              <c:f>Results!$R$7:$R$8</c:f>
              <c:numCache>
                <c:formatCode>General</c:formatCode>
                <c:ptCount val="2"/>
                <c:pt idx="0">
                  <c:v>231</c:v>
                </c:pt>
                <c:pt idx="1">
                  <c:v>231</c:v>
                </c:pt>
              </c:numCache>
            </c:numRef>
          </c:yVal>
          <c:smooth val="1"/>
          <c:extLst>
            <c:ext xmlns:c16="http://schemas.microsoft.com/office/drawing/2014/chart" uri="{C3380CC4-5D6E-409C-BE32-E72D297353CC}">
              <c16:uniqueId val="{00000004-9C18-4318-B5BF-718A4BC69A0A}"/>
            </c:ext>
          </c:extLst>
        </c:ser>
        <c:ser>
          <c:idx val="3"/>
          <c:order val="3"/>
          <c:spPr>
            <a:ln w="25400" cap="rnd">
              <a:solidFill>
                <a:srgbClr val="C00000"/>
              </a:solidFill>
              <a:round/>
            </a:ln>
            <a:effectLst/>
          </c:spPr>
          <c:marker>
            <c:symbol val="none"/>
          </c:marker>
          <c:xVal>
            <c:numRef>
              <c:f>Results!$Q$7:$Q$8</c:f>
              <c:numCache>
                <c:formatCode>General</c:formatCode>
                <c:ptCount val="2"/>
                <c:pt idx="0">
                  <c:v>0</c:v>
                </c:pt>
                <c:pt idx="1">
                  <c:v>45</c:v>
                </c:pt>
              </c:numCache>
            </c:numRef>
          </c:xVal>
          <c:yVal>
            <c:numRef>
              <c:f>Results!$S$7:$S$8</c:f>
              <c:numCache>
                <c:formatCode>General</c:formatCode>
                <c:ptCount val="2"/>
                <c:pt idx="0">
                  <c:v>270</c:v>
                </c:pt>
                <c:pt idx="1">
                  <c:v>270</c:v>
                </c:pt>
              </c:numCache>
            </c:numRef>
          </c:yVal>
          <c:smooth val="1"/>
          <c:extLst>
            <c:ext xmlns:c16="http://schemas.microsoft.com/office/drawing/2014/chart" uri="{C3380CC4-5D6E-409C-BE32-E72D297353CC}">
              <c16:uniqueId val="{00000005-9C18-4318-B5BF-718A4BC69A0A}"/>
            </c:ext>
          </c:extLst>
        </c:ser>
        <c:ser>
          <c:idx val="4"/>
          <c:order val="4"/>
          <c:spPr>
            <a:ln w="25400" cap="rnd">
              <a:solidFill>
                <a:schemeClr val="tx1"/>
              </a:solidFill>
              <a:round/>
            </a:ln>
            <a:effectLst/>
          </c:spPr>
          <c:marker>
            <c:symbol val="none"/>
          </c:marker>
          <c:xVal>
            <c:numRef>
              <c:f>Results!$Q$7:$Q$8</c:f>
              <c:numCache>
                <c:formatCode>General</c:formatCode>
                <c:ptCount val="2"/>
                <c:pt idx="0">
                  <c:v>0</c:v>
                </c:pt>
                <c:pt idx="1">
                  <c:v>45</c:v>
                </c:pt>
              </c:numCache>
            </c:numRef>
          </c:xVal>
          <c:yVal>
            <c:numRef>
              <c:f>Results!$T$7:$T$8</c:f>
              <c:numCache>
                <c:formatCode>General</c:formatCode>
                <c:ptCount val="2"/>
                <c:pt idx="0">
                  <c:v>99</c:v>
                </c:pt>
                <c:pt idx="1">
                  <c:v>99</c:v>
                </c:pt>
              </c:numCache>
            </c:numRef>
          </c:yVal>
          <c:smooth val="1"/>
          <c:extLst>
            <c:ext xmlns:c16="http://schemas.microsoft.com/office/drawing/2014/chart" uri="{C3380CC4-5D6E-409C-BE32-E72D297353CC}">
              <c16:uniqueId val="{00000006-9C18-4318-B5BF-718A4BC69A0A}"/>
            </c:ext>
          </c:extLst>
        </c:ser>
        <c:dLbls>
          <c:showLegendKey val="0"/>
          <c:showVal val="0"/>
          <c:showCatName val="0"/>
          <c:showSerName val="0"/>
          <c:showPercent val="0"/>
          <c:showBubbleSize val="0"/>
        </c:dLbls>
        <c:axId val="102515456"/>
        <c:axId val="102516992"/>
      </c:scatterChart>
      <c:valAx>
        <c:axId val="102515456"/>
        <c:scaling>
          <c:orientation val="minMax"/>
          <c:max val="4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02516992"/>
        <c:crosses val="autoZero"/>
        <c:crossBetween val="midCat"/>
      </c:valAx>
      <c:valAx>
        <c:axId val="102516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02515456"/>
        <c:crosses val="autoZero"/>
        <c:crossBetween val="midCat"/>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cap="rnd">
              <a:solidFill>
                <a:schemeClr val="accent6"/>
              </a:solidFill>
              <a:round/>
            </a:ln>
            <a:effectLst/>
          </c:spPr>
          <c:marker>
            <c:symbol val="none"/>
          </c:marker>
          <c:xVal>
            <c:numRef>
              <c:f>Blad1!$C$12:$C$65</c:f>
              <c:numCache>
                <c:formatCode>General</c:formatCode>
                <c:ptCount val="54"/>
                <c:pt idx="0">
                  <c:v>0</c:v>
                </c:pt>
                <c:pt idx="1">
                  <c:v>5.00000004360651E-5</c:v>
                </c:pt>
                <c:pt idx="2">
                  <c:v>1.0000005581632899E-4</c:v>
                </c:pt>
                <c:pt idx="3">
                  <c:v>1.5000095367431599E-4</c:v>
                </c:pt>
                <c:pt idx="4">
                  <c:v>2.00007144490169E-4</c:v>
                </c:pt>
                <c:pt idx="5">
                  <c:v>2.5003406758389101E-4</c:v>
                </c:pt>
                <c:pt idx="6">
                  <c:v>3.0012207031250001E-4</c:v>
                </c:pt>
                <c:pt idx="7">
                  <c:v>3.5035911833907499E-4</c:v>
                </c:pt>
                <c:pt idx="8">
                  <c:v>4.0091449474165502E-4</c:v>
                </c:pt>
                <c:pt idx="9">
                  <c:v>4.5208568572997998E-4</c:v>
                </c:pt>
                <c:pt idx="10">
                  <c:v>5.0436065073802599E-4</c:v>
                </c:pt>
                <c:pt idx="11">
                  <c:v>5.5849767466031896E-4</c:v>
                </c:pt>
                <c:pt idx="12">
                  <c:v>6.1562499999999996E-4</c:v>
                </c:pt>
                <c:pt idx="13">
                  <c:v>6.7736243669660795E-4</c:v>
                </c:pt>
                <c:pt idx="14">
                  <c:v>7.4596714740154902E-4</c:v>
                </c:pt>
                <c:pt idx="15">
                  <c:v>8.2450580596923797E-4</c:v>
                </c:pt>
                <c:pt idx="16">
                  <c:v>9.1705532693186998E-4</c:v>
                </c:pt>
                <c:pt idx="17">
                  <c:v>1.0289343637257999E-3</c:v>
                </c:pt>
                <c:pt idx="18">
                  <c:v>1.1669677734374999E-3</c:v>
                </c:pt>
                <c:pt idx="19">
                  <c:v>1.33978624583708E-3</c:v>
                </c:pt>
                <c:pt idx="20">
                  <c:v>1.5581632944673099E-3</c:v>
                </c:pt>
                <c:pt idx="21">
                  <c:v>1.83539180755615E-3</c:v>
                </c:pt>
                <c:pt idx="22">
                  <c:v>2.18770235652078E-3</c:v>
                </c:pt>
                <c:pt idx="23">
                  <c:v>2.6347254598309698E-3</c:v>
                </c:pt>
                <c:pt idx="24">
                  <c:v>3.2000000000000002E-3</c:v>
                </c:pt>
                <c:pt idx="25">
                  <c:v>3.9241072899715802E-3</c:v>
                </c:pt>
                <c:pt idx="26">
                  <c:v>5.0112889486504499E-3</c:v>
                </c:pt>
                <c:pt idx="27">
                  <c:v>6.6533692287778301E-3</c:v>
                </c:pt>
                <c:pt idx="28">
                  <c:v>9.0009382832342104E-3</c:v>
                </c:pt>
                <c:pt idx="29">
                  <c:v>1.21841183699932E-2</c:v>
                </c:pt>
                <c:pt idx="30">
                  <c:v>1.63198481753071E-2</c:v>
                </c:pt>
                <c:pt idx="31">
                  <c:v>2.1515586908159499E-2</c:v>
                </c:pt>
                <c:pt idx="32">
                  <c:v>2.7871523944493999E-2</c:v>
                </c:pt>
                <c:pt idx="33">
                  <c:v>3.54820291444378E-2</c:v>
                </c:pt>
                <c:pt idx="34">
                  <c:v>4.44366683793367E-2</c:v>
                </c:pt>
                <c:pt idx="35">
                  <c:v>5.48209488358158E-2</c:v>
                </c:pt>
                <c:pt idx="36">
                  <c:v>6.6716885954483801E-2</c:v>
                </c:pt>
                <c:pt idx="37">
                  <c:v>8.0203447056397606E-2</c:v>
                </c:pt>
                <c:pt idx="38">
                  <c:v>9.5356906521803203E-2</c:v>
                </c:pt>
                <c:pt idx="39">
                  <c:v>0.112251135595658</c:v>
                </c:pt>
                <c:pt idx="40">
                  <c:v>0.13095784265342</c:v>
                </c:pt>
                <c:pt idx="41">
                  <c:v>0.15154677512502501</c:v>
                </c:pt>
                <c:pt idx="42">
                  <c:v>0.17408589120222701</c:v>
                </c:pt>
                <c:pt idx="43">
                  <c:v>0.198641507356389</c:v>
                </c:pt>
                <c:pt idx="44">
                  <c:v>0.225278426224027</c:v>
                </c:pt>
                <c:pt idx="45">
                  <c:v>0.25406004836457602</c:v>
                </c:pt>
                <c:pt idx="46">
                  <c:v>0.28504847062572702</c:v>
                </c:pt>
                <c:pt idx="47">
                  <c:v>0.31830457327987499</c:v>
                </c:pt>
                <c:pt idx="48">
                  <c:v>0.35388809766353702</c:v>
                </c:pt>
                <c:pt idx="49">
                  <c:v>0.391857715720966</c:v>
                </c:pt>
                <c:pt idx="50">
                  <c:v>0.432271092596897</c:v>
                </c:pt>
                <c:pt idx="51">
                  <c:v>0.47518494322221699</c:v>
                </c:pt>
                <c:pt idx="52">
                  <c:v>0.52065508367695701</c:v>
                </c:pt>
                <c:pt idx="53">
                  <c:v>0.568736477987421</c:v>
                </c:pt>
              </c:numCache>
            </c:numRef>
          </c:xVal>
          <c:yVal>
            <c:numRef>
              <c:f>Blad1!$B$12:$B$65</c:f>
              <c:numCache>
                <c:formatCode>General</c:formatCode>
                <c:ptCount val="54"/>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numCache>
            </c:numRef>
          </c:yVal>
          <c:smooth val="1"/>
          <c:extLst>
            <c:ext xmlns:c16="http://schemas.microsoft.com/office/drawing/2014/chart" uri="{C3380CC4-5D6E-409C-BE32-E72D297353CC}">
              <c16:uniqueId val="{00000000-1069-4F90-AFAF-5433CDFDF805}"/>
            </c:ext>
          </c:extLst>
        </c:ser>
        <c:ser>
          <c:idx val="1"/>
          <c:order val="1"/>
          <c:spPr>
            <a:ln w="31750" cap="rnd">
              <a:solidFill>
                <a:schemeClr val="accent1"/>
              </a:solidFill>
              <a:round/>
            </a:ln>
            <a:effectLst/>
          </c:spPr>
          <c:marker>
            <c:symbol val="none"/>
          </c:marker>
          <c:xVal>
            <c:numRef>
              <c:f>Blad1!$F$12:$F$47</c:f>
              <c:numCache>
                <c:formatCode>General</c:formatCode>
                <c:ptCount val="36"/>
                <c:pt idx="0">
                  <c:v>0</c:v>
                </c:pt>
                <c:pt idx="1">
                  <c:v>4.76190476190476E-5</c:v>
                </c:pt>
                <c:pt idx="2">
                  <c:v>9.5238095238095295E-5</c:v>
                </c:pt>
                <c:pt idx="3">
                  <c:v>1.42857142857143E-4</c:v>
                </c:pt>
                <c:pt idx="4">
                  <c:v>1.9047619047618999E-4</c:v>
                </c:pt>
                <c:pt idx="5">
                  <c:v>2.3809523809523799E-4</c:v>
                </c:pt>
                <c:pt idx="6">
                  <c:v>2.8571428571428601E-4</c:v>
                </c:pt>
                <c:pt idx="7">
                  <c:v>3.33333333333333E-4</c:v>
                </c:pt>
                <c:pt idx="8">
                  <c:v>3.8095238095238102E-4</c:v>
                </c:pt>
                <c:pt idx="9">
                  <c:v>4.2857142857142898E-4</c:v>
                </c:pt>
                <c:pt idx="10">
                  <c:v>4.7619047619047597E-4</c:v>
                </c:pt>
                <c:pt idx="11">
                  <c:v>5.2380952380952405E-4</c:v>
                </c:pt>
                <c:pt idx="12">
                  <c:v>5.7142857142857104E-4</c:v>
                </c:pt>
                <c:pt idx="13">
                  <c:v>6.19047619047619E-4</c:v>
                </c:pt>
                <c:pt idx="14">
                  <c:v>6.6666666666666697E-4</c:v>
                </c:pt>
                <c:pt idx="15">
                  <c:v>7.1428571428571396E-4</c:v>
                </c:pt>
                <c:pt idx="16">
                  <c:v>7.6190476190476203E-4</c:v>
                </c:pt>
                <c:pt idx="17">
                  <c:v>8.0952380952381E-4</c:v>
                </c:pt>
                <c:pt idx="18">
                  <c:v>8.5714285714285699E-4</c:v>
                </c:pt>
                <c:pt idx="19">
                  <c:v>9.0476190476190496E-4</c:v>
                </c:pt>
                <c:pt idx="20">
                  <c:v>9.5238095238095195E-4</c:v>
                </c:pt>
                <c:pt idx="21">
                  <c:v>1E-3</c:v>
                </c:pt>
                <c:pt idx="22">
                  <c:v>1.04761904761905E-3</c:v>
                </c:pt>
                <c:pt idx="23">
                  <c:v>1.0952380952381001E-3</c:v>
                </c:pt>
                <c:pt idx="24">
                  <c:v>1.11904761904762E-3</c:v>
                </c:pt>
                <c:pt idx="25">
                  <c:v>1.1999999999999999E-3</c:v>
                </c:pt>
                <c:pt idx="26">
                  <c:v>1.2999999999999999E-3</c:v>
                </c:pt>
                <c:pt idx="27">
                  <c:v>1.4E-3</c:v>
                </c:pt>
                <c:pt idx="28">
                  <c:v>1.5E-3</c:v>
                </c:pt>
                <c:pt idx="29">
                  <c:v>1.6000000000000001E-3</c:v>
                </c:pt>
                <c:pt idx="30">
                  <c:v>1.6999999999999999E-3</c:v>
                </c:pt>
                <c:pt idx="31">
                  <c:v>1.8E-3</c:v>
                </c:pt>
                <c:pt idx="32">
                  <c:v>3.0000000000000001E-3</c:v>
                </c:pt>
                <c:pt idx="33">
                  <c:v>5.0000000000000001E-3</c:v>
                </c:pt>
                <c:pt idx="34">
                  <c:v>0.01</c:v>
                </c:pt>
                <c:pt idx="35">
                  <c:v>1.4999999999999999E-2</c:v>
                </c:pt>
              </c:numCache>
            </c:numRef>
          </c:xVal>
          <c:yVal>
            <c:numRef>
              <c:f>Blad1!$E$12:$E$47</c:f>
              <c:numCache>
                <c:formatCode>General</c:formatCode>
                <c:ptCount val="36"/>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235</c:v>
                </c:pt>
                <c:pt idx="25">
                  <c:v>240</c:v>
                </c:pt>
                <c:pt idx="26">
                  <c:v>235</c:v>
                </c:pt>
                <c:pt idx="27">
                  <c:v>235</c:v>
                </c:pt>
                <c:pt idx="28">
                  <c:v>235</c:v>
                </c:pt>
                <c:pt idx="29">
                  <c:v>235</c:v>
                </c:pt>
                <c:pt idx="30">
                  <c:v>235</c:v>
                </c:pt>
                <c:pt idx="31">
                  <c:v>235</c:v>
                </c:pt>
                <c:pt idx="32">
                  <c:v>235</c:v>
                </c:pt>
                <c:pt idx="33">
                  <c:v>235</c:v>
                </c:pt>
                <c:pt idx="34">
                  <c:v>235</c:v>
                </c:pt>
                <c:pt idx="35">
                  <c:v>235</c:v>
                </c:pt>
              </c:numCache>
            </c:numRef>
          </c:yVal>
          <c:smooth val="1"/>
          <c:extLst>
            <c:ext xmlns:c16="http://schemas.microsoft.com/office/drawing/2014/chart" uri="{C3380CC4-5D6E-409C-BE32-E72D297353CC}">
              <c16:uniqueId val="{00000001-1069-4F90-AFAF-5433CDFDF805}"/>
            </c:ext>
          </c:extLst>
        </c:ser>
        <c:dLbls>
          <c:showLegendKey val="0"/>
          <c:showVal val="0"/>
          <c:showCatName val="0"/>
          <c:showSerName val="0"/>
          <c:showPercent val="0"/>
          <c:showBubbleSize val="0"/>
        </c:dLbls>
        <c:axId val="84616320"/>
        <c:axId val="84617856"/>
      </c:scatterChart>
      <c:valAx>
        <c:axId val="84616320"/>
        <c:scaling>
          <c:orientation val="minMax"/>
          <c:max val="0.01"/>
        </c:scaling>
        <c:delete val="0"/>
        <c:axPos val="b"/>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4617856"/>
        <c:crosses val="autoZero"/>
        <c:crossBetween val="midCat"/>
      </c:valAx>
      <c:valAx>
        <c:axId val="84617856"/>
        <c:scaling>
          <c:orientation val="minMax"/>
          <c:max val="400"/>
        </c:scaling>
        <c:delete val="0"/>
        <c:axPos val="l"/>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46163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5870780348993E-2"/>
          <c:y val="3.52631827382556E-2"/>
          <c:w val="0.95882584393020198"/>
          <c:h val="0.93652627107113995"/>
        </c:manualLayout>
      </c:layout>
      <c:scatterChart>
        <c:scatterStyle val="smoothMarker"/>
        <c:varyColors val="0"/>
        <c:ser>
          <c:idx val="0"/>
          <c:order val="0"/>
          <c:spPr>
            <a:ln w="25400" cap="rnd">
              <a:solidFill>
                <a:schemeClr val="accent2"/>
              </a:solidFill>
              <a:round/>
            </a:ln>
            <a:effectLst/>
          </c:spPr>
          <c:marker>
            <c:symbol val="none"/>
          </c:marker>
          <c:xVal>
            <c:numRef>
              <c:f>Curve!$E$12:$E$65</c:f>
              <c:numCache>
                <c:formatCode>General</c:formatCode>
                <c:ptCount val="54"/>
                <c:pt idx="0">
                  <c:v>-0.2</c:v>
                </c:pt>
                <c:pt idx="1">
                  <c:v>-0.19499999864897599</c:v>
                </c:pt>
                <c:pt idx="2">
                  <c:v>-0.18999991353448101</c:v>
                </c:pt>
                <c:pt idx="3">
                  <c:v>-0.18499901510369601</c:v>
                </c:pt>
                <c:pt idx="4">
                  <c:v>-0.17999446620677201</c:v>
                </c:pt>
                <c:pt idx="5">
                  <c:v>-0.17497889025410601</c:v>
                </c:pt>
                <c:pt idx="6">
                  <c:v>-0.169936966636516</c:v>
                </c:pt>
                <c:pt idx="7">
                  <c:v>-0.16484105340833899</c:v>
                </c:pt>
                <c:pt idx="8">
                  <c:v>-0.15964583723342901</c:v>
                </c:pt>
                <c:pt idx="9">
                  <c:v>-0.15428201059406599</c:v>
                </c:pt>
                <c:pt idx="10">
                  <c:v>-0.14864897626277601</c:v>
                </c:pt>
                <c:pt idx="11">
                  <c:v>-0.14260657903706001</c:v>
                </c:pt>
                <c:pt idx="12">
                  <c:v>-0.13596586473703001</c:v>
                </c:pt>
                <c:pt idx="13">
                  <c:v>-0.12847886646595499</c:v>
                </c:pt>
                <c:pt idx="14">
                  <c:v>-0.11982741813372</c:v>
                </c:pt>
                <c:pt idx="15">
                  <c:v>-0.109610995243187</c:v>
                </c:pt>
                <c:pt idx="16">
                  <c:v>-9.7333582939472196E-2</c:v>
                </c:pt>
                <c:pt idx="17">
                  <c:v>-8.2389571322127195E-2</c:v>
                </c:pt>
                <c:pt idx="18">
                  <c:v>-6.4048678020233299E-2</c:v>
                </c:pt>
                <c:pt idx="19">
                  <c:v>-4.14398980304026E-2</c:v>
                </c:pt>
                <c:pt idx="20">
                  <c:v>-1.35344808176887E-2</c:v>
                </c:pt>
                <c:pt idx="21">
                  <c:v>2.08720653205926E-2</c:v>
                </c:pt>
                <c:pt idx="22">
                  <c:v>6.3178941628134505E-2</c:v>
                </c:pt>
                <c:pt idx="23">
                  <c:v>0.115</c:v>
                </c:pt>
                <c:pt idx="24">
                  <c:v>0.18324964926269499</c:v>
                </c:pt>
                <c:pt idx="25">
                  <c:v>0.29160082512160601</c:v>
                </c:pt>
                <c:pt idx="26">
                  <c:v>0.457427991628159</c:v>
                </c:pt>
                <c:pt idx="27">
                  <c:v>0.69359888317395701</c:v>
                </c:pt>
                <c:pt idx="28">
                  <c:v>1.01086371566418</c:v>
                </c:pt>
                <c:pt idx="29">
                  <c:v>1.41865021005508</c:v>
                </c:pt>
                <c:pt idx="30">
                  <c:v>1.9254563955580339</c:v>
                </c:pt>
                <c:pt idx="31">
                  <c:v>2.539080025579155</c:v>
                </c:pt>
                <c:pt idx="32">
                  <c:v>3.2667666245661922</c:v>
                </c:pt>
                <c:pt idx="33">
                  <c:v>4.1153116882590206</c:v>
                </c:pt>
                <c:pt idx="34">
                  <c:v>5.0911347743767656</c:v>
                </c:pt>
                <c:pt idx="35">
                  <c:v>6.2003352559989349</c:v>
                </c:pt>
                <c:pt idx="36">
                  <c:v>7.4487355285565711</c:v>
                </c:pt>
                <c:pt idx="37">
                  <c:v>8.8419153011777798</c:v>
                </c:pt>
                <c:pt idx="38">
                  <c:v>10.385239353785339</c:v>
                </c:pt>
                <c:pt idx="39">
                  <c:v>12.0838803807109</c:v>
                </c:pt>
                <c:pt idx="40">
                  <c:v>13.94283805850443</c:v>
                </c:pt>
                <c:pt idx="41">
                  <c:v>15.966955157728909</c:v>
                </c:pt>
                <c:pt idx="42">
                  <c:v>18.160931302933179</c:v>
                </c:pt>
                <c:pt idx="43">
                  <c:v>20.529334834912849</c:v>
                </c:pt>
                <c:pt idx="44">
                  <c:v>23.076613122490802</c:v>
                </c:pt>
                <c:pt idx="45">
                  <c:v>25.807101593400049</c:v>
                </c:pt>
                <c:pt idx="46">
                  <c:v>28.725031696428921</c:v>
                </c:pt>
                <c:pt idx="47">
                  <c:v>31.834537963842731</c:v>
                </c:pt>
                <c:pt idx="48">
                  <c:v>35.139664310215053</c:v>
                </c:pt>
                <c:pt idx="49">
                  <c:v>38.644369678415558</c:v>
                </c:pt>
                <c:pt idx="50">
                  <c:v>42.352533123672103</c:v>
                </c:pt>
                <c:pt idx="51">
                  <c:v>46.267958410969499</c:v>
                </c:pt>
                <c:pt idx="52">
                  <c:v>50.39437818856635</c:v>
                </c:pt>
                <c:pt idx="53">
                  <c:v>54.735457790368812</c:v>
                </c:pt>
              </c:numCache>
            </c:numRef>
          </c:xVal>
          <c:yVal>
            <c:numRef>
              <c:f>Curve!$B$12:$B$65</c:f>
              <c:numCache>
                <c:formatCode>General</c:formatCode>
                <c:ptCount val="54"/>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numCache>
            </c:numRef>
          </c:yVal>
          <c:smooth val="1"/>
          <c:extLst>
            <c:ext xmlns:c16="http://schemas.microsoft.com/office/drawing/2014/chart" uri="{C3380CC4-5D6E-409C-BE32-E72D297353CC}">
              <c16:uniqueId val="{00000000-A9D5-4B9B-99A8-4905DCC27090}"/>
            </c:ext>
          </c:extLst>
        </c:ser>
        <c:dLbls>
          <c:showLegendKey val="0"/>
          <c:showVal val="0"/>
          <c:showCatName val="0"/>
          <c:showSerName val="0"/>
          <c:showPercent val="0"/>
          <c:showBubbleSize val="0"/>
        </c:dLbls>
        <c:axId val="84966016"/>
        <c:axId val="84967808"/>
      </c:scatterChart>
      <c:scatterChart>
        <c:scatterStyle val="lineMarker"/>
        <c:varyColors val="0"/>
        <c:ser>
          <c:idx val="1"/>
          <c:order val="1"/>
          <c:spPr>
            <a:ln w="25400" cap="rnd">
              <a:solidFill>
                <a:schemeClr val="tx2"/>
              </a:solidFill>
              <a:round/>
            </a:ln>
            <a:effectLst/>
          </c:spPr>
          <c:marker>
            <c:symbol val="none"/>
          </c:marker>
          <c:xVal>
            <c:numRef>
              <c:f>Curve!$H$12:$H$14</c:f>
              <c:numCache>
                <c:formatCode>General</c:formatCode>
                <c:ptCount val="3"/>
                <c:pt idx="0">
                  <c:v>0</c:v>
                </c:pt>
                <c:pt idx="1">
                  <c:v>0.115</c:v>
                </c:pt>
                <c:pt idx="2">
                  <c:v>9.19</c:v>
                </c:pt>
              </c:numCache>
            </c:numRef>
          </c:xVal>
          <c:yVal>
            <c:numRef>
              <c:f>Curve!$F$12:$F$14</c:f>
              <c:numCache>
                <c:formatCode>General</c:formatCode>
                <c:ptCount val="3"/>
                <c:pt idx="0">
                  <c:v>0</c:v>
                </c:pt>
                <c:pt idx="1">
                  <c:v>230</c:v>
                </c:pt>
                <c:pt idx="2">
                  <c:v>540</c:v>
                </c:pt>
              </c:numCache>
            </c:numRef>
          </c:yVal>
          <c:smooth val="0"/>
          <c:extLst>
            <c:ext xmlns:c16="http://schemas.microsoft.com/office/drawing/2014/chart" uri="{C3380CC4-5D6E-409C-BE32-E72D297353CC}">
              <c16:uniqueId val="{00000001-A9D5-4B9B-99A8-4905DCC27090}"/>
            </c:ext>
          </c:extLst>
        </c:ser>
        <c:dLbls>
          <c:showLegendKey val="0"/>
          <c:showVal val="0"/>
          <c:showCatName val="0"/>
          <c:showSerName val="0"/>
          <c:showPercent val="0"/>
          <c:showBubbleSize val="0"/>
        </c:dLbls>
        <c:axId val="84966016"/>
        <c:axId val="84967808"/>
      </c:scatterChart>
      <c:valAx>
        <c:axId val="84966016"/>
        <c:scaling>
          <c:orientation val="minMax"/>
          <c:max val="10"/>
          <c:min val="-1"/>
        </c:scaling>
        <c:delete val="0"/>
        <c:axPos val="b"/>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4967808"/>
        <c:crosses val="autoZero"/>
        <c:crossBetween val="midCat"/>
        <c:majorUnit val="1"/>
      </c:valAx>
      <c:valAx>
        <c:axId val="84967808"/>
        <c:scaling>
          <c:orientation val="minMax"/>
        </c:scaling>
        <c:delete val="0"/>
        <c:axPos val="l"/>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49660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5870780348993E-2"/>
          <c:y val="3.52631827382556E-2"/>
          <c:w val="0.95882584393020198"/>
          <c:h val="0.93652627107113995"/>
        </c:manualLayout>
      </c:layout>
      <c:scatterChart>
        <c:scatterStyle val="smoothMarker"/>
        <c:varyColors val="0"/>
        <c:ser>
          <c:idx val="0"/>
          <c:order val="0"/>
          <c:spPr>
            <a:ln w="25400" cap="rnd">
              <a:solidFill>
                <a:schemeClr val="accent2"/>
              </a:solidFill>
              <a:round/>
            </a:ln>
            <a:effectLst/>
          </c:spPr>
          <c:marker>
            <c:symbol val="none"/>
          </c:marker>
          <c:xVal>
            <c:numRef>
              <c:f>Curve!$E$12:$E$65</c:f>
              <c:numCache>
                <c:formatCode>General</c:formatCode>
                <c:ptCount val="54"/>
                <c:pt idx="0">
                  <c:v>-0.2</c:v>
                </c:pt>
                <c:pt idx="1">
                  <c:v>-0.19499999864897599</c:v>
                </c:pt>
                <c:pt idx="2">
                  <c:v>-0.18999991353448101</c:v>
                </c:pt>
                <c:pt idx="3">
                  <c:v>-0.18499901510369601</c:v>
                </c:pt>
                <c:pt idx="4">
                  <c:v>-0.17999446620677201</c:v>
                </c:pt>
                <c:pt idx="5">
                  <c:v>-0.17497889025410601</c:v>
                </c:pt>
                <c:pt idx="6">
                  <c:v>-0.169936966636516</c:v>
                </c:pt>
                <c:pt idx="7">
                  <c:v>-0.16484105340833899</c:v>
                </c:pt>
                <c:pt idx="8">
                  <c:v>-0.15964583723342901</c:v>
                </c:pt>
                <c:pt idx="9">
                  <c:v>-0.15428201059406599</c:v>
                </c:pt>
                <c:pt idx="10">
                  <c:v>-0.14864897626277601</c:v>
                </c:pt>
                <c:pt idx="11">
                  <c:v>-0.14260657903706001</c:v>
                </c:pt>
                <c:pt idx="12">
                  <c:v>-0.13596586473703001</c:v>
                </c:pt>
                <c:pt idx="13">
                  <c:v>-0.12847886646595499</c:v>
                </c:pt>
                <c:pt idx="14">
                  <c:v>-0.11982741813372</c:v>
                </c:pt>
                <c:pt idx="15">
                  <c:v>-0.109610995243187</c:v>
                </c:pt>
                <c:pt idx="16">
                  <c:v>-9.7333582939472196E-2</c:v>
                </c:pt>
                <c:pt idx="17">
                  <c:v>-8.2389571322127195E-2</c:v>
                </c:pt>
                <c:pt idx="18">
                  <c:v>-6.4048678020233299E-2</c:v>
                </c:pt>
                <c:pt idx="19">
                  <c:v>-4.14398980304026E-2</c:v>
                </c:pt>
                <c:pt idx="20">
                  <c:v>-1.35344808176887E-2</c:v>
                </c:pt>
                <c:pt idx="21">
                  <c:v>2.08720653205926E-2</c:v>
                </c:pt>
                <c:pt idx="22">
                  <c:v>6.3178941628134505E-2</c:v>
                </c:pt>
                <c:pt idx="23">
                  <c:v>0.115</c:v>
                </c:pt>
                <c:pt idx="24">
                  <c:v>0.18324964926269499</c:v>
                </c:pt>
                <c:pt idx="25">
                  <c:v>0.29160082512160601</c:v>
                </c:pt>
                <c:pt idx="26">
                  <c:v>0.457427991628159</c:v>
                </c:pt>
                <c:pt idx="27">
                  <c:v>0.69359888317395701</c:v>
                </c:pt>
                <c:pt idx="28">
                  <c:v>1.01086371566418</c:v>
                </c:pt>
                <c:pt idx="29">
                  <c:v>1.41865021005508</c:v>
                </c:pt>
                <c:pt idx="30">
                  <c:v>1.9254563955580339</c:v>
                </c:pt>
                <c:pt idx="31">
                  <c:v>2.539080025579155</c:v>
                </c:pt>
                <c:pt idx="32">
                  <c:v>3.2667666245661922</c:v>
                </c:pt>
                <c:pt idx="33">
                  <c:v>4.1153116882590206</c:v>
                </c:pt>
                <c:pt idx="34">
                  <c:v>5.0911347743767656</c:v>
                </c:pt>
                <c:pt idx="35">
                  <c:v>6.2003352559989349</c:v>
                </c:pt>
                <c:pt idx="36">
                  <c:v>7.4487355285565711</c:v>
                </c:pt>
                <c:pt idx="37">
                  <c:v>8.8419153011777798</c:v>
                </c:pt>
                <c:pt idx="38">
                  <c:v>10.385239353785339</c:v>
                </c:pt>
                <c:pt idx="39">
                  <c:v>12.0838803807109</c:v>
                </c:pt>
                <c:pt idx="40">
                  <c:v>13.94283805850443</c:v>
                </c:pt>
                <c:pt idx="41">
                  <c:v>15.966955157728909</c:v>
                </c:pt>
                <c:pt idx="42">
                  <c:v>18.160931302933179</c:v>
                </c:pt>
                <c:pt idx="43">
                  <c:v>20.529334834912849</c:v>
                </c:pt>
                <c:pt idx="44">
                  <c:v>23.076613122490802</c:v>
                </c:pt>
                <c:pt idx="45">
                  <c:v>25.807101593400049</c:v>
                </c:pt>
                <c:pt idx="46">
                  <c:v>28.725031696428921</c:v>
                </c:pt>
                <c:pt idx="47">
                  <c:v>31.834537963842731</c:v>
                </c:pt>
                <c:pt idx="48">
                  <c:v>35.139664310215053</c:v>
                </c:pt>
                <c:pt idx="49">
                  <c:v>38.644369678415558</c:v>
                </c:pt>
                <c:pt idx="50">
                  <c:v>42.352533123672103</c:v>
                </c:pt>
                <c:pt idx="51">
                  <c:v>46.267958410969499</c:v>
                </c:pt>
                <c:pt idx="52">
                  <c:v>50.39437818856635</c:v>
                </c:pt>
                <c:pt idx="53">
                  <c:v>54.735457790368812</c:v>
                </c:pt>
              </c:numCache>
            </c:numRef>
          </c:xVal>
          <c:yVal>
            <c:numRef>
              <c:f>Curve!$B$12:$B$65</c:f>
              <c:numCache>
                <c:formatCode>General</c:formatCode>
                <c:ptCount val="54"/>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numCache>
            </c:numRef>
          </c:yVal>
          <c:smooth val="1"/>
          <c:extLst>
            <c:ext xmlns:c16="http://schemas.microsoft.com/office/drawing/2014/chart" uri="{C3380CC4-5D6E-409C-BE32-E72D297353CC}">
              <c16:uniqueId val="{00000000-FE96-4F2A-93A3-FAE8E5A950B6}"/>
            </c:ext>
          </c:extLst>
        </c:ser>
        <c:dLbls>
          <c:showLegendKey val="0"/>
          <c:showVal val="0"/>
          <c:showCatName val="0"/>
          <c:showSerName val="0"/>
          <c:showPercent val="0"/>
          <c:showBubbleSize val="0"/>
        </c:dLbls>
        <c:axId val="88727552"/>
        <c:axId val="88729088"/>
      </c:scatterChart>
      <c:scatterChart>
        <c:scatterStyle val="lineMarker"/>
        <c:varyColors val="0"/>
        <c:ser>
          <c:idx val="1"/>
          <c:order val="1"/>
          <c:spPr>
            <a:ln w="25400" cap="rnd">
              <a:solidFill>
                <a:schemeClr val="tx2"/>
              </a:solidFill>
              <a:round/>
            </a:ln>
            <a:effectLst/>
          </c:spPr>
          <c:marker>
            <c:symbol val="none"/>
          </c:marker>
          <c:xVal>
            <c:numRef>
              <c:f>Curve!$H$12:$H$14</c:f>
              <c:numCache>
                <c:formatCode>General</c:formatCode>
                <c:ptCount val="3"/>
                <c:pt idx="0">
                  <c:v>0</c:v>
                </c:pt>
                <c:pt idx="1">
                  <c:v>0.115</c:v>
                </c:pt>
                <c:pt idx="2">
                  <c:v>9.19</c:v>
                </c:pt>
              </c:numCache>
            </c:numRef>
          </c:xVal>
          <c:yVal>
            <c:numRef>
              <c:f>Curve!$F$12:$F$14</c:f>
              <c:numCache>
                <c:formatCode>General</c:formatCode>
                <c:ptCount val="3"/>
                <c:pt idx="0">
                  <c:v>0</c:v>
                </c:pt>
                <c:pt idx="1">
                  <c:v>230</c:v>
                </c:pt>
                <c:pt idx="2">
                  <c:v>540</c:v>
                </c:pt>
              </c:numCache>
            </c:numRef>
          </c:yVal>
          <c:smooth val="0"/>
          <c:extLst>
            <c:ext xmlns:c16="http://schemas.microsoft.com/office/drawing/2014/chart" uri="{C3380CC4-5D6E-409C-BE32-E72D297353CC}">
              <c16:uniqueId val="{00000001-FE96-4F2A-93A3-FAE8E5A950B6}"/>
            </c:ext>
          </c:extLst>
        </c:ser>
        <c:dLbls>
          <c:showLegendKey val="0"/>
          <c:showVal val="0"/>
          <c:showCatName val="0"/>
          <c:showSerName val="0"/>
          <c:showPercent val="0"/>
          <c:showBubbleSize val="0"/>
        </c:dLbls>
        <c:axId val="88727552"/>
        <c:axId val="88729088"/>
      </c:scatterChart>
      <c:valAx>
        <c:axId val="88727552"/>
        <c:scaling>
          <c:orientation val="minMax"/>
          <c:max val="10"/>
          <c:min val="-1"/>
        </c:scaling>
        <c:delete val="0"/>
        <c:axPos val="b"/>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8729088"/>
        <c:crosses val="autoZero"/>
        <c:crossBetween val="midCat"/>
        <c:majorUnit val="1"/>
      </c:valAx>
      <c:valAx>
        <c:axId val="88729088"/>
        <c:scaling>
          <c:orientation val="minMax"/>
        </c:scaling>
        <c:delete val="0"/>
        <c:axPos val="l"/>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87275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Blad1!$B$12:$B$76</c:f>
              <c:numCache>
                <c:formatCode>General</c:formatCode>
                <c:ptCount val="65"/>
                <c:pt idx="0">
                  <c:v>0</c:v>
                </c:pt>
                <c:pt idx="1">
                  <c:v>5.0000009710483098E-5</c:v>
                </c:pt>
                <c:pt idx="2">
                  <c:v>1.0000031073546E-4</c:v>
                </c:pt>
                <c:pt idx="3">
                  <c:v>1.50002359647396E-4</c:v>
                </c:pt>
                <c:pt idx="4">
                  <c:v>2.00009943534706E-4</c:v>
                </c:pt>
                <c:pt idx="5">
                  <c:v>2.5003034525972298E-4</c:v>
                </c:pt>
                <c:pt idx="6">
                  <c:v>3.0007550871667302E-4</c:v>
                </c:pt>
                <c:pt idx="7">
                  <c:v>3.5016320408965199E-4</c:v>
                </c:pt>
                <c:pt idx="8">
                  <c:v>4.0031819311059098E-4</c:v>
                </c:pt>
                <c:pt idx="9">
                  <c:v>4.5057339431723897E-4</c:v>
                </c:pt>
                <c:pt idx="10">
                  <c:v>5.0097104831112996E-4</c:v>
                </c:pt>
                <c:pt idx="11">
                  <c:v>5.5156388301555697E-4</c:v>
                </c:pt>
                <c:pt idx="12">
                  <c:v>6.0241627893355002E-4</c:v>
                </c:pt>
                <c:pt idx="13">
                  <c:v>6.5360543440584195E-4</c:v>
                </c:pt>
                <c:pt idx="14">
                  <c:v>7.0522253086884902E-4</c:v>
                </c:pt>
                <c:pt idx="15">
                  <c:v>7.5737389811264002E-4</c:v>
                </c:pt>
                <c:pt idx="16">
                  <c:v>8.1018217953890902E-4</c:v>
                </c:pt>
                <c:pt idx="17">
                  <c:v>8.6378749741895301E-4</c:v>
                </c:pt>
                <c:pt idx="18">
                  <c:v>9.1834861815164297E-4</c:v>
                </c:pt>
                <c:pt idx="19">
                  <c:v>9.7404411752139396E-4</c:v>
                </c:pt>
                <c:pt idx="20">
                  <c:v>1.0310735459561401E-3</c:v>
                </c:pt>
                <c:pt idx="21">
                  <c:v>1.08965859378532E-3</c:v>
                </c:pt>
                <c:pt idx="22">
                  <c:v>1.1500442564978299E-3</c:v>
                </c:pt>
                <c:pt idx="23">
                  <c:v>1.2125E-3</c:v>
                </c:pt>
                <c:pt idx="24">
                  <c:v>1.27732092587359E-3</c:v>
                </c:pt>
                <c:pt idx="25">
                  <c:v>1.3448289366337399E-3</c:v>
                </c:pt>
                <c:pt idx="26">
                  <c:v>1.4153739009869399E-3</c:v>
                </c:pt>
                <c:pt idx="27">
                  <c:v>1.48933481908904E-3</c:v>
                </c:pt>
                <c:pt idx="28">
                  <c:v>1.56712098780317E-3</c:v>
                </c:pt>
                <c:pt idx="29">
                  <c:v>1.64917316595775E-3</c:v>
                </c:pt>
                <c:pt idx="30">
                  <c:v>1.7359647396044599E-3</c:v>
                </c:pt>
                <c:pt idx="31">
                  <c:v>1.82800288727621E-3</c:v>
                </c:pt>
                <c:pt idx="32">
                  <c:v>1.92582974524509E-3</c:v>
                </c:pt>
                <c:pt idx="33">
                  <c:v>2.0300235727803801E-3</c:v>
                </c:pt>
                <c:pt idx="34">
                  <c:v>2.14119991740652E-3</c:v>
                </c:pt>
                <c:pt idx="35">
                  <c:v>2.26001278016103E-3</c:v>
                </c:pt>
                <c:pt idx="36">
                  <c:v>2.3871557808525698E-3</c:v>
                </c:pt>
                <c:pt idx="37">
                  <c:v>2.5233633233188498E-3</c:v>
                </c:pt>
                <c:pt idx="38">
                  <c:v>2.6694117606846E-3</c:v>
                </c:pt>
                <c:pt idx="39">
                  <c:v>2.8261205606195899E-3</c:v>
                </c:pt>
                <c:pt idx="40">
                  <c:v>2.9943534705965799E-3</c:v>
                </c:pt>
                <c:pt idx="41">
                  <c:v>3.1750196831492701E-3</c:v>
                </c:pt>
                <c:pt idx="42">
                  <c:v>3.3690750011302999E-3</c:v>
                </c:pt>
                <c:pt idx="43">
                  <c:v>3.5775230029692299E-3</c:v>
                </c:pt>
                <c:pt idx="44">
                  <c:v>3.8014162079304998E-3</c:v>
                </c:pt>
                <c:pt idx="45">
                  <c:v>4.0418572413713797E-3</c:v>
                </c:pt>
                <c:pt idx="46">
                  <c:v>4.3E-3</c:v>
                </c:pt>
                <c:pt idx="47">
                  <c:v>4.5782561892602604E-3</c:v>
                </c:pt>
                <c:pt idx="48">
                  <c:v>4.9590432838228903E-3</c:v>
                </c:pt>
                <c:pt idx="49">
                  <c:v>5.6190715437312204E-3</c:v>
                </c:pt>
                <c:pt idx="50">
                  <c:v>6.79072296618721E-3</c:v>
                </c:pt>
                <c:pt idx="51">
                  <c:v>8.7511210376280991E-3</c:v>
                </c:pt>
                <c:pt idx="52">
                  <c:v>1.1816057805402199E-2</c:v>
                </c:pt>
                <c:pt idx="53">
                  <c:v>1.6335932700368601E-2</c:v>
                </c:pt>
                <c:pt idx="54">
                  <c:v>2.2692779023884498E-2</c:v>
                </c:pt>
                <c:pt idx="55">
                  <c:v>3.1297961295467899E-2</c:v>
                </c:pt>
                <c:pt idx="56">
                  <c:v>4.2590322082372997E-2</c:v>
                </c:pt>
                <c:pt idx="57">
                  <c:v>5.7034647855725401E-2</c:v>
                </c:pt>
                <c:pt idx="58">
                  <c:v>7.5120371165245697E-2</c:v>
                </c:pt>
                <c:pt idx="59">
                  <c:v>9.7360453748578102E-2</c:v>
                </c:pt>
                <c:pt idx="60">
                  <c:v>0.12429041187347201</c:v>
                </c:pt>
                <c:pt idx="61">
                  <c:v>0.15646745592658401</c:v>
                </c:pt>
                <c:pt idx="62">
                  <c:v>0.19446972343369201</c:v>
                </c:pt>
                <c:pt idx="63">
                  <c:v>0.23889558966038399</c:v>
                </c:pt>
                <c:pt idx="64">
                  <c:v>0.29036304347826097</c:v>
                </c:pt>
              </c:numCache>
            </c:numRef>
          </c:xVal>
          <c:yVal>
            <c:numRef>
              <c:f>Blad1!$A$12:$A$76</c:f>
              <c:numCache>
                <c:formatCode>General</c:formatCode>
                <c:ptCount val="65"/>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numCache>
            </c:numRef>
          </c:yVal>
          <c:smooth val="1"/>
          <c:extLst>
            <c:ext xmlns:c16="http://schemas.microsoft.com/office/drawing/2014/chart" uri="{C3380CC4-5D6E-409C-BE32-E72D297353CC}">
              <c16:uniqueId val="{00000000-1C04-465C-94A1-3C033E7B8FDB}"/>
            </c:ext>
          </c:extLst>
        </c:ser>
        <c:dLbls>
          <c:showLegendKey val="0"/>
          <c:showVal val="0"/>
          <c:showCatName val="0"/>
          <c:showSerName val="0"/>
          <c:showPercent val="0"/>
          <c:showBubbleSize val="0"/>
        </c:dLbls>
        <c:axId val="88853888"/>
        <c:axId val="89207936"/>
      </c:scatterChart>
      <c:valAx>
        <c:axId val="88853888"/>
        <c:scaling>
          <c:orientation val="minMax"/>
          <c:max val="0.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207936"/>
        <c:crosses val="autoZero"/>
        <c:crossBetween val="midCat"/>
      </c:valAx>
      <c:valAx>
        <c:axId val="8920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88538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Results!$K$5</c:f>
              <c:strCache>
                <c:ptCount val="1"/>
                <c:pt idx="0">
                  <c:v>Uy midden onderflens</c:v>
                </c:pt>
              </c:strCache>
            </c:strRef>
          </c:tx>
          <c:spPr>
            <a:ln w="25400" cap="rnd">
              <a:noFill/>
              <a:round/>
            </a:ln>
            <a:effectLst/>
          </c:spPr>
          <c:marker>
            <c:symbol val="circle"/>
            <c:size val="5"/>
            <c:spPr>
              <a:solidFill>
                <a:schemeClr val="accent1"/>
              </a:solidFill>
              <a:ln w="9525">
                <a:solidFill>
                  <a:schemeClr val="accent1"/>
                </a:solidFill>
              </a:ln>
              <a:effectLst/>
            </c:spPr>
          </c:marker>
          <c:xVal>
            <c:numRef>
              <c:f>Results!$K$7:$K$15</c:f>
              <c:numCache>
                <c:formatCode>General</c:formatCode>
                <c:ptCount val="9"/>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numCache>
            </c:numRef>
          </c:xVal>
          <c:yVal>
            <c:numRef>
              <c:f>Results!$L$7:$L$15</c:f>
              <c:numCache>
                <c:formatCode>General</c:formatCode>
                <c:ptCount val="9"/>
                <c:pt idx="0">
                  <c:v>0</c:v>
                </c:pt>
                <c:pt idx="1">
                  <c:v>63.172699999999999</c:v>
                </c:pt>
                <c:pt idx="2">
                  <c:v>136.018</c:v>
                </c:pt>
                <c:pt idx="3">
                  <c:v>206.1926</c:v>
                </c:pt>
                <c:pt idx="4">
                  <c:v>272.86950000000002</c:v>
                </c:pt>
                <c:pt idx="5">
                  <c:v>335.13299999999992</c:v>
                </c:pt>
                <c:pt idx="6">
                  <c:v>392.40599999999978</c:v>
                </c:pt>
                <c:pt idx="7">
                  <c:v>444.08699999999982</c:v>
                </c:pt>
                <c:pt idx="8">
                  <c:v>490.11099999999999</c:v>
                </c:pt>
              </c:numCache>
            </c:numRef>
          </c:yVal>
          <c:smooth val="0"/>
          <c:extLst>
            <c:ext xmlns:c16="http://schemas.microsoft.com/office/drawing/2014/chart" uri="{C3380CC4-5D6E-409C-BE32-E72D297353CC}">
              <c16:uniqueId val="{00000000-0222-49CE-B5D2-1486F7919335}"/>
            </c:ext>
          </c:extLst>
        </c:ser>
        <c:dLbls>
          <c:showLegendKey val="0"/>
          <c:showVal val="0"/>
          <c:showCatName val="0"/>
          <c:showSerName val="0"/>
          <c:showPercent val="0"/>
          <c:showBubbleSize val="0"/>
        </c:dLbls>
        <c:axId val="89137152"/>
        <c:axId val="89138304"/>
      </c:scatterChart>
      <c:valAx>
        <c:axId val="89137152"/>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138304"/>
        <c:crosses val="autoZero"/>
        <c:crossBetween val="midCat"/>
      </c:valAx>
      <c:valAx>
        <c:axId val="89138304"/>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1371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Results!$K$5</c:f>
              <c:strCache>
                <c:ptCount val="1"/>
                <c:pt idx="0">
                  <c:v>Uy midden onderflens</c:v>
                </c:pt>
              </c:strCache>
            </c:strRef>
          </c:tx>
          <c:spPr>
            <a:ln w="25400" cap="rnd">
              <a:noFill/>
              <a:round/>
            </a:ln>
            <a:effectLst/>
          </c:spPr>
          <c:marker>
            <c:symbol val="circle"/>
            <c:size val="5"/>
            <c:spPr>
              <a:solidFill>
                <a:schemeClr val="accent1"/>
              </a:solidFill>
              <a:ln w="9525">
                <a:solidFill>
                  <a:schemeClr val="accent1"/>
                </a:solidFill>
              </a:ln>
              <a:effectLst/>
            </c:spPr>
          </c:marker>
          <c:xVal>
            <c:numRef>
              <c:f>Results!$K$7:$K$21</c:f>
              <c:numCache>
                <c:formatCode>General</c:formatCode>
                <c:ptCount val="15"/>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numCache>
            </c:numRef>
          </c:xVal>
          <c:yVal>
            <c:numRef>
              <c:f>Results!$L$7:$L$21</c:f>
              <c:numCache>
                <c:formatCode>General</c:formatCode>
                <c:ptCount val="15"/>
                <c:pt idx="0">
                  <c:v>0</c:v>
                </c:pt>
                <c:pt idx="1">
                  <c:v>63.172699999999999</c:v>
                </c:pt>
                <c:pt idx="2">
                  <c:v>136.018</c:v>
                </c:pt>
                <c:pt idx="3">
                  <c:v>206.1926</c:v>
                </c:pt>
                <c:pt idx="4">
                  <c:v>272.86950000000002</c:v>
                </c:pt>
                <c:pt idx="5">
                  <c:v>335.13299999999992</c:v>
                </c:pt>
                <c:pt idx="6">
                  <c:v>392.40599999999978</c:v>
                </c:pt>
                <c:pt idx="7">
                  <c:v>444.08699999999982</c:v>
                </c:pt>
                <c:pt idx="8">
                  <c:v>490.11099999999999</c:v>
                </c:pt>
                <c:pt idx="9">
                  <c:v>530.62400000000002</c:v>
                </c:pt>
                <c:pt idx="10">
                  <c:v>566.11199999999997</c:v>
                </c:pt>
                <c:pt idx="11">
                  <c:v>597.24099999999999</c:v>
                </c:pt>
                <c:pt idx="12">
                  <c:v>624.81999999999982</c:v>
                </c:pt>
                <c:pt idx="13">
                  <c:v>649.25199999999973</c:v>
                </c:pt>
                <c:pt idx="14">
                  <c:v>671.00599999999997</c:v>
                </c:pt>
              </c:numCache>
            </c:numRef>
          </c:yVal>
          <c:smooth val="0"/>
          <c:extLst>
            <c:ext xmlns:c16="http://schemas.microsoft.com/office/drawing/2014/chart" uri="{C3380CC4-5D6E-409C-BE32-E72D297353CC}">
              <c16:uniqueId val="{00000000-59D2-4410-A1A2-512DB585FD2D}"/>
            </c:ext>
          </c:extLst>
        </c:ser>
        <c:dLbls>
          <c:showLegendKey val="0"/>
          <c:showVal val="0"/>
          <c:showCatName val="0"/>
          <c:showSerName val="0"/>
          <c:showPercent val="0"/>
          <c:showBubbleSize val="0"/>
        </c:dLbls>
        <c:axId val="89270912"/>
        <c:axId val="89273088"/>
      </c:scatterChart>
      <c:valAx>
        <c:axId val="89270912"/>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273088"/>
        <c:crosses val="autoZero"/>
        <c:crossBetween val="midCat"/>
      </c:valAx>
      <c:valAx>
        <c:axId val="89273088"/>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2709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Results!$K$5</c:f>
              <c:strCache>
                <c:ptCount val="1"/>
                <c:pt idx="0">
                  <c:v>Uy midden onderflens</c:v>
                </c:pt>
              </c:strCache>
            </c:strRef>
          </c:tx>
          <c:spPr>
            <a:ln w="25400" cap="rnd">
              <a:noFill/>
              <a:round/>
            </a:ln>
            <a:effectLst/>
          </c:spPr>
          <c:marker>
            <c:symbol val="circle"/>
            <c:size val="5"/>
            <c:spPr>
              <a:solidFill>
                <a:schemeClr val="accent1"/>
              </a:solidFill>
              <a:ln w="9525">
                <a:solidFill>
                  <a:schemeClr val="accent1"/>
                </a:solidFill>
              </a:ln>
              <a:effectLst/>
            </c:spPr>
          </c:marker>
          <c:xVal>
            <c:numRef>
              <c:f>Results!$K$7:$K$27</c:f>
              <c:numCache>
                <c:formatCode>General</c:formatCode>
                <c:ptCount val="21"/>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pt idx="15">
                  <c:v>17.732500000000002</c:v>
                </c:pt>
                <c:pt idx="16">
                  <c:v>18.835999999999999</c:v>
                </c:pt>
                <c:pt idx="17">
                  <c:v>19.9861</c:v>
                </c:pt>
                <c:pt idx="18">
                  <c:v>21.139900000000001</c:v>
                </c:pt>
                <c:pt idx="19">
                  <c:v>22.411899999999999</c:v>
                </c:pt>
                <c:pt idx="20">
                  <c:v>23.651299999999999</c:v>
                </c:pt>
              </c:numCache>
            </c:numRef>
          </c:xVal>
          <c:yVal>
            <c:numRef>
              <c:f>Results!$L$7:$L$27</c:f>
              <c:numCache>
                <c:formatCode>General</c:formatCode>
                <c:ptCount val="21"/>
                <c:pt idx="0">
                  <c:v>0</c:v>
                </c:pt>
                <c:pt idx="1">
                  <c:v>63.172699999999999</c:v>
                </c:pt>
                <c:pt idx="2">
                  <c:v>136.018</c:v>
                </c:pt>
                <c:pt idx="3">
                  <c:v>206.1926</c:v>
                </c:pt>
                <c:pt idx="4">
                  <c:v>272.86950000000002</c:v>
                </c:pt>
                <c:pt idx="5">
                  <c:v>335.13299999999992</c:v>
                </c:pt>
                <c:pt idx="6">
                  <c:v>392.40599999999978</c:v>
                </c:pt>
                <c:pt idx="7">
                  <c:v>444.08699999999982</c:v>
                </c:pt>
                <c:pt idx="8">
                  <c:v>490.11099999999999</c:v>
                </c:pt>
                <c:pt idx="9">
                  <c:v>530.62400000000002</c:v>
                </c:pt>
                <c:pt idx="10">
                  <c:v>566.11199999999997</c:v>
                </c:pt>
                <c:pt idx="11">
                  <c:v>597.24099999999999</c:v>
                </c:pt>
                <c:pt idx="12">
                  <c:v>624.81999999999982</c:v>
                </c:pt>
                <c:pt idx="13">
                  <c:v>649.25199999999973</c:v>
                </c:pt>
                <c:pt idx="14">
                  <c:v>671.00599999999997</c:v>
                </c:pt>
                <c:pt idx="15">
                  <c:v>690.08699999999999</c:v>
                </c:pt>
                <c:pt idx="16">
                  <c:v>706.428</c:v>
                </c:pt>
                <c:pt idx="17">
                  <c:v>720.53899999999999</c:v>
                </c:pt>
                <c:pt idx="18">
                  <c:v>731.3499999999998</c:v>
                </c:pt>
                <c:pt idx="19">
                  <c:v>738.90899999999999</c:v>
                </c:pt>
                <c:pt idx="20">
                  <c:v>738.88499999999999</c:v>
                </c:pt>
              </c:numCache>
            </c:numRef>
          </c:yVal>
          <c:smooth val="0"/>
          <c:extLst>
            <c:ext xmlns:c16="http://schemas.microsoft.com/office/drawing/2014/chart" uri="{C3380CC4-5D6E-409C-BE32-E72D297353CC}">
              <c16:uniqueId val="{00000000-EF7A-4E40-9204-7070A5630943}"/>
            </c:ext>
          </c:extLst>
        </c:ser>
        <c:dLbls>
          <c:showLegendKey val="0"/>
          <c:showVal val="0"/>
          <c:showCatName val="0"/>
          <c:showSerName val="0"/>
          <c:showPercent val="0"/>
          <c:showBubbleSize val="0"/>
        </c:dLbls>
        <c:axId val="89301376"/>
        <c:axId val="89343104"/>
      </c:scatterChart>
      <c:valAx>
        <c:axId val="8930137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343104"/>
        <c:crosses val="autoZero"/>
        <c:crossBetween val="midCat"/>
      </c:valAx>
      <c:valAx>
        <c:axId val="89343104"/>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3013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Results!$K$5</c:f>
              <c:strCache>
                <c:ptCount val="1"/>
                <c:pt idx="0">
                  <c:v>Uy midden onderflens</c:v>
                </c:pt>
              </c:strCache>
            </c:strRef>
          </c:tx>
          <c:spPr>
            <a:ln w="25400" cap="rnd">
              <a:noFill/>
              <a:round/>
            </a:ln>
            <a:effectLst/>
          </c:spPr>
          <c:marker>
            <c:symbol val="circle"/>
            <c:size val="5"/>
            <c:spPr>
              <a:solidFill>
                <a:schemeClr val="accent1"/>
              </a:solidFill>
              <a:ln w="9525">
                <a:solidFill>
                  <a:schemeClr val="accent1"/>
                </a:solidFill>
              </a:ln>
              <a:effectLst/>
            </c:spPr>
          </c:marker>
          <c:xVal>
            <c:numRef>
              <c:f>Results!$K$7:$K$37</c:f>
              <c:numCache>
                <c:formatCode>General</c:formatCode>
                <c:ptCount val="31"/>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pt idx="15">
                  <c:v>17.732500000000002</c:v>
                </c:pt>
                <c:pt idx="16">
                  <c:v>18.835999999999999</c:v>
                </c:pt>
                <c:pt idx="17">
                  <c:v>19.9861</c:v>
                </c:pt>
                <c:pt idx="18">
                  <c:v>21.139900000000001</c:v>
                </c:pt>
                <c:pt idx="19">
                  <c:v>22.411899999999999</c:v>
                </c:pt>
                <c:pt idx="20">
                  <c:v>23.651299999999999</c:v>
                </c:pt>
                <c:pt idx="21">
                  <c:v>24.762599999999981</c:v>
                </c:pt>
                <c:pt idx="22">
                  <c:v>25.697399999999991</c:v>
                </c:pt>
                <c:pt idx="23">
                  <c:v>26.470099999999999</c:v>
                </c:pt>
                <c:pt idx="24">
                  <c:v>27.170999999999999</c:v>
                </c:pt>
                <c:pt idx="25">
                  <c:v>27.872</c:v>
                </c:pt>
                <c:pt idx="26">
                  <c:v>28.5671</c:v>
                </c:pt>
                <c:pt idx="27">
                  <c:v>29.276299999999999</c:v>
                </c:pt>
                <c:pt idx="28">
                  <c:v>30.007999999999999</c:v>
                </c:pt>
                <c:pt idx="29">
                  <c:v>30.762499999999999</c:v>
                </c:pt>
                <c:pt idx="30">
                  <c:v>31.538599999999999</c:v>
                </c:pt>
              </c:numCache>
            </c:numRef>
          </c:xVal>
          <c:yVal>
            <c:numRef>
              <c:f>Results!$L$7:$L$37</c:f>
              <c:numCache>
                <c:formatCode>General</c:formatCode>
                <c:ptCount val="31"/>
                <c:pt idx="0">
                  <c:v>0</c:v>
                </c:pt>
                <c:pt idx="1">
                  <c:v>63.172699999999999</c:v>
                </c:pt>
                <c:pt idx="2">
                  <c:v>136.018</c:v>
                </c:pt>
                <c:pt idx="3">
                  <c:v>206.1926</c:v>
                </c:pt>
                <c:pt idx="4">
                  <c:v>272.86950000000002</c:v>
                </c:pt>
                <c:pt idx="5">
                  <c:v>335.13299999999992</c:v>
                </c:pt>
                <c:pt idx="6">
                  <c:v>392.40599999999978</c:v>
                </c:pt>
                <c:pt idx="7">
                  <c:v>444.08699999999982</c:v>
                </c:pt>
                <c:pt idx="8">
                  <c:v>490.11099999999999</c:v>
                </c:pt>
                <c:pt idx="9">
                  <c:v>530.62400000000002</c:v>
                </c:pt>
                <c:pt idx="10">
                  <c:v>566.11199999999997</c:v>
                </c:pt>
                <c:pt idx="11">
                  <c:v>597.24099999999999</c:v>
                </c:pt>
                <c:pt idx="12">
                  <c:v>624.81999999999982</c:v>
                </c:pt>
                <c:pt idx="13">
                  <c:v>649.25199999999973</c:v>
                </c:pt>
                <c:pt idx="14">
                  <c:v>671.00599999999997</c:v>
                </c:pt>
                <c:pt idx="15">
                  <c:v>690.08699999999999</c:v>
                </c:pt>
                <c:pt idx="16">
                  <c:v>706.428</c:v>
                </c:pt>
                <c:pt idx="17">
                  <c:v>720.53899999999999</c:v>
                </c:pt>
                <c:pt idx="18">
                  <c:v>731.3499999999998</c:v>
                </c:pt>
                <c:pt idx="19">
                  <c:v>738.90899999999999</c:v>
                </c:pt>
                <c:pt idx="20">
                  <c:v>738.88499999999999</c:v>
                </c:pt>
                <c:pt idx="21">
                  <c:v>725.197</c:v>
                </c:pt>
                <c:pt idx="22">
                  <c:v>696.59699999999998</c:v>
                </c:pt>
                <c:pt idx="23">
                  <c:v>657.05199999999979</c:v>
                </c:pt>
                <c:pt idx="24">
                  <c:v>618.62800000000004</c:v>
                </c:pt>
                <c:pt idx="25">
                  <c:v>586.53800000000001</c:v>
                </c:pt>
                <c:pt idx="26">
                  <c:v>558.35799999999949</c:v>
                </c:pt>
                <c:pt idx="27">
                  <c:v>534.42699999999979</c:v>
                </c:pt>
                <c:pt idx="28">
                  <c:v>514.31999999999982</c:v>
                </c:pt>
                <c:pt idx="29">
                  <c:v>497.27699999999982</c:v>
                </c:pt>
                <c:pt idx="30">
                  <c:v>482.50200000000001</c:v>
                </c:pt>
              </c:numCache>
            </c:numRef>
          </c:yVal>
          <c:smooth val="0"/>
          <c:extLst>
            <c:ext xmlns:c16="http://schemas.microsoft.com/office/drawing/2014/chart" uri="{C3380CC4-5D6E-409C-BE32-E72D297353CC}">
              <c16:uniqueId val="{00000000-A6D9-44AC-945E-B9C95DC6A971}"/>
            </c:ext>
          </c:extLst>
        </c:ser>
        <c:dLbls>
          <c:showLegendKey val="0"/>
          <c:showVal val="0"/>
          <c:showCatName val="0"/>
          <c:showSerName val="0"/>
          <c:showPercent val="0"/>
          <c:showBubbleSize val="0"/>
        </c:dLbls>
        <c:axId val="89376640"/>
        <c:axId val="89387008"/>
      </c:scatterChart>
      <c:valAx>
        <c:axId val="89376640"/>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387008"/>
        <c:crosses val="autoZero"/>
        <c:crossBetween val="midCat"/>
      </c:valAx>
      <c:valAx>
        <c:axId val="89387008"/>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893766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5" Type="http://schemas.openxmlformats.org/officeDocument/2006/relationships/image" Target="../media/image110.wmf"/><Relationship Id="rId4" Type="http://schemas.openxmlformats.org/officeDocument/2006/relationships/image" Target="../media/image10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image" Target="../media/image6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emf"/><Relationship Id="rId1" Type="http://schemas.openxmlformats.org/officeDocument/2006/relationships/image" Target="../media/image6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613C3AA-689C-44AE-A84C-ED700B7D1818}" type="datetimeFigureOut">
              <a:rPr lang="nl-BE" smtClean="0"/>
              <a:t>30/01/2020</a:t>
            </a:fld>
            <a:endParaRPr lang="nl-BE"/>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F965A47-DE49-466D-9A0D-FF39F66AC40F}" type="slidenum">
              <a:rPr lang="nl-BE" smtClean="0"/>
              <a:t>‹#›</a:t>
            </a:fld>
            <a:endParaRPr lang="nl-BE"/>
          </a:p>
        </p:txBody>
      </p:sp>
    </p:spTree>
    <p:extLst>
      <p:ext uri="{BB962C8B-B14F-4D97-AF65-F5344CB8AC3E}">
        <p14:creationId xmlns:p14="http://schemas.microsoft.com/office/powerpoint/2010/main" val="1678380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4E3447B-48AD-4579-AF00-442363ECB115}" type="datetimeFigureOut">
              <a:rPr lang="fr-FR" smtClean="0"/>
              <a:t>30/01/2020</a:t>
            </a:fld>
            <a:endParaRPr lang="fr-F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A1493CB-4046-46AB-AF17-750713C41672}" type="slidenum">
              <a:rPr lang="fr-FR" smtClean="0"/>
              <a:t>‹#›</a:t>
            </a:fld>
            <a:endParaRPr lang="fr-FR"/>
          </a:p>
        </p:txBody>
      </p:sp>
    </p:spTree>
    <p:extLst>
      <p:ext uri="{BB962C8B-B14F-4D97-AF65-F5344CB8AC3E}">
        <p14:creationId xmlns:p14="http://schemas.microsoft.com/office/powerpoint/2010/main" val="1678292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4821546C-68FB-49AA-8256-E1FD8238CDA6}" type="slidenum">
              <a:rPr kumimoji="1" lang="ja-JP" altLang="en-US" smtClean="0"/>
              <a:t>3</a:t>
            </a:fld>
            <a:endParaRPr kumimoji="1" lang="ja-JP" altLang="en-US"/>
          </a:p>
        </p:txBody>
      </p:sp>
    </p:spTree>
    <p:extLst>
      <p:ext uri="{BB962C8B-B14F-4D97-AF65-F5344CB8AC3E}">
        <p14:creationId xmlns:p14="http://schemas.microsoft.com/office/powerpoint/2010/main" val="363793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fr-FR"/>
              <a:t>Architekt Johan Otto von Spreckelsen (*)</a:t>
            </a:r>
          </a:p>
          <a:p>
            <a:r>
              <a:rPr lang="de-DE" altLang="fr-FR"/>
              <a:t>ADP / P. Andreu / F. Deslaugiers</a:t>
            </a:r>
          </a:p>
          <a:p>
            <a:r>
              <a:rPr lang="de-DE" altLang="fr-FR"/>
              <a:t>110 m hoch, 35 Geschosse</a:t>
            </a:r>
          </a:p>
          <a:p>
            <a:r>
              <a:rPr lang="de-DE" altLang="fr-FR"/>
              <a:t>Nord-/Südflügen 19 m dick</a:t>
            </a:r>
          </a:p>
        </p:txBody>
      </p:sp>
    </p:spTree>
    <p:extLst>
      <p:ext uri="{BB962C8B-B14F-4D97-AF65-F5344CB8AC3E}">
        <p14:creationId xmlns:p14="http://schemas.microsoft.com/office/powerpoint/2010/main" val="2900391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altLang="en-US"/>
              <a:t>This lecture is concerned with the use of stainless steel in structural and civil engineering applications. It gives specific guidance for design. This is the second of two lectures: the first lecture gives an overview of what stainless steel is and the issues you should consider when you specify it. Throughout the presentation, stainless steel is compared with structural carbon steel.</a:t>
            </a:r>
          </a:p>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9155E-FDCF-4D20-BDED-7308C89046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066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n-US" altLang="en-US" dirty="0"/>
              <a:t>The key difference between carbon steel and stainless steel is in the stress-strain curve, as shown on this slide. Carbon steel has linear elastic behavior up-until a sharply defined yield point, after which strain can increase with no increase in stress, although there may be an small amount of strain hardening. </a:t>
            </a:r>
          </a:p>
          <a:p>
            <a:endParaRPr lang="en-US" altLang="en-US" dirty="0"/>
          </a:p>
          <a:p>
            <a:r>
              <a:rPr lang="en-US" altLang="en-US" dirty="0"/>
              <a:t>Stainless steel does not exhibit such behavior. Instead, yielding is more gradual, with a considerable level of strain hardening. </a:t>
            </a:r>
          </a:p>
          <a:p>
            <a:endParaRPr lang="en-US" altLang="en-US" dirty="0"/>
          </a:p>
          <a:p>
            <a:endParaRPr lang="en-GB"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C5A9C-D71C-4508-9C21-6FB0358F470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0599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defTabSz="882284" eaLnBrk="0" hangingPunct="0">
              <a:defRPr sz="2600">
                <a:solidFill>
                  <a:srgbClr val="00438D"/>
                </a:solidFill>
                <a:latin typeface="Arial" pitchFamily="34" charset="0"/>
              </a:defRPr>
            </a:lvl1pPr>
            <a:lvl2pPr marL="697481" indent="-268262" defTabSz="882284" eaLnBrk="0" hangingPunct="0">
              <a:defRPr sz="2600">
                <a:solidFill>
                  <a:srgbClr val="00438D"/>
                </a:solidFill>
                <a:latin typeface="Arial" pitchFamily="34" charset="0"/>
              </a:defRPr>
            </a:lvl2pPr>
            <a:lvl3pPr marL="1073048" indent="-214610" defTabSz="882284" eaLnBrk="0" hangingPunct="0">
              <a:defRPr sz="2600">
                <a:solidFill>
                  <a:srgbClr val="00438D"/>
                </a:solidFill>
                <a:latin typeface="Arial" pitchFamily="34" charset="0"/>
              </a:defRPr>
            </a:lvl3pPr>
            <a:lvl4pPr marL="1502268" indent="-214610" defTabSz="882284" eaLnBrk="0" hangingPunct="0">
              <a:defRPr sz="2600">
                <a:solidFill>
                  <a:srgbClr val="00438D"/>
                </a:solidFill>
                <a:latin typeface="Arial" pitchFamily="34" charset="0"/>
              </a:defRPr>
            </a:lvl4pPr>
            <a:lvl5pPr marL="1931487" indent="-214610" defTabSz="882284" eaLnBrk="0" hangingPunct="0">
              <a:defRPr sz="2600">
                <a:solidFill>
                  <a:srgbClr val="00438D"/>
                </a:solidFill>
                <a:latin typeface="Arial" pitchFamily="34" charset="0"/>
              </a:defRPr>
            </a:lvl5pPr>
            <a:lvl6pPr marL="236070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284" rtl="0" eaLnBrk="1" fontAlgn="auto" latinLnBrk="0" hangingPunct="1">
              <a:lnSpc>
                <a:spcPct val="100000"/>
              </a:lnSpc>
              <a:spcBef>
                <a:spcPts val="0"/>
              </a:spcBef>
              <a:spcAft>
                <a:spcPts val="0"/>
              </a:spcAft>
              <a:buClrTx/>
              <a:buSzTx/>
              <a:buFontTx/>
              <a:buNone/>
              <a:tabLst/>
              <a:defRPr/>
            </a:pPr>
            <a:fld id="{573147AE-3FF5-48A1-BF9F-878AEE9C1B25}"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284"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0419" name="Rectangle 2"/>
          <p:cNvSpPr>
            <a:spLocks noGrp="1" noRot="1" noChangeAspect="1" noChangeArrowheads="1" noTextEdit="1"/>
          </p:cNvSpPr>
          <p:nvPr>
            <p:ph type="sldImg"/>
          </p:nvPr>
        </p:nvSpPr>
        <p:spPr>
          <a:xfrm>
            <a:off x="1144588" y="685800"/>
            <a:ext cx="4572000" cy="3429000"/>
          </a:xfrm>
          <a:ln/>
        </p:spPr>
      </p:sp>
      <p:sp>
        <p:nvSpPr>
          <p:cNvPr id="60420" name="Rectangle 3"/>
          <p:cNvSpPr>
            <a:spLocks noGrp="1" noChangeArrowheads="1"/>
          </p:cNvSpPr>
          <p:nvPr>
            <p:ph type="body" idx="1"/>
          </p:nvPr>
        </p:nvSpPr>
        <p:spPr>
          <a:xfrm>
            <a:off x="915757" y="4343940"/>
            <a:ext cx="5026486" cy="4113720"/>
          </a:xfrm>
          <a:noFill/>
        </p:spPr>
        <p:txBody>
          <a:bodyPr/>
          <a:lstStyle/>
          <a:p>
            <a:r>
              <a:rPr lang="en-GB" altLang="en-US" dirty="0"/>
              <a:t>With carbon steel, the yield strength is simply taken as the design strength. The difficulty in designing with materials which have a non-linear stress-strain curve is the choice of design strength. </a:t>
            </a:r>
          </a:p>
          <a:p>
            <a:endParaRPr lang="en-GB" altLang="en-US" dirty="0"/>
          </a:p>
          <a:p>
            <a:r>
              <a:rPr lang="en-GB" altLang="en-US" dirty="0"/>
              <a:t>The conventional way of defining the design strength for metals like stainless steel, aluminium alloys and high strength steels which do not exhibit a clear yield point, is to use the 0.2% proof strength.</a:t>
            </a:r>
          </a:p>
          <a:p>
            <a:endParaRPr lang="en-GB" altLang="en-US" dirty="0"/>
          </a:p>
          <a:p>
            <a:r>
              <a:rPr lang="en-GB" altLang="en-US" dirty="0"/>
              <a:t>This graph shows the definition of the ‘0.2% proof strength’. </a:t>
            </a:r>
          </a:p>
          <a:p>
            <a:pPr eaLnBrk="1" hangingPunct="1"/>
            <a:endParaRPr lang="en-US" altLang="en-US" dirty="0"/>
          </a:p>
          <a:p>
            <a:pPr eaLnBrk="1" hangingPunct="1"/>
            <a:endParaRPr lang="en-US" altLang="en-US" dirty="0"/>
          </a:p>
          <a:p>
            <a:pPr eaLnBrk="1" hangingPunct="1"/>
            <a:r>
              <a:rPr lang="en-US" altLang="en-US" dirty="0"/>
              <a:t>Austenitic stainless steels have a 0.2% proof strength of around 220 MPa whereas duplexes are about twice as strong, with a 0.2% proof strength of around 450 MPa.</a:t>
            </a:r>
          </a:p>
          <a:p>
            <a:pPr eaLnBrk="1" hangingPunct="1"/>
            <a:endParaRPr lang="en-US" altLang="en-US" baseline="30000" dirty="0"/>
          </a:p>
          <a:p>
            <a:pPr eaLnBrk="1" hangingPunct="1"/>
            <a:r>
              <a:rPr lang="en-US" altLang="en-US" dirty="0"/>
              <a:t>The high strength of duplex stainless steel will often permit a lighter section to be used compared with carbon steel.</a:t>
            </a:r>
          </a:p>
          <a:p>
            <a:pPr eaLnBrk="1" hangingPunct="1"/>
            <a:endParaRPr lang="en-US" altLang="en-US" baseline="30000" dirty="0"/>
          </a:p>
          <a:p>
            <a:r>
              <a:rPr lang="en-GB" altLang="en-US" dirty="0"/>
              <a:t>It should be noted that the measured yield strength</a:t>
            </a:r>
            <a:r>
              <a:rPr lang="en-US" altLang="en-US" dirty="0"/>
              <a:t> </a:t>
            </a:r>
            <a:r>
              <a:rPr lang="en-GB" altLang="en-US" dirty="0"/>
              <a:t> of austenitic stainless steels may exceed the specified minimum values by a margin varying from 25 to 40%, for plate thicknesses of 25 mm or less. The margin for duplex stainless steels is lower, perhaps up to 20%. There is an inverse relationship between thickness or diameter, and yield stress; thinner material typically have yield stresses that are significantly higher than the minimum requirement whereas at thicknesses of 25 mm and above, the values are usually fairly close to the specified values.</a:t>
            </a:r>
            <a:endParaRPr lang="en-US" altLang="en-US" baseline="30000" dirty="0"/>
          </a:p>
          <a:p>
            <a:pPr eaLnBrk="1" hangingPunct="1"/>
            <a:endParaRPr lang="en-US" altLang="en-US" baseline="30000" dirty="0"/>
          </a:p>
          <a:p>
            <a:pPr eaLnBrk="1" hangingPunct="1"/>
            <a:r>
              <a:rPr lang="en-US" altLang="en-US" dirty="0"/>
              <a:t>The Young's Modulus is 200,000 MPa</a:t>
            </a:r>
            <a:r>
              <a:rPr lang="en-US" altLang="en-US" baseline="-25000" dirty="0"/>
              <a:t>,</a:t>
            </a:r>
            <a:r>
              <a:rPr lang="en-US" altLang="en-US" dirty="0"/>
              <a:t> which is only slightly different to the value assumed for carbon steel, around 210,000 MPa.</a:t>
            </a:r>
          </a:p>
          <a:p>
            <a:pPr eaLnBrk="1" hangingPunct="1"/>
            <a:endParaRPr lang="en-US" altLang="en-US" baseline="30000" dirty="0"/>
          </a:p>
          <a:p>
            <a:pPr eaLnBrk="1" hangingPunct="1"/>
            <a:endParaRPr lang="en-US" altLang="en-US" dirty="0"/>
          </a:p>
        </p:txBody>
      </p:sp>
    </p:spTree>
    <p:extLst>
      <p:ext uri="{BB962C8B-B14F-4D97-AF65-F5344CB8AC3E}">
        <p14:creationId xmlns:p14="http://schemas.microsoft.com/office/powerpoint/2010/main" val="1176085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GB" altLang="en-US"/>
              <a:t>Stainless steels exhibit strong strain hardening, which can be advantageous in some situations and disadvantageous in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9EEF3-3A87-4928-BF20-8FC510E75EC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79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GB" altLang="en-US"/>
              <a:t>Stainless steels exhibit strong strain hardening, which can be advantageous in some situations and disadvantageous in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9EEF3-3A87-4928-BF20-8FC510E75EC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382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en-GB" altLang="en-US"/>
              <a:t>The reduction in ductility is never a problem with austenitics because they have such high ductility to start with, around 50% (more on this later in the presetnation).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748D22-EAA3-49D7-8171-6F9BEAF282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5482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r>
              <a:rPr lang="en-GB" altLang="en-US"/>
              <a:t>Stainless steel also differs from carbon steel in terms of ductility and toughness.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4873E-D9D7-425F-9212-FB92C25314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543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n-US" altLang="en-US" dirty="0"/>
              <a:t>The key difference between carbon steel and stainless steel is in the stress-strain curve, as shown on this slide. Carbon steel has linear elastic behavior up-until a sharply defined yield point, after which strain can increase with no increase in stress, although there may be an small amount of strain hardening. </a:t>
            </a:r>
          </a:p>
          <a:p>
            <a:endParaRPr lang="en-US" altLang="en-US" dirty="0"/>
          </a:p>
          <a:p>
            <a:r>
              <a:rPr lang="en-US" altLang="en-US" dirty="0"/>
              <a:t>Stainless steel does not exhibit such behavior. Instead, yielding is more gradual, with a considerable level of strain hardening. </a:t>
            </a:r>
          </a:p>
          <a:p>
            <a:endParaRPr lang="en-US" altLang="en-US" dirty="0"/>
          </a:p>
          <a:p>
            <a:endParaRPr lang="en-GB"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C5A9C-D71C-4508-9C21-6FB0358F470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716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r>
              <a:rPr lang="en-US" altLang="en-US"/>
              <a:t>Good impact resistance is also required for security bollards as well as blast resistant walls which are required to protect personnel on the topsides of offshore platforms in the event of an explosion.</a:t>
            </a:r>
          </a:p>
        </p:txBody>
      </p:sp>
      <p:sp>
        <p:nvSpPr>
          <p:cNvPr id="80900" name="Slide Number Placeholder 3"/>
          <p:cNvSpPr>
            <a:spLocks noGrp="1"/>
          </p:cNvSpPr>
          <p:nvPr>
            <p:ph type="sldNum" sz="quarter" idx="5"/>
          </p:nvPr>
        </p:nvSpPr>
        <p:spPr/>
        <p:txBody>
          <a:bodyPr/>
          <a:lstStyle>
            <a:lvl1pPr defTabSz="882019" eaLnBrk="0" hangingPunct="0">
              <a:defRPr sz="2600">
                <a:solidFill>
                  <a:srgbClr val="00438D"/>
                </a:solidFill>
                <a:latin typeface="Arial" pitchFamily="34" charset="0"/>
              </a:defRPr>
            </a:lvl1pPr>
            <a:lvl2pPr marL="697272" indent="-268182" defTabSz="882019" eaLnBrk="0" hangingPunct="0">
              <a:defRPr sz="2600">
                <a:solidFill>
                  <a:srgbClr val="00438D"/>
                </a:solidFill>
                <a:latin typeface="Arial" pitchFamily="34" charset="0"/>
              </a:defRPr>
            </a:lvl2pPr>
            <a:lvl3pPr marL="1072726" indent="-214546" defTabSz="882019" eaLnBrk="0" hangingPunct="0">
              <a:defRPr sz="2600">
                <a:solidFill>
                  <a:srgbClr val="00438D"/>
                </a:solidFill>
                <a:latin typeface="Arial" pitchFamily="34" charset="0"/>
              </a:defRPr>
            </a:lvl3pPr>
            <a:lvl4pPr marL="1501817" indent="-214546" defTabSz="882019" eaLnBrk="0" hangingPunct="0">
              <a:defRPr sz="2600">
                <a:solidFill>
                  <a:srgbClr val="00438D"/>
                </a:solidFill>
                <a:latin typeface="Arial" pitchFamily="34" charset="0"/>
              </a:defRPr>
            </a:lvl4pPr>
            <a:lvl5pPr marL="1930908" indent="-214546" defTabSz="882019" eaLnBrk="0" hangingPunct="0">
              <a:defRPr sz="2600">
                <a:solidFill>
                  <a:srgbClr val="00438D"/>
                </a:solidFill>
                <a:latin typeface="Arial" pitchFamily="34" charset="0"/>
              </a:defRPr>
            </a:lvl5pPr>
            <a:lvl6pPr marL="2359998"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6pPr>
            <a:lvl7pPr marL="2789089"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7pPr>
            <a:lvl8pPr marL="3218179"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8pPr>
            <a:lvl9pPr marL="3647270"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019" rtl="0" eaLnBrk="1" fontAlgn="auto" latinLnBrk="0" hangingPunct="1">
              <a:lnSpc>
                <a:spcPct val="100000"/>
              </a:lnSpc>
              <a:spcBef>
                <a:spcPts val="0"/>
              </a:spcBef>
              <a:spcAft>
                <a:spcPts val="0"/>
              </a:spcAft>
              <a:buClrTx/>
              <a:buSzTx/>
              <a:buFontTx/>
              <a:buNone/>
              <a:tabLst/>
              <a:defRPr/>
            </a:pPr>
            <a:fld id="{E9C67CD9-43A5-4165-B5F2-3DBDBEAA9419}" type="slidenum">
              <a:rPr kumimoji="0" lang="en-GB"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019" rtl="0" eaLnBrk="1" fontAlgn="auto" latinLnBrk="0" hangingPunct="1">
                <a:lnSpc>
                  <a:spcPct val="100000"/>
                </a:lnSpc>
                <a:spcBef>
                  <a:spcPts val="0"/>
                </a:spcBef>
                <a:spcAft>
                  <a:spcPts val="0"/>
                </a:spcAft>
                <a:buClrTx/>
                <a:buSzTx/>
                <a:buFontTx/>
                <a:buNone/>
                <a:tabLst/>
                <a:defRPr/>
              </a:pPr>
              <a:t>47</a:t>
            </a:fld>
            <a:endParaRPr kumimoji="0" lang="en-GB"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89682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Courtesy</a:t>
            </a:r>
            <a:r>
              <a:rPr lang="fr-FR" dirty="0"/>
              <a:t> </a:t>
            </a:r>
            <a:r>
              <a:rPr lang="fr-FR"/>
              <a:t>Frank Smith</a:t>
            </a:r>
          </a:p>
        </p:txBody>
      </p:sp>
      <p:sp>
        <p:nvSpPr>
          <p:cNvPr id="4" name="Slide Number Placeholder 3"/>
          <p:cNvSpPr>
            <a:spLocks noGrp="1"/>
          </p:cNvSpPr>
          <p:nvPr>
            <p:ph type="sldNum" sz="quarter" idx="10"/>
          </p:nvPr>
        </p:nvSpPr>
        <p:spPr/>
        <p:txBody>
          <a:bodyPr/>
          <a:lstStyle/>
          <a:p>
            <a:fld id="{5A1493CB-4046-46AB-AF17-750713C41672}" type="slidenum">
              <a:rPr lang="fr-FR" smtClean="0"/>
              <a:t>15</a:t>
            </a:fld>
            <a:endParaRPr lang="fr-FR"/>
          </a:p>
        </p:txBody>
      </p:sp>
    </p:spTree>
    <p:extLst>
      <p:ext uri="{BB962C8B-B14F-4D97-AF65-F5344CB8AC3E}">
        <p14:creationId xmlns:p14="http://schemas.microsoft.com/office/powerpoint/2010/main" val="4275683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r>
              <a:rPr lang="en-GB" altLang="en-US"/>
              <a:t>We will now consider the impact of the non-linearity of the stress-strain curve on the structural performance of stainless steel.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197BD-66D0-4203-9648-AE54440B54F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17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r>
              <a:rPr lang="en-GB" altLang="en-US"/>
              <a:t>To consider the impact of the stress-strain characteristics on buckling performance, we will consider columns with low, high and intermediate slenderness separately.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4AA25-EAD8-4A19-AC71-7A945B43E2F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716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7604D-C4E5-EF47-A8AF-E745B03E6FDB}"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r>
              <a:rPr lang="en-GB">
                <a:latin typeface="Times" pitchFamily="-111" charset="0"/>
              </a:rPr>
              <a:t>This graph shows a comparison of strength reduction factors at elevated temperatures between carbon steel and stainless steel, based on the strength at 2% strain, which is shown by the solid lines and the strength at 0.2% plastic strain, which is the dotted lines. And we can see that beyond about 550oC, stainless steel retains its strength better than carbon steel.</a:t>
            </a:r>
          </a:p>
        </p:txBody>
      </p:sp>
    </p:spTree>
    <p:extLst>
      <p:ext uri="{BB962C8B-B14F-4D97-AF65-F5344CB8AC3E}">
        <p14:creationId xmlns:p14="http://schemas.microsoft.com/office/powerpoint/2010/main" val="300879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B45ED-7BA8-594E-AB92-92DAB3FA4463}"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2017229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9D73F0-461D-534B-A408-33D04ABF93C8}"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584430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altLang="en-US"/>
              <a:t>This lecture is concerned with the use of stainless steel in structural and civil engineering applications. It gives specific guidance for design. This is the second of two lectures: the first lecture gives an overview of what stainless steel is and the issues you should consider when you specify it. Throughout the presentation, stainless steel is compared with structural carbon steel.</a:t>
            </a:r>
          </a:p>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9155E-FDCF-4D20-BDED-7308C89046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1026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r>
              <a:rPr lang="en-GB" altLang="en-US"/>
              <a:t>We will turn to consider design rules for structural stainless steel.</a:t>
            </a:r>
          </a:p>
          <a:p>
            <a:r>
              <a:rPr lang="en-GB" altLang="en-US"/>
              <a:t>Although design standards vary around the world, their focus is always on safe, serviceable &amp; economical structures.</a:t>
            </a:r>
          </a:p>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F366C-2ACF-434B-9460-5A4E9C99B9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769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p:txBody>
          <a:bodyPr/>
          <a:lstStyle/>
          <a:p>
            <a:pPr>
              <a:defRPr/>
            </a:pPr>
            <a:r>
              <a:rPr lang="en-GB" altLang="en-US" dirty="0"/>
              <a:t>There are ten </a:t>
            </a:r>
            <a:r>
              <a:rPr lang="en-GB" altLang="en-US" dirty="0" err="1"/>
              <a:t>Eurocodes</a:t>
            </a:r>
            <a:r>
              <a:rPr lang="en-GB" altLang="en-US" dirty="0"/>
              <a:t> in all. Six of them deal with structural design using different materials:</a:t>
            </a:r>
          </a:p>
          <a:p>
            <a:pPr marL="160909" indent="-160909">
              <a:buFont typeface="Arial" panose="020B0604020202020204" pitchFamily="34" charset="0"/>
              <a:buChar char="•"/>
              <a:defRPr/>
            </a:pPr>
            <a:r>
              <a:rPr lang="en-GB" altLang="en-US" dirty="0"/>
              <a:t>Concrete, </a:t>
            </a:r>
          </a:p>
          <a:p>
            <a:pPr marL="160909" indent="-160909">
              <a:buFont typeface="Arial" panose="020B0604020202020204" pitchFamily="34" charset="0"/>
              <a:buChar char="•"/>
              <a:defRPr/>
            </a:pPr>
            <a:r>
              <a:rPr lang="en-GB" altLang="en-US" dirty="0"/>
              <a:t>Steel, </a:t>
            </a:r>
          </a:p>
          <a:p>
            <a:pPr marL="160909" indent="-160909">
              <a:buFont typeface="Arial" panose="020B0604020202020204" pitchFamily="34" charset="0"/>
              <a:buChar char="•"/>
              <a:defRPr/>
            </a:pPr>
            <a:r>
              <a:rPr lang="en-GB" altLang="en-US" dirty="0"/>
              <a:t>Composite (concrete and steel), </a:t>
            </a:r>
          </a:p>
          <a:p>
            <a:pPr marL="160909" indent="-160909">
              <a:buFont typeface="Arial" panose="020B0604020202020204" pitchFamily="34" charset="0"/>
              <a:buChar char="•"/>
              <a:defRPr/>
            </a:pPr>
            <a:r>
              <a:rPr lang="en-GB" altLang="en-US" dirty="0"/>
              <a:t>Masonry, </a:t>
            </a:r>
          </a:p>
          <a:p>
            <a:pPr marL="160909" indent="-160909">
              <a:buFont typeface="Arial" panose="020B0604020202020204" pitchFamily="34" charset="0"/>
              <a:buChar char="•"/>
              <a:defRPr/>
            </a:pPr>
            <a:r>
              <a:rPr lang="en-GB" altLang="en-US" dirty="0"/>
              <a:t>Aluminium,</a:t>
            </a:r>
          </a:p>
          <a:p>
            <a:pPr marL="160909" indent="-160909">
              <a:buFont typeface="Arial" panose="020B0604020202020204" pitchFamily="34" charset="0"/>
              <a:buChar char="•"/>
              <a:defRPr/>
            </a:pPr>
            <a:r>
              <a:rPr lang="en-GB" altLang="en-US" dirty="0"/>
              <a:t>Timber. </a:t>
            </a:r>
          </a:p>
          <a:p>
            <a:pPr>
              <a:defRPr/>
            </a:pPr>
            <a:r>
              <a:rPr lang="en-GB" altLang="en-US" dirty="0"/>
              <a:t>Eurocode 3 covers structural design with steel.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83A1A-C744-43D7-828A-8E63DE8F939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586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n-GB" altLang="en-US"/>
              <a:t>Eurocode 3 is divided into many parts. It covers design of different types of steel structures such as buildings, bridges, tanks, piling etc.</a:t>
            </a:r>
          </a:p>
          <a:p>
            <a:r>
              <a:rPr lang="en-GB" altLang="en-US"/>
              <a:t>Part 1-4 gives structural rules for stainless steels.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14A94-C3FA-4C10-B3AA-CB1501D5E28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6678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n-GB" altLang="en-US"/>
              <a:t>Eurocode 3 is divided into many parts. It covers design of different types of steel structures such as buildings, bridges, tanks, piling etc.</a:t>
            </a:r>
          </a:p>
          <a:p>
            <a:r>
              <a:rPr lang="en-GB" altLang="en-US"/>
              <a:t>Part 1-4 gives structural rules for stainless steels.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14A94-C3FA-4C10-B3AA-CB1501D5E28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1211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A1493CB-4046-46AB-AF17-750713C41672}" type="slidenum">
              <a:rPr lang="fr-FR" smtClean="0"/>
              <a:t>16</a:t>
            </a:fld>
            <a:endParaRPr lang="fr-FR"/>
          </a:p>
        </p:txBody>
      </p:sp>
    </p:spTree>
    <p:extLst>
      <p:ext uri="{BB962C8B-B14F-4D97-AF65-F5344CB8AC3E}">
        <p14:creationId xmlns:p14="http://schemas.microsoft.com/office/powerpoint/2010/main" val="769220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n-GB" altLang="en-US"/>
              <a:t>Eurocode 3 is divided into many parts. It covers design of different types of steel structures such as buildings, bridges, tanks, piling etc.</a:t>
            </a:r>
          </a:p>
          <a:p>
            <a:r>
              <a:rPr lang="en-GB" altLang="en-US"/>
              <a:t>Part 1-4 gives structural rules for stainless steels.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14A94-C3FA-4C10-B3AA-CB1501D5E28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5027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n-GB" altLang="en-US"/>
              <a:t>Eurocode 3 is divided into many parts. It covers design of different types of steel structures such as buildings, bridges, tanks, piling etc.</a:t>
            </a:r>
          </a:p>
          <a:p>
            <a:r>
              <a:rPr lang="en-GB" altLang="en-US"/>
              <a:t>Part 1-4 gives structural rules for stainless steels.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14A94-C3FA-4C10-B3AA-CB1501D5E28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9681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n-US" altLang="en-US"/>
              <a:t>There are other design standards for structural stainless steel, generally for cold formed material.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1863D0-736D-4030-A435-D94A743AC6C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869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n-GB" altLang="en-US"/>
              <a:t>Eurocode 3 is divided into many parts. It covers design of different types of steel structures such as buildings, bridges, tanks, piling etc.</a:t>
            </a:r>
          </a:p>
          <a:p>
            <a:r>
              <a:rPr lang="en-GB" altLang="en-US"/>
              <a:t>Part 1-4 gives structural rules for stainless steels.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14A94-C3FA-4C10-B3AA-CB1501D5E28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769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lvl1pPr defTabSz="882019" eaLnBrk="0" hangingPunct="0">
              <a:defRPr sz="2600">
                <a:solidFill>
                  <a:srgbClr val="00438D"/>
                </a:solidFill>
                <a:latin typeface="Arial" pitchFamily="34" charset="0"/>
              </a:defRPr>
            </a:lvl1pPr>
            <a:lvl2pPr marL="697272" indent="-268182" defTabSz="882019" eaLnBrk="0" hangingPunct="0">
              <a:defRPr sz="2600">
                <a:solidFill>
                  <a:srgbClr val="00438D"/>
                </a:solidFill>
                <a:latin typeface="Arial" pitchFamily="34" charset="0"/>
              </a:defRPr>
            </a:lvl2pPr>
            <a:lvl3pPr marL="1072726" indent="-214546" defTabSz="882019" eaLnBrk="0" hangingPunct="0">
              <a:defRPr sz="2600">
                <a:solidFill>
                  <a:srgbClr val="00438D"/>
                </a:solidFill>
                <a:latin typeface="Arial" pitchFamily="34" charset="0"/>
              </a:defRPr>
            </a:lvl3pPr>
            <a:lvl4pPr marL="1501817" indent="-214546" defTabSz="882019" eaLnBrk="0" hangingPunct="0">
              <a:defRPr sz="2600">
                <a:solidFill>
                  <a:srgbClr val="00438D"/>
                </a:solidFill>
                <a:latin typeface="Arial" pitchFamily="34" charset="0"/>
              </a:defRPr>
            </a:lvl4pPr>
            <a:lvl5pPr marL="1930908" indent="-214546" defTabSz="882019" eaLnBrk="0" hangingPunct="0">
              <a:defRPr sz="2600">
                <a:solidFill>
                  <a:srgbClr val="00438D"/>
                </a:solidFill>
                <a:latin typeface="Arial" pitchFamily="34" charset="0"/>
              </a:defRPr>
            </a:lvl5pPr>
            <a:lvl6pPr marL="2359998"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6pPr>
            <a:lvl7pPr marL="2789089"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7pPr>
            <a:lvl8pPr marL="3218179"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8pPr>
            <a:lvl9pPr marL="3647270"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019" rtl="0" eaLnBrk="1" fontAlgn="auto" latinLnBrk="0" hangingPunct="1">
              <a:lnSpc>
                <a:spcPct val="100000"/>
              </a:lnSpc>
              <a:spcBef>
                <a:spcPts val="0"/>
              </a:spcBef>
              <a:spcAft>
                <a:spcPts val="0"/>
              </a:spcAft>
              <a:buClrTx/>
              <a:buSzTx/>
              <a:buFontTx/>
              <a:buNone/>
              <a:tabLst/>
              <a:defRPr/>
            </a:pPr>
            <a:fld id="{50035A03-AF86-4026-BB77-F4FDD7A3FACB}"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019"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7827" name="Rectangle 2"/>
          <p:cNvSpPr>
            <a:spLocks noGrp="1" noRot="1" noChangeAspect="1" noChangeArrowheads="1" noTextEdit="1"/>
          </p:cNvSpPr>
          <p:nvPr>
            <p:ph type="sldImg"/>
          </p:nvPr>
        </p:nvSpPr>
        <p:spPr>
          <a:xfrm>
            <a:off x="627063" y="804863"/>
            <a:ext cx="5367337" cy="4025900"/>
          </a:xfrm>
          <a:ln/>
        </p:spPr>
      </p:sp>
      <p:sp>
        <p:nvSpPr>
          <p:cNvPr id="77828" name="Rectangle 3"/>
          <p:cNvSpPr>
            <a:spLocks noGrp="1" noChangeArrowheads="1"/>
          </p:cNvSpPr>
          <p:nvPr>
            <p:ph type="body" idx="1"/>
          </p:nvPr>
        </p:nvSpPr>
        <p:spPr>
          <a:xfrm>
            <a:off x="883041" y="5097978"/>
            <a:ext cx="4858238" cy="4831086"/>
          </a:xfrm>
          <a:noFill/>
        </p:spPr>
        <p:txBody>
          <a:bodyPr/>
          <a:lstStyle/>
          <a:p>
            <a:r>
              <a:rPr lang="en-US" altLang="en-US"/>
              <a:t>Carbon steel and stainless steel are classified into four classes in exactly the same way. However the limiting width-to-thickness ratios for stainless steel are generally lower than for carbon steel.</a:t>
            </a:r>
          </a:p>
          <a:p>
            <a:endParaRPr lang="en-US" altLang="en-US"/>
          </a:p>
          <a:p>
            <a:pPr>
              <a:spcBef>
                <a:spcPct val="50000"/>
              </a:spcBef>
            </a:pPr>
            <a:r>
              <a:rPr lang="en-US" altLang="en-US"/>
              <a:t>Carbon steel cross section classifications for different standard sections are published in various resources, e.g. SCI Blue Book. A similar resource is not available for stainless steel, as there is no standard family of cross section shapes. The designer will therefore be required to classify the section themselves, which can be laborious. Software is available to simplify the task, as can be found at </a:t>
            </a:r>
            <a:r>
              <a:rPr lang="en-GB" altLang="en-US">
                <a:solidFill>
                  <a:srgbClr val="20336E"/>
                </a:solidFill>
              </a:rPr>
              <a:t>www.steel-stainless.org/software</a:t>
            </a:r>
          </a:p>
          <a:p>
            <a:pPr>
              <a:spcBef>
                <a:spcPct val="50000"/>
              </a:spcBef>
            </a:pPr>
            <a:endParaRPr lang="en-GB" altLang="en-US">
              <a:solidFill>
                <a:srgbClr val="20336E"/>
              </a:solidFill>
            </a:endParaRPr>
          </a:p>
          <a:p>
            <a:pPr>
              <a:spcBef>
                <a:spcPct val="50000"/>
              </a:spcBef>
            </a:pPr>
            <a:r>
              <a:rPr lang="en-GB" altLang="en-US">
                <a:solidFill>
                  <a:srgbClr val="20336E"/>
                </a:solidFill>
              </a:rPr>
              <a:t>Since the design rules in the Eurocode were derived, a great deal more test data have become available for structural stainless steel and these data now justify the use of less conservative section classification limits, generally aligned to the carbon steel limits. The limits will therefore be raised in the next version of EN 1993-1-4, due to be published in 2014.</a:t>
            </a:r>
            <a:endParaRPr lang="en-GB" altLang="en-US"/>
          </a:p>
        </p:txBody>
      </p:sp>
    </p:spTree>
    <p:extLst>
      <p:ext uri="{BB962C8B-B14F-4D97-AF65-F5344CB8AC3E}">
        <p14:creationId xmlns:p14="http://schemas.microsoft.com/office/powerpoint/2010/main" val="3801268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lvl1pPr defTabSz="882019" eaLnBrk="0" hangingPunct="0">
              <a:defRPr sz="2600">
                <a:solidFill>
                  <a:srgbClr val="00438D"/>
                </a:solidFill>
                <a:latin typeface="Arial" pitchFamily="34" charset="0"/>
              </a:defRPr>
            </a:lvl1pPr>
            <a:lvl2pPr marL="697272" indent="-268182" defTabSz="882019" eaLnBrk="0" hangingPunct="0">
              <a:defRPr sz="2600">
                <a:solidFill>
                  <a:srgbClr val="00438D"/>
                </a:solidFill>
                <a:latin typeface="Arial" pitchFamily="34" charset="0"/>
              </a:defRPr>
            </a:lvl2pPr>
            <a:lvl3pPr marL="1072726" indent="-214546" defTabSz="882019" eaLnBrk="0" hangingPunct="0">
              <a:defRPr sz="2600">
                <a:solidFill>
                  <a:srgbClr val="00438D"/>
                </a:solidFill>
                <a:latin typeface="Arial" pitchFamily="34" charset="0"/>
              </a:defRPr>
            </a:lvl3pPr>
            <a:lvl4pPr marL="1501817" indent="-214546" defTabSz="882019" eaLnBrk="0" hangingPunct="0">
              <a:defRPr sz="2600">
                <a:solidFill>
                  <a:srgbClr val="00438D"/>
                </a:solidFill>
                <a:latin typeface="Arial" pitchFamily="34" charset="0"/>
              </a:defRPr>
            </a:lvl4pPr>
            <a:lvl5pPr marL="1930908" indent="-214546" defTabSz="882019" eaLnBrk="0" hangingPunct="0">
              <a:defRPr sz="2600">
                <a:solidFill>
                  <a:srgbClr val="00438D"/>
                </a:solidFill>
                <a:latin typeface="Arial" pitchFamily="34" charset="0"/>
              </a:defRPr>
            </a:lvl5pPr>
            <a:lvl6pPr marL="2359998"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6pPr>
            <a:lvl7pPr marL="2789089"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7pPr>
            <a:lvl8pPr marL="3218179"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8pPr>
            <a:lvl9pPr marL="3647270"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019" rtl="0" eaLnBrk="1" fontAlgn="auto" latinLnBrk="0" hangingPunct="1">
              <a:lnSpc>
                <a:spcPct val="100000"/>
              </a:lnSpc>
              <a:spcBef>
                <a:spcPts val="0"/>
              </a:spcBef>
              <a:spcAft>
                <a:spcPts val="0"/>
              </a:spcAft>
              <a:buClrTx/>
              <a:buSzTx/>
              <a:buFontTx/>
              <a:buNone/>
              <a:tabLst/>
              <a:defRPr/>
            </a:pPr>
            <a:fld id="{50035A03-AF86-4026-BB77-F4FDD7A3FACB}"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019"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7827" name="Rectangle 2"/>
          <p:cNvSpPr>
            <a:spLocks noGrp="1" noRot="1" noChangeAspect="1" noChangeArrowheads="1" noTextEdit="1"/>
          </p:cNvSpPr>
          <p:nvPr>
            <p:ph type="sldImg"/>
          </p:nvPr>
        </p:nvSpPr>
        <p:spPr>
          <a:xfrm>
            <a:off x="627063" y="804863"/>
            <a:ext cx="5367337" cy="4025900"/>
          </a:xfrm>
          <a:ln/>
        </p:spPr>
      </p:sp>
      <p:sp>
        <p:nvSpPr>
          <p:cNvPr id="77828" name="Rectangle 3"/>
          <p:cNvSpPr>
            <a:spLocks noGrp="1" noChangeArrowheads="1"/>
          </p:cNvSpPr>
          <p:nvPr>
            <p:ph type="body" idx="1"/>
          </p:nvPr>
        </p:nvSpPr>
        <p:spPr>
          <a:xfrm>
            <a:off x="883041" y="5097978"/>
            <a:ext cx="4858238" cy="4831086"/>
          </a:xfrm>
          <a:noFill/>
        </p:spPr>
        <p:txBody>
          <a:bodyPr/>
          <a:lstStyle/>
          <a:p>
            <a:r>
              <a:rPr lang="en-US" altLang="en-US"/>
              <a:t>Carbon steel and stainless steel are classified into four classes in exactly the same way. However the limiting width-to-thickness ratios for stainless steel are generally lower than for carbon steel.</a:t>
            </a:r>
          </a:p>
          <a:p>
            <a:endParaRPr lang="en-US" altLang="en-US"/>
          </a:p>
          <a:p>
            <a:pPr>
              <a:spcBef>
                <a:spcPct val="50000"/>
              </a:spcBef>
            </a:pPr>
            <a:r>
              <a:rPr lang="en-US" altLang="en-US"/>
              <a:t>Carbon steel cross section classifications for different standard sections are published in various resources, e.g. SCI Blue Book. A similar resource is not available for stainless steel, as there is no standard family of cross section shapes. The designer will therefore be required to classify the section themselves, which can be laborious. Software is available to simplify the task, as can be found at </a:t>
            </a:r>
            <a:r>
              <a:rPr lang="en-GB" altLang="en-US">
                <a:solidFill>
                  <a:srgbClr val="20336E"/>
                </a:solidFill>
              </a:rPr>
              <a:t>www.steel-stainless.org/software</a:t>
            </a:r>
          </a:p>
          <a:p>
            <a:pPr>
              <a:spcBef>
                <a:spcPct val="50000"/>
              </a:spcBef>
            </a:pPr>
            <a:endParaRPr lang="en-GB" altLang="en-US">
              <a:solidFill>
                <a:srgbClr val="20336E"/>
              </a:solidFill>
            </a:endParaRPr>
          </a:p>
          <a:p>
            <a:pPr>
              <a:spcBef>
                <a:spcPct val="50000"/>
              </a:spcBef>
            </a:pPr>
            <a:r>
              <a:rPr lang="en-GB" altLang="en-US">
                <a:solidFill>
                  <a:srgbClr val="20336E"/>
                </a:solidFill>
              </a:rPr>
              <a:t>Since the design rules in the Eurocode were derived, a great deal more test data have become available for structural stainless steel and these data now justify the use of less conservative section classification limits, generally aligned to the carbon steel limits. The limits will therefore be raised in the next version of EN 1993-1-4, due to be published in 2014.</a:t>
            </a:r>
            <a:endParaRPr lang="en-GB" altLang="en-US"/>
          </a:p>
        </p:txBody>
      </p:sp>
    </p:spTree>
    <p:extLst>
      <p:ext uri="{BB962C8B-B14F-4D97-AF65-F5344CB8AC3E}">
        <p14:creationId xmlns:p14="http://schemas.microsoft.com/office/powerpoint/2010/main" val="3817096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lvl1pPr defTabSz="882019" eaLnBrk="0" hangingPunct="0">
              <a:defRPr sz="2600">
                <a:solidFill>
                  <a:srgbClr val="00438D"/>
                </a:solidFill>
                <a:latin typeface="Arial" pitchFamily="34" charset="0"/>
              </a:defRPr>
            </a:lvl1pPr>
            <a:lvl2pPr marL="697272" indent="-268182" defTabSz="882019" eaLnBrk="0" hangingPunct="0">
              <a:defRPr sz="2600">
                <a:solidFill>
                  <a:srgbClr val="00438D"/>
                </a:solidFill>
                <a:latin typeface="Arial" pitchFamily="34" charset="0"/>
              </a:defRPr>
            </a:lvl2pPr>
            <a:lvl3pPr marL="1072726" indent="-214546" defTabSz="882019" eaLnBrk="0" hangingPunct="0">
              <a:defRPr sz="2600">
                <a:solidFill>
                  <a:srgbClr val="00438D"/>
                </a:solidFill>
                <a:latin typeface="Arial" pitchFamily="34" charset="0"/>
              </a:defRPr>
            </a:lvl3pPr>
            <a:lvl4pPr marL="1501817" indent="-214546" defTabSz="882019" eaLnBrk="0" hangingPunct="0">
              <a:defRPr sz="2600">
                <a:solidFill>
                  <a:srgbClr val="00438D"/>
                </a:solidFill>
                <a:latin typeface="Arial" pitchFamily="34" charset="0"/>
              </a:defRPr>
            </a:lvl4pPr>
            <a:lvl5pPr marL="1930908" indent="-214546" defTabSz="882019" eaLnBrk="0" hangingPunct="0">
              <a:defRPr sz="2600">
                <a:solidFill>
                  <a:srgbClr val="00438D"/>
                </a:solidFill>
                <a:latin typeface="Arial" pitchFamily="34" charset="0"/>
              </a:defRPr>
            </a:lvl5pPr>
            <a:lvl6pPr marL="2359998"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6pPr>
            <a:lvl7pPr marL="2789089"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7pPr>
            <a:lvl8pPr marL="3218179"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8pPr>
            <a:lvl9pPr marL="3647270" indent="-214546" defTabSz="882019"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019" rtl="0" eaLnBrk="1" fontAlgn="auto" latinLnBrk="0" hangingPunct="1">
              <a:lnSpc>
                <a:spcPct val="100000"/>
              </a:lnSpc>
              <a:spcBef>
                <a:spcPts val="0"/>
              </a:spcBef>
              <a:spcAft>
                <a:spcPts val="0"/>
              </a:spcAft>
              <a:buClrTx/>
              <a:buSzTx/>
              <a:buFontTx/>
              <a:buNone/>
              <a:tabLst/>
              <a:defRPr/>
            </a:pPr>
            <a:fld id="{50035A03-AF86-4026-BB77-F4FDD7A3FACB}"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019"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7827" name="Rectangle 2"/>
          <p:cNvSpPr>
            <a:spLocks noGrp="1" noRot="1" noChangeAspect="1" noChangeArrowheads="1" noTextEdit="1"/>
          </p:cNvSpPr>
          <p:nvPr>
            <p:ph type="sldImg"/>
          </p:nvPr>
        </p:nvSpPr>
        <p:spPr>
          <a:xfrm>
            <a:off x="627063" y="804863"/>
            <a:ext cx="5367337" cy="4025900"/>
          </a:xfrm>
          <a:ln/>
        </p:spPr>
      </p:sp>
      <p:sp>
        <p:nvSpPr>
          <p:cNvPr id="77828" name="Rectangle 3"/>
          <p:cNvSpPr>
            <a:spLocks noGrp="1" noChangeArrowheads="1"/>
          </p:cNvSpPr>
          <p:nvPr>
            <p:ph type="body" idx="1"/>
          </p:nvPr>
        </p:nvSpPr>
        <p:spPr>
          <a:xfrm>
            <a:off x="883041" y="5097978"/>
            <a:ext cx="4858238" cy="4831086"/>
          </a:xfrm>
          <a:noFill/>
        </p:spPr>
        <p:txBody>
          <a:bodyPr/>
          <a:lstStyle/>
          <a:p>
            <a:r>
              <a:rPr lang="en-US" altLang="en-US"/>
              <a:t>Carbon steel and stainless steel are classified into four classes in exactly the same way. However the limiting width-to-thickness ratios for stainless steel are generally lower than for carbon steel.</a:t>
            </a:r>
          </a:p>
          <a:p>
            <a:endParaRPr lang="en-US" altLang="en-US"/>
          </a:p>
          <a:p>
            <a:pPr>
              <a:spcBef>
                <a:spcPct val="50000"/>
              </a:spcBef>
            </a:pPr>
            <a:r>
              <a:rPr lang="en-US" altLang="en-US"/>
              <a:t>Carbon steel cross section classifications for different standard sections are published in various resources, e.g. SCI Blue Book. A similar resource is not available for stainless steel, as there is no standard family of cross section shapes. The designer will therefore be required to classify the section themselves, which can be laborious. Software is available to simplify the task, as can be found at </a:t>
            </a:r>
            <a:r>
              <a:rPr lang="en-GB" altLang="en-US">
                <a:solidFill>
                  <a:srgbClr val="20336E"/>
                </a:solidFill>
              </a:rPr>
              <a:t>www.steel-stainless.org/software</a:t>
            </a:r>
          </a:p>
          <a:p>
            <a:pPr>
              <a:spcBef>
                <a:spcPct val="50000"/>
              </a:spcBef>
            </a:pPr>
            <a:endParaRPr lang="en-GB" altLang="en-US">
              <a:solidFill>
                <a:srgbClr val="20336E"/>
              </a:solidFill>
            </a:endParaRPr>
          </a:p>
          <a:p>
            <a:pPr>
              <a:spcBef>
                <a:spcPct val="50000"/>
              </a:spcBef>
            </a:pPr>
            <a:r>
              <a:rPr lang="en-GB" altLang="en-US">
                <a:solidFill>
                  <a:srgbClr val="20336E"/>
                </a:solidFill>
              </a:rPr>
              <a:t>Since the design rules in the Eurocode were derived, a great deal more test data have become available for structural stainless steel and these data now justify the use of less conservative section classification limits, generally aligned to the carbon steel limits. The limits will therefore be raised in the next version of EN 1993-1-4, due to be published in 2014.</a:t>
            </a:r>
            <a:endParaRPr lang="en-GB" altLang="en-US"/>
          </a:p>
        </p:txBody>
      </p:sp>
    </p:spTree>
    <p:extLst>
      <p:ext uri="{BB962C8B-B14F-4D97-AF65-F5344CB8AC3E}">
        <p14:creationId xmlns:p14="http://schemas.microsoft.com/office/powerpoint/2010/main" val="1198736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lvl1pPr defTabSz="880530" eaLnBrk="0" hangingPunct="0">
              <a:spcBef>
                <a:spcPct val="20000"/>
              </a:spcBef>
              <a:buClr>
                <a:srgbClr val="D4852E"/>
              </a:buClr>
              <a:buChar char="•"/>
              <a:defRPr sz="2600">
                <a:solidFill>
                  <a:srgbClr val="00438D"/>
                </a:solidFill>
                <a:latin typeface="Arial" pitchFamily="34" charset="0"/>
              </a:defRPr>
            </a:lvl1pPr>
            <a:lvl2pPr marL="697272" indent="-268182" defTabSz="880530" eaLnBrk="0" hangingPunct="0">
              <a:spcBef>
                <a:spcPct val="20000"/>
              </a:spcBef>
              <a:buClr>
                <a:srgbClr val="D4852E"/>
              </a:buClr>
              <a:buChar char="•"/>
              <a:defRPr sz="2600">
                <a:solidFill>
                  <a:srgbClr val="00438D"/>
                </a:solidFill>
                <a:latin typeface="Arial" pitchFamily="34" charset="0"/>
              </a:defRPr>
            </a:lvl2pPr>
            <a:lvl3pPr marL="1072726" indent="-214546" defTabSz="880530" eaLnBrk="0" hangingPunct="0">
              <a:spcBef>
                <a:spcPct val="20000"/>
              </a:spcBef>
              <a:buClr>
                <a:srgbClr val="D4852E"/>
              </a:buClr>
              <a:buChar char="•"/>
              <a:defRPr sz="2600">
                <a:solidFill>
                  <a:srgbClr val="00438D"/>
                </a:solidFill>
                <a:latin typeface="Arial" pitchFamily="34" charset="0"/>
              </a:defRPr>
            </a:lvl3pPr>
            <a:lvl4pPr marL="1501817" indent="-214546" defTabSz="880530" eaLnBrk="0" hangingPunct="0">
              <a:spcBef>
                <a:spcPct val="20000"/>
              </a:spcBef>
              <a:buClr>
                <a:srgbClr val="D4852E"/>
              </a:buClr>
              <a:buChar char="•"/>
              <a:defRPr sz="2600">
                <a:solidFill>
                  <a:srgbClr val="00438D"/>
                </a:solidFill>
                <a:latin typeface="Arial" pitchFamily="34" charset="0"/>
              </a:defRPr>
            </a:lvl4pPr>
            <a:lvl5pPr marL="1930908" indent="-214546" defTabSz="880530" eaLnBrk="0" hangingPunct="0">
              <a:spcBef>
                <a:spcPct val="20000"/>
              </a:spcBef>
              <a:buClr>
                <a:srgbClr val="D4852E"/>
              </a:buClr>
              <a:buChar char="•"/>
              <a:defRPr sz="2600">
                <a:solidFill>
                  <a:srgbClr val="00438D"/>
                </a:solidFill>
                <a:latin typeface="Arial" pitchFamily="34" charset="0"/>
              </a:defRPr>
            </a:lvl5pPr>
            <a:lvl6pPr marL="2359998"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6pPr>
            <a:lvl7pPr marL="278908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7pPr>
            <a:lvl8pPr marL="321817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8pPr>
            <a:lvl9pPr marL="3647270"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0530" rtl="0" eaLnBrk="1" fontAlgn="auto" latinLnBrk="0" hangingPunct="1">
              <a:lnSpc>
                <a:spcPct val="100000"/>
              </a:lnSpc>
              <a:spcBef>
                <a:spcPct val="0"/>
              </a:spcBef>
              <a:spcAft>
                <a:spcPts val="0"/>
              </a:spcAft>
              <a:buClrTx/>
              <a:buSzTx/>
              <a:buFontTx/>
              <a:buNone/>
              <a:tabLst/>
              <a:defRPr/>
            </a:pPr>
            <a:fld id="{CA65AE8C-57C9-4F01-ADE8-0E79BAB5F398}"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0530" rtl="0" eaLnBrk="1" fontAlgn="auto" latinLnBrk="0" hangingPunct="1">
                <a:lnSpc>
                  <a:spcPct val="100000"/>
                </a:lnSpc>
                <a:spcBef>
                  <a:spcPct val="0"/>
                </a:spcBef>
                <a:spcAft>
                  <a:spcPts val="0"/>
                </a:spcAft>
                <a:buClrTx/>
                <a:buSzTx/>
                <a:buFontTx/>
                <a:buNone/>
                <a:tabLst/>
                <a:defRPr/>
              </a:pPr>
              <a:t>66</a:t>
            </a:fld>
            <a:endParaRPr kumimoji="0" lang="en-GB"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6803" name="Notes Placeholder 1"/>
          <p:cNvSpPr>
            <a:spLocks noGrp="1"/>
          </p:cNvSpPr>
          <p:nvPr>
            <p:ph type="body" idx="1"/>
          </p:nvPr>
        </p:nvSpPr>
        <p:spPr/>
        <p:txBody>
          <a:bodyPr/>
          <a:lstStyle/>
          <a:p>
            <a:pPr>
              <a:defRPr/>
            </a:pPr>
            <a:r>
              <a:rPr lang="en-GB" altLang="en-US" dirty="0"/>
              <a:t>The minimum specified values of 0.2% proof strength are given in the harmonised material standards:</a:t>
            </a:r>
          </a:p>
          <a:p>
            <a:pPr marL="160909" indent="-160909">
              <a:buFont typeface="Arial" panose="020B0604020202020204" pitchFamily="34" charset="0"/>
              <a:buChar char="•"/>
              <a:defRPr/>
            </a:pPr>
            <a:r>
              <a:rPr lang="en-GB" altLang="en-US" dirty="0"/>
              <a:t>EN 10088-4 is the harmonised product standard for stainless steel sheet, strip and plate.</a:t>
            </a:r>
          </a:p>
          <a:p>
            <a:pPr marL="160909" indent="-160909">
              <a:buFont typeface="Arial" panose="020B0604020202020204" pitchFamily="34" charset="0"/>
              <a:buChar char="•"/>
              <a:defRPr/>
            </a:pPr>
            <a:r>
              <a:rPr lang="en-GB" altLang="en-US" dirty="0"/>
              <a:t>EN 10088-5 is the harmonised product standard for stainless steel bar and rod.</a:t>
            </a:r>
          </a:p>
        </p:txBody>
      </p:sp>
    </p:spTree>
    <p:extLst>
      <p:ext uri="{BB962C8B-B14F-4D97-AF65-F5344CB8AC3E}">
        <p14:creationId xmlns:p14="http://schemas.microsoft.com/office/powerpoint/2010/main" val="1589342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A9978-430D-9346-87B4-1DC72FE05E28}"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4060655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3D47F-E890-7A44-A68F-E425FC717515}"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1539267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1493CB-4046-46AB-AF17-750713C41672}" type="slidenum">
              <a:rPr lang="fr-FR" smtClean="0"/>
              <a:t>18</a:t>
            </a:fld>
            <a:endParaRPr lang="fr-FR"/>
          </a:p>
        </p:txBody>
      </p:sp>
    </p:spTree>
    <p:extLst>
      <p:ext uri="{BB962C8B-B14F-4D97-AF65-F5344CB8AC3E}">
        <p14:creationId xmlns:p14="http://schemas.microsoft.com/office/powerpoint/2010/main" val="3844150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3D47F-E890-7A44-A68F-E425FC717515}"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749656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FF8F9-8F02-D541-9512-487171321DB9}"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3717726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FF8F9-8F02-D541-9512-487171321DB9}"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3607811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lvl1pPr defTabSz="880530" eaLnBrk="0" hangingPunct="0">
              <a:spcBef>
                <a:spcPct val="20000"/>
              </a:spcBef>
              <a:buClr>
                <a:srgbClr val="D4852E"/>
              </a:buClr>
              <a:buChar char="•"/>
              <a:defRPr sz="2600">
                <a:solidFill>
                  <a:srgbClr val="00438D"/>
                </a:solidFill>
                <a:latin typeface="Arial" pitchFamily="34" charset="0"/>
              </a:defRPr>
            </a:lvl1pPr>
            <a:lvl2pPr marL="697272" indent="-268182" defTabSz="880530" eaLnBrk="0" hangingPunct="0">
              <a:spcBef>
                <a:spcPct val="20000"/>
              </a:spcBef>
              <a:buClr>
                <a:srgbClr val="D4852E"/>
              </a:buClr>
              <a:buChar char="•"/>
              <a:defRPr sz="2600">
                <a:solidFill>
                  <a:srgbClr val="00438D"/>
                </a:solidFill>
                <a:latin typeface="Arial" pitchFamily="34" charset="0"/>
              </a:defRPr>
            </a:lvl2pPr>
            <a:lvl3pPr marL="1072726" indent="-214546" defTabSz="880530" eaLnBrk="0" hangingPunct="0">
              <a:spcBef>
                <a:spcPct val="20000"/>
              </a:spcBef>
              <a:buClr>
                <a:srgbClr val="D4852E"/>
              </a:buClr>
              <a:buChar char="•"/>
              <a:defRPr sz="2600">
                <a:solidFill>
                  <a:srgbClr val="00438D"/>
                </a:solidFill>
                <a:latin typeface="Arial" pitchFamily="34" charset="0"/>
              </a:defRPr>
            </a:lvl3pPr>
            <a:lvl4pPr marL="1501817" indent="-214546" defTabSz="880530" eaLnBrk="0" hangingPunct="0">
              <a:spcBef>
                <a:spcPct val="20000"/>
              </a:spcBef>
              <a:buClr>
                <a:srgbClr val="D4852E"/>
              </a:buClr>
              <a:buChar char="•"/>
              <a:defRPr sz="2600">
                <a:solidFill>
                  <a:srgbClr val="00438D"/>
                </a:solidFill>
                <a:latin typeface="Arial" pitchFamily="34" charset="0"/>
              </a:defRPr>
            </a:lvl4pPr>
            <a:lvl5pPr marL="1930908" indent="-214546" defTabSz="880530" eaLnBrk="0" hangingPunct="0">
              <a:spcBef>
                <a:spcPct val="20000"/>
              </a:spcBef>
              <a:buClr>
                <a:srgbClr val="D4852E"/>
              </a:buClr>
              <a:buChar char="•"/>
              <a:defRPr sz="2600">
                <a:solidFill>
                  <a:srgbClr val="00438D"/>
                </a:solidFill>
                <a:latin typeface="Arial" pitchFamily="34" charset="0"/>
              </a:defRPr>
            </a:lvl5pPr>
            <a:lvl6pPr marL="2359998"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6pPr>
            <a:lvl7pPr marL="278908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7pPr>
            <a:lvl8pPr marL="321817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8pPr>
            <a:lvl9pPr marL="3647270"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0530" rtl="0" eaLnBrk="1" fontAlgn="auto" latinLnBrk="0" hangingPunct="1">
              <a:lnSpc>
                <a:spcPct val="100000"/>
              </a:lnSpc>
              <a:spcBef>
                <a:spcPct val="0"/>
              </a:spcBef>
              <a:spcAft>
                <a:spcPts val="0"/>
              </a:spcAft>
              <a:buClrTx/>
              <a:buSzTx/>
              <a:buFontTx/>
              <a:buNone/>
              <a:tabLst/>
              <a:defRPr/>
            </a:pPr>
            <a:fld id="{2FA64118-2456-4029-9B40-929A5F8CCA72}"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0530" rtl="0" eaLnBrk="1" fontAlgn="auto" latinLnBrk="0" hangingPunct="1">
                <a:lnSpc>
                  <a:spcPct val="100000"/>
                </a:lnSpc>
                <a:spcBef>
                  <a:spcPct val="0"/>
                </a:spcBef>
                <a:spcAft>
                  <a:spcPts val="0"/>
                </a:spcAft>
                <a:buClrTx/>
                <a:buSzTx/>
                <a:buFontTx/>
                <a:buNone/>
                <a:tabLst/>
                <a:defRPr/>
              </a:pPr>
              <a:t>72</a:t>
            </a:fld>
            <a:endParaRPr kumimoji="0" lang="en-GB"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r>
              <a:rPr lang="en-GB" altLang="en-US"/>
              <a:t>This graph compares the flexural buckling curves for carbon steel (welded I sections and hollow sections) and stainless steel (welded I sections and hollow sections)</a:t>
            </a:r>
          </a:p>
        </p:txBody>
      </p:sp>
    </p:spTree>
    <p:extLst>
      <p:ext uri="{BB962C8B-B14F-4D97-AF65-F5344CB8AC3E}">
        <p14:creationId xmlns:p14="http://schemas.microsoft.com/office/powerpoint/2010/main" val="3108489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lvl1pPr defTabSz="880530" eaLnBrk="0" hangingPunct="0">
              <a:spcBef>
                <a:spcPct val="20000"/>
              </a:spcBef>
              <a:buClr>
                <a:srgbClr val="D4852E"/>
              </a:buClr>
              <a:buChar char="•"/>
              <a:defRPr sz="2600">
                <a:solidFill>
                  <a:srgbClr val="00438D"/>
                </a:solidFill>
                <a:latin typeface="Arial" pitchFamily="34" charset="0"/>
              </a:defRPr>
            </a:lvl1pPr>
            <a:lvl2pPr marL="697272" indent="-268182" defTabSz="880530" eaLnBrk="0" hangingPunct="0">
              <a:spcBef>
                <a:spcPct val="20000"/>
              </a:spcBef>
              <a:buClr>
                <a:srgbClr val="D4852E"/>
              </a:buClr>
              <a:buChar char="•"/>
              <a:defRPr sz="2600">
                <a:solidFill>
                  <a:srgbClr val="00438D"/>
                </a:solidFill>
                <a:latin typeface="Arial" pitchFamily="34" charset="0"/>
              </a:defRPr>
            </a:lvl2pPr>
            <a:lvl3pPr marL="1072726" indent="-214546" defTabSz="880530" eaLnBrk="0" hangingPunct="0">
              <a:spcBef>
                <a:spcPct val="20000"/>
              </a:spcBef>
              <a:buClr>
                <a:srgbClr val="D4852E"/>
              </a:buClr>
              <a:buChar char="•"/>
              <a:defRPr sz="2600">
                <a:solidFill>
                  <a:srgbClr val="00438D"/>
                </a:solidFill>
                <a:latin typeface="Arial" pitchFamily="34" charset="0"/>
              </a:defRPr>
            </a:lvl3pPr>
            <a:lvl4pPr marL="1501817" indent="-214546" defTabSz="880530" eaLnBrk="0" hangingPunct="0">
              <a:spcBef>
                <a:spcPct val="20000"/>
              </a:spcBef>
              <a:buClr>
                <a:srgbClr val="D4852E"/>
              </a:buClr>
              <a:buChar char="•"/>
              <a:defRPr sz="2600">
                <a:solidFill>
                  <a:srgbClr val="00438D"/>
                </a:solidFill>
                <a:latin typeface="Arial" pitchFamily="34" charset="0"/>
              </a:defRPr>
            </a:lvl4pPr>
            <a:lvl5pPr marL="1930908" indent="-214546" defTabSz="880530" eaLnBrk="0" hangingPunct="0">
              <a:spcBef>
                <a:spcPct val="20000"/>
              </a:spcBef>
              <a:buClr>
                <a:srgbClr val="D4852E"/>
              </a:buClr>
              <a:buChar char="•"/>
              <a:defRPr sz="2600">
                <a:solidFill>
                  <a:srgbClr val="00438D"/>
                </a:solidFill>
                <a:latin typeface="Arial" pitchFamily="34" charset="0"/>
              </a:defRPr>
            </a:lvl5pPr>
            <a:lvl6pPr marL="2359998"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6pPr>
            <a:lvl7pPr marL="278908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7pPr>
            <a:lvl8pPr marL="321817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8pPr>
            <a:lvl9pPr marL="3647270"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0530" rtl="0" eaLnBrk="1" fontAlgn="auto" latinLnBrk="0" hangingPunct="1">
              <a:lnSpc>
                <a:spcPct val="100000"/>
              </a:lnSpc>
              <a:spcBef>
                <a:spcPct val="0"/>
              </a:spcBef>
              <a:spcAft>
                <a:spcPts val="0"/>
              </a:spcAft>
              <a:buClrTx/>
              <a:buSzTx/>
              <a:buFontTx/>
              <a:buNone/>
              <a:tabLst/>
              <a:defRPr/>
            </a:pPr>
            <a:fld id="{2FA64118-2456-4029-9B40-929A5F8CCA72}"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0530" rtl="0" eaLnBrk="1" fontAlgn="auto" latinLnBrk="0" hangingPunct="1">
                <a:lnSpc>
                  <a:spcPct val="100000"/>
                </a:lnSpc>
                <a:spcBef>
                  <a:spcPct val="0"/>
                </a:spcBef>
                <a:spcAft>
                  <a:spcPts val="0"/>
                </a:spcAft>
                <a:buClrTx/>
                <a:buSzTx/>
                <a:buFontTx/>
                <a:buNone/>
                <a:tabLst/>
                <a:defRPr/>
              </a:pPr>
              <a:t>73</a:t>
            </a:fld>
            <a:endParaRPr kumimoji="0" lang="en-GB"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r>
              <a:rPr lang="en-GB" altLang="en-US"/>
              <a:t>This graph compares the flexural buckling curves for carbon steel (welded I sections and hollow sections) and stainless steel (welded I sections and hollow sections)</a:t>
            </a:r>
          </a:p>
        </p:txBody>
      </p:sp>
    </p:spTree>
    <p:extLst>
      <p:ext uri="{BB962C8B-B14F-4D97-AF65-F5344CB8AC3E}">
        <p14:creationId xmlns:p14="http://schemas.microsoft.com/office/powerpoint/2010/main" val="17321059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lvl1pPr defTabSz="880530" eaLnBrk="0" hangingPunct="0">
              <a:spcBef>
                <a:spcPct val="20000"/>
              </a:spcBef>
              <a:buClr>
                <a:srgbClr val="D4852E"/>
              </a:buClr>
              <a:buChar char="•"/>
              <a:defRPr sz="2600">
                <a:solidFill>
                  <a:srgbClr val="00438D"/>
                </a:solidFill>
                <a:latin typeface="Arial" pitchFamily="34" charset="0"/>
              </a:defRPr>
            </a:lvl1pPr>
            <a:lvl2pPr marL="697272" indent="-268182" defTabSz="880530" eaLnBrk="0" hangingPunct="0">
              <a:spcBef>
                <a:spcPct val="20000"/>
              </a:spcBef>
              <a:buClr>
                <a:srgbClr val="D4852E"/>
              </a:buClr>
              <a:buChar char="•"/>
              <a:defRPr sz="2600">
                <a:solidFill>
                  <a:srgbClr val="00438D"/>
                </a:solidFill>
                <a:latin typeface="Arial" pitchFamily="34" charset="0"/>
              </a:defRPr>
            </a:lvl2pPr>
            <a:lvl3pPr marL="1072726" indent="-214546" defTabSz="880530" eaLnBrk="0" hangingPunct="0">
              <a:spcBef>
                <a:spcPct val="20000"/>
              </a:spcBef>
              <a:buClr>
                <a:srgbClr val="D4852E"/>
              </a:buClr>
              <a:buChar char="•"/>
              <a:defRPr sz="2600">
                <a:solidFill>
                  <a:srgbClr val="00438D"/>
                </a:solidFill>
                <a:latin typeface="Arial" pitchFamily="34" charset="0"/>
              </a:defRPr>
            </a:lvl3pPr>
            <a:lvl4pPr marL="1501817" indent="-214546" defTabSz="880530" eaLnBrk="0" hangingPunct="0">
              <a:spcBef>
                <a:spcPct val="20000"/>
              </a:spcBef>
              <a:buClr>
                <a:srgbClr val="D4852E"/>
              </a:buClr>
              <a:buChar char="•"/>
              <a:defRPr sz="2600">
                <a:solidFill>
                  <a:srgbClr val="00438D"/>
                </a:solidFill>
                <a:latin typeface="Arial" pitchFamily="34" charset="0"/>
              </a:defRPr>
            </a:lvl4pPr>
            <a:lvl5pPr marL="1930908" indent="-214546" defTabSz="880530" eaLnBrk="0" hangingPunct="0">
              <a:spcBef>
                <a:spcPct val="20000"/>
              </a:spcBef>
              <a:buClr>
                <a:srgbClr val="D4852E"/>
              </a:buClr>
              <a:buChar char="•"/>
              <a:defRPr sz="2600">
                <a:solidFill>
                  <a:srgbClr val="00438D"/>
                </a:solidFill>
                <a:latin typeface="Arial" pitchFamily="34" charset="0"/>
              </a:defRPr>
            </a:lvl5pPr>
            <a:lvl6pPr marL="2359998"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6pPr>
            <a:lvl7pPr marL="278908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7pPr>
            <a:lvl8pPr marL="321817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8pPr>
            <a:lvl9pPr marL="3647270"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0530" rtl="0" eaLnBrk="1" fontAlgn="auto" latinLnBrk="0" hangingPunct="1">
              <a:lnSpc>
                <a:spcPct val="100000"/>
              </a:lnSpc>
              <a:spcBef>
                <a:spcPct val="0"/>
              </a:spcBef>
              <a:spcAft>
                <a:spcPts val="0"/>
              </a:spcAft>
              <a:buClrTx/>
              <a:buSzTx/>
              <a:buFontTx/>
              <a:buNone/>
              <a:tabLst/>
              <a:defRPr/>
            </a:pPr>
            <a:fld id="{2FA64118-2456-4029-9B40-929A5F8CCA72}"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0530" rtl="0" eaLnBrk="1" fontAlgn="auto" latinLnBrk="0" hangingPunct="1">
                <a:lnSpc>
                  <a:spcPct val="100000"/>
                </a:lnSpc>
                <a:spcBef>
                  <a:spcPct val="0"/>
                </a:spcBef>
                <a:spcAft>
                  <a:spcPts val="0"/>
                </a:spcAft>
                <a:buClrTx/>
                <a:buSzTx/>
                <a:buFontTx/>
                <a:buNone/>
                <a:tabLst/>
                <a:defRPr/>
              </a:pPr>
              <a:t>74</a:t>
            </a:fld>
            <a:endParaRPr kumimoji="0" lang="en-GB"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r>
              <a:rPr lang="en-GB" altLang="en-US"/>
              <a:t>This graph compares the flexural buckling curves for carbon steel (welded I sections and hollow sections) and stainless steel (welded I sections and hollow sections)</a:t>
            </a:r>
          </a:p>
        </p:txBody>
      </p:sp>
    </p:spTree>
    <p:extLst>
      <p:ext uri="{BB962C8B-B14F-4D97-AF65-F5344CB8AC3E}">
        <p14:creationId xmlns:p14="http://schemas.microsoft.com/office/powerpoint/2010/main" val="379615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lvl1pPr defTabSz="880530" eaLnBrk="0" hangingPunct="0">
              <a:spcBef>
                <a:spcPct val="20000"/>
              </a:spcBef>
              <a:buClr>
                <a:srgbClr val="D4852E"/>
              </a:buClr>
              <a:buChar char="•"/>
              <a:defRPr sz="2600">
                <a:solidFill>
                  <a:srgbClr val="00438D"/>
                </a:solidFill>
                <a:latin typeface="Arial" pitchFamily="34" charset="0"/>
              </a:defRPr>
            </a:lvl1pPr>
            <a:lvl2pPr marL="697272" indent="-268182" defTabSz="880530" eaLnBrk="0" hangingPunct="0">
              <a:spcBef>
                <a:spcPct val="20000"/>
              </a:spcBef>
              <a:buClr>
                <a:srgbClr val="D4852E"/>
              </a:buClr>
              <a:buChar char="•"/>
              <a:defRPr sz="2600">
                <a:solidFill>
                  <a:srgbClr val="00438D"/>
                </a:solidFill>
                <a:latin typeface="Arial" pitchFamily="34" charset="0"/>
              </a:defRPr>
            </a:lvl2pPr>
            <a:lvl3pPr marL="1072726" indent="-214546" defTabSz="880530" eaLnBrk="0" hangingPunct="0">
              <a:spcBef>
                <a:spcPct val="20000"/>
              </a:spcBef>
              <a:buClr>
                <a:srgbClr val="D4852E"/>
              </a:buClr>
              <a:buChar char="•"/>
              <a:defRPr sz="2600">
                <a:solidFill>
                  <a:srgbClr val="00438D"/>
                </a:solidFill>
                <a:latin typeface="Arial" pitchFamily="34" charset="0"/>
              </a:defRPr>
            </a:lvl3pPr>
            <a:lvl4pPr marL="1501817" indent="-214546" defTabSz="880530" eaLnBrk="0" hangingPunct="0">
              <a:spcBef>
                <a:spcPct val="20000"/>
              </a:spcBef>
              <a:buClr>
                <a:srgbClr val="D4852E"/>
              </a:buClr>
              <a:buChar char="•"/>
              <a:defRPr sz="2600">
                <a:solidFill>
                  <a:srgbClr val="00438D"/>
                </a:solidFill>
                <a:latin typeface="Arial" pitchFamily="34" charset="0"/>
              </a:defRPr>
            </a:lvl4pPr>
            <a:lvl5pPr marL="1930908" indent="-214546" defTabSz="880530" eaLnBrk="0" hangingPunct="0">
              <a:spcBef>
                <a:spcPct val="20000"/>
              </a:spcBef>
              <a:buClr>
                <a:srgbClr val="D4852E"/>
              </a:buClr>
              <a:buChar char="•"/>
              <a:defRPr sz="2600">
                <a:solidFill>
                  <a:srgbClr val="00438D"/>
                </a:solidFill>
                <a:latin typeface="Arial" pitchFamily="34" charset="0"/>
              </a:defRPr>
            </a:lvl5pPr>
            <a:lvl6pPr marL="2359998"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6pPr>
            <a:lvl7pPr marL="278908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7pPr>
            <a:lvl8pPr marL="321817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8pPr>
            <a:lvl9pPr marL="3647270"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0530" rtl="0" eaLnBrk="1" fontAlgn="auto" latinLnBrk="0" hangingPunct="1">
              <a:lnSpc>
                <a:spcPct val="100000"/>
              </a:lnSpc>
              <a:spcBef>
                <a:spcPct val="0"/>
              </a:spcBef>
              <a:spcAft>
                <a:spcPts val="0"/>
              </a:spcAft>
              <a:buClrTx/>
              <a:buSzTx/>
              <a:buFontTx/>
              <a:buNone/>
              <a:tabLst/>
              <a:defRPr/>
            </a:pPr>
            <a:fld id="{2FA64118-2456-4029-9B40-929A5F8CCA72}"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0530" rtl="0" eaLnBrk="1" fontAlgn="auto" latinLnBrk="0" hangingPunct="1">
                <a:lnSpc>
                  <a:spcPct val="100000"/>
                </a:lnSpc>
                <a:spcBef>
                  <a:spcPct val="0"/>
                </a:spcBef>
                <a:spcAft>
                  <a:spcPts val="0"/>
                </a:spcAft>
                <a:buClrTx/>
                <a:buSzTx/>
                <a:buFontTx/>
                <a:buNone/>
                <a:tabLst/>
                <a:defRPr/>
              </a:pPr>
              <a:t>75</a:t>
            </a:fld>
            <a:endParaRPr kumimoji="0" lang="en-GB"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r>
              <a:rPr lang="en-GB" altLang="en-US"/>
              <a:t>This graph compares the flexural buckling curves for carbon steel (welded I sections and hollow sections) and stainless steel (welded I sections and hollow sections)</a:t>
            </a:r>
          </a:p>
        </p:txBody>
      </p:sp>
    </p:spTree>
    <p:extLst>
      <p:ext uri="{BB962C8B-B14F-4D97-AF65-F5344CB8AC3E}">
        <p14:creationId xmlns:p14="http://schemas.microsoft.com/office/powerpoint/2010/main" val="1755502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lvl1pPr defTabSz="880530" eaLnBrk="0" hangingPunct="0">
              <a:spcBef>
                <a:spcPct val="20000"/>
              </a:spcBef>
              <a:buClr>
                <a:srgbClr val="D4852E"/>
              </a:buClr>
              <a:buChar char="•"/>
              <a:defRPr sz="2600">
                <a:solidFill>
                  <a:srgbClr val="00438D"/>
                </a:solidFill>
                <a:latin typeface="Arial" pitchFamily="34" charset="0"/>
              </a:defRPr>
            </a:lvl1pPr>
            <a:lvl2pPr marL="697272" indent="-268182" defTabSz="880530" eaLnBrk="0" hangingPunct="0">
              <a:spcBef>
                <a:spcPct val="20000"/>
              </a:spcBef>
              <a:buClr>
                <a:srgbClr val="D4852E"/>
              </a:buClr>
              <a:buChar char="•"/>
              <a:defRPr sz="2600">
                <a:solidFill>
                  <a:srgbClr val="00438D"/>
                </a:solidFill>
                <a:latin typeface="Arial" pitchFamily="34" charset="0"/>
              </a:defRPr>
            </a:lvl2pPr>
            <a:lvl3pPr marL="1072726" indent="-214546" defTabSz="880530" eaLnBrk="0" hangingPunct="0">
              <a:spcBef>
                <a:spcPct val="20000"/>
              </a:spcBef>
              <a:buClr>
                <a:srgbClr val="D4852E"/>
              </a:buClr>
              <a:buChar char="•"/>
              <a:defRPr sz="2600">
                <a:solidFill>
                  <a:srgbClr val="00438D"/>
                </a:solidFill>
                <a:latin typeface="Arial" pitchFamily="34" charset="0"/>
              </a:defRPr>
            </a:lvl3pPr>
            <a:lvl4pPr marL="1501817" indent="-214546" defTabSz="880530" eaLnBrk="0" hangingPunct="0">
              <a:spcBef>
                <a:spcPct val="20000"/>
              </a:spcBef>
              <a:buClr>
                <a:srgbClr val="D4852E"/>
              </a:buClr>
              <a:buChar char="•"/>
              <a:defRPr sz="2600">
                <a:solidFill>
                  <a:srgbClr val="00438D"/>
                </a:solidFill>
                <a:latin typeface="Arial" pitchFamily="34" charset="0"/>
              </a:defRPr>
            </a:lvl4pPr>
            <a:lvl5pPr marL="1930908" indent="-214546" defTabSz="880530" eaLnBrk="0" hangingPunct="0">
              <a:spcBef>
                <a:spcPct val="20000"/>
              </a:spcBef>
              <a:buClr>
                <a:srgbClr val="D4852E"/>
              </a:buClr>
              <a:buChar char="•"/>
              <a:defRPr sz="2600">
                <a:solidFill>
                  <a:srgbClr val="00438D"/>
                </a:solidFill>
                <a:latin typeface="Arial" pitchFamily="34" charset="0"/>
              </a:defRPr>
            </a:lvl5pPr>
            <a:lvl6pPr marL="2359998"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6pPr>
            <a:lvl7pPr marL="278908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7pPr>
            <a:lvl8pPr marL="3218179"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8pPr>
            <a:lvl9pPr marL="3647270" indent="-214546" defTabSz="880530"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0530" rtl="0" eaLnBrk="1" fontAlgn="auto" latinLnBrk="0" hangingPunct="1">
              <a:lnSpc>
                <a:spcPct val="100000"/>
              </a:lnSpc>
              <a:spcBef>
                <a:spcPct val="0"/>
              </a:spcBef>
              <a:spcAft>
                <a:spcPts val="0"/>
              </a:spcAft>
              <a:buClrTx/>
              <a:buSzTx/>
              <a:buFontTx/>
              <a:buNone/>
              <a:tabLst/>
              <a:defRPr/>
            </a:pPr>
            <a:fld id="{2FA64118-2456-4029-9B40-929A5F8CCA72}"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0530" rtl="0" eaLnBrk="1" fontAlgn="auto" latinLnBrk="0" hangingPunct="1">
                <a:lnSpc>
                  <a:spcPct val="100000"/>
                </a:lnSpc>
                <a:spcBef>
                  <a:spcPct val="0"/>
                </a:spcBef>
                <a:spcAft>
                  <a:spcPts val="0"/>
                </a:spcAft>
                <a:buClrTx/>
                <a:buSzTx/>
                <a:buFontTx/>
                <a:buNone/>
                <a:tabLst/>
                <a:defRPr/>
              </a:pPr>
              <a:t>76</a:t>
            </a:fld>
            <a:endParaRPr kumimoji="0" lang="en-GB"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r>
              <a:rPr lang="en-GB" altLang="en-US"/>
              <a:t>This graph compares the flexural buckling curves for carbon steel (welded I sections and hollow sections) and stainless steel (welded I sections and hollow sections)</a:t>
            </a:r>
          </a:p>
        </p:txBody>
      </p:sp>
    </p:spTree>
    <p:extLst>
      <p:ext uri="{BB962C8B-B14F-4D97-AF65-F5344CB8AC3E}">
        <p14:creationId xmlns:p14="http://schemas.microsoft.com/office/powerpoint/2010/main" val="42164213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B91DE-CCD5-FC43-9EA1-701E4DBF23FA}"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GB">
                <a:latin typeface="Times" pitchFamily="-111" charset="0"/>
              </a:rPr>
              <a:t>Lateral torsional buckling is the member failure mode associated with unrestrained beams loaded about their major axis….</a:t>
            </a:r>
          </a:p>
        </p:txBody>
      </p:sp>
    </p:spTree>
    <p:extLst>
      <p:ext uri="{BB962C8B-B14F-4D97-AF65-F5344CB8AC3E}">
        <p14:creationId xmlns:p14="http://schemas.microsoft.com/office/powerpoint/2010/main" val="1587696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B91DE-CCD5-FC43-9EA1-701E4DBF23FA}"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GB">
                <a:latin typeface="Times" pitchFamily="-111" charset="0"/>
              </a:rPr>
              <a:t>Lateral torsional buckling is the member failure mode associated with unrestrained beams loaded about their major axis….</a:t>
            </a:r>
          </a:p>
        </p:txBody>
      </p:sp>
    </p:spTree>
    <p:extLst>
      <p:ext uri="{BB962C8B-B14F-4D97-AF65-F5344CB8AC3E}">
        <p14:creationId xmlns:p14="http://schemas.microsoft.com/office/powerpoint/2010/main" val="3683167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1493CB-4046-46AB-AF17-750713C41672}" type="slidenum">
              <a:rPr lang="fr-FR" smtClean="0"/>
              <a:t>20</a:t>
            </a:fld>
            <a:endParaRPr lang="fr-FR"/>
          </a:p>
        </p:txBody>
      </p:sp>
    </p:spTree>
    <p:extLst>
      <p:ext uri="{BB962C8B-B14F-4D97-AF65-F5344CB8AC3E}">
        <p14:creationId xmlns:p14="http://schemas.microsoft.com/office/powerpoint/2010/main" val="15585192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B91DE-CCD5-FC43-9EA1-701E4DBF23FA}"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GB">
                <a:latin typeface="Times" pitchFamily="-111" charset="0"/>
              </a:rPr>
              <a:t>Lateral torsional buckling is the member failure mode associated with unrestrained beams loaded about their major axis….</a:t>
            </a:r>
          </a:p>
        </p:txBody>
      </p:sp>
    </p:spTree>
    <p:extLst>
      <p:ext uri="{BB962C8B-B14F-4D97-AF65-F5344CB8AC3E}">
        <p14:creationId xmlns:p14="http://schemas.microsoft.com/office/powerpoint/2010/main" val="23315810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B91DE-CCD5-FC43-9EA1-701E4DBF23FA}"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GB">
                <a:latin typeface="Times" pitchFamily="-111" charset="0"/>
              </a:rPr>
              <a:t>Lateral torsional buckling is the member failure mode associated with unrestrained beams loaded about their major axis….</a:t>
            </a:r>
          </a:p>
        </p:txBody>
      </p:sp>
    </p:spTree>
    <p:extLst>
      <p:ext uri="{BB962C8B-B14F-4D97-AF65-F5344CB8AC3E}">
        <p14:creationId xmlns:p14="http://schemas.microsoft.com/office/powerpoint/2010/main" val="15258537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r>
              <a:rPr lang="en-US" altLang="en-US"/>
              <a:t>This graph compares the lateral torsional buckling curves for carbon steel (welded I sections and cold formed channels) and stainless steel (welded I sections and cold formed channels)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398F8-C263-4F4A-BEED-46CD30C5B6B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1007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F40EB-AA90-CE49-BBE2-7F0B48AD33A9}"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4265900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altLang="en-US"/>
              <a:t>This lecture is concerned with the use of stainless steel in structural and civil engineering applications. It gives specific guidance for design. This is the second of two lectures: the first lecture gives an overview of what stainless steel is and the issues you should consider when you specify it. Throughout the presentation, stainless steel is compared with structural carbon steel.</a:t>
            </a:r>
          </a:p>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9155E-FDCF-4D20-BDED-7308C89046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3836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altLang="en-US"/>
              <a:t>This lecture is concerned with the use of stainless steel in structural and civil engineering applications. It gives specific guidance for design. This is the second of two lectures: the first lecture gives an overview of what stainless steel is and the issues you should consider when you specify it. Throughout the presentation, stainless steel is compared with structural carbon steel.</a:t>
            </a:r>
          </a:p>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9155E-FDCF-4D20-BDED-7308C89046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5245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altLang="en-US"/>
              <a:t>This lecture is concerned with the use of stainless steel in structural and civil engineering applications. It gives specific guidance for design. This is the second of two lectures: the first lecture gives an overview of what stainless steel is and the issues you should consider when you specify it. Throughout the presentation, stainless steel is compared with structural carbon steel.</a:t>
            </a:r>
          </a:p>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9155E-FDCF-4D20-BDED-7308C89046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6562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altLang="en-US"/>
              <a:t>This lecture is concerned with the use of stainless steel in structural and civil engineering applications. It gives specific guidance for design. This is the second of two lectures: the first lecture gives an overview of what stainless steel is and the issues you should consider when you specify it. Throughout the presentation, stainless steel is compared with structural carbon steel.</a:t>
            </a:r>
          </a:p>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9155E-FDCF-4D20-BDED-7308C89046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0225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p:spPr>
        <p:txBody>
          <a:bodyPr/>
          <a:lstStyle/>
          <a:p>
            <a:r>
              <a:rPr lang="en-GB" altLang="en-US"/>
              <a:t>This is the SCI’s portal leading to various stainless steel resources related to construction applications.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6C3C1-9DB3-4925-9458-E614ED4208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71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493CB-4046-46AB-AF17-750713C4167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9880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1D2C53-CC87-4E10-A9E6-37757351F4C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5439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r>
              <a:rPr lang="en-GB" altLang="en-US"/>
              <a:t>Thank you for listening.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BC989-4884-49A4-9BB3-76B2CB64593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812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altLang="en-US"/>
              <a:t>This lecture is concerned with the use of stainless steel in structural and civil engineering applications. It gives specific guidance for design. This is the second of two lectures: the first lecture gives an overview of what stainless steel is and the issues you should consider when you specify it. Throughout the presentation, stainless steel is compared with structural carbon steel.</a:t>
            </a:r>
          </a:p>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9155E-FDCF-4D20-BDED-7308C89046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902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altLang="en-US"/>
              <a:t>This lecture is concerned with the use of stainless steel in structural and civil engineering applications. It gives specific guidance for design. This is the second of two lectures: the first lecture gives an overview of what stainless steel is and the issues you should consider when you specify it. Throughout the presentation, stainless steel is compared with structural carbon steel.</a:t>
            </a:r>
          </a:p>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9155E-FDCF-4D20-BDED-7308C89046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16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a:p>
        </p:txBody>
      </p:sp>
    </p:spTree>
    <p:extLst>
      <p:ext uri="{BB962C8B-B14F-4D97-AF65-F5344CB8AC3E}">
        <p14:creationId xmlns:p14="http://schemas.microsoft.com/office/powerpoint/2010/main" val="1461166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409474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375977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2610475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81376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6748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03078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6783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0876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68313" y="179388"/>
            <a:ext cx="8231187" cy="116998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68313" y="17732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59313" y="1773238"/>
            <a:ext cx="4038600" cy="4525962"/>
          </a:xfrm>
        </p:spPr>
        <p:txBody>
          <a:bodyPr/>
          <a:lstStyle/>
          <a:p>
            <a:pPr lvl="0"/>
            <a:endParaRPr lang="en-GB" noProof="0"/>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8473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44716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6034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3362676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68313" y="179388"/>
            <a:ext cx="8231187" cy="1169987"/>
          </a:xfrm>
        </p:spPr>
        <p:txBody>
          <a:bodyPr/>
          <a:lstStyle/>
          <a:p>
            <a:r>
              <a:rPr lang="en-US"/>
              <a:t>Click to edit Master title style</a:t>
            </a:r>
            <a:endParaRPr lang="en-GB"/>
          </a:p>
        </p:txBody>
      </p:sp>
      <p:sp>
        <p:nvSpPr>
          <p:cNvPr id="3" name="Chart Placeholder 2"/>
          <p:cNvSpPr>
            <a:spLocks noGrp="1"/>
          </p:cNvSpPr>
          <p:nvPr>
            <p:ph type="chart" idx="1"/>
          </p:nvPr>
        </p:nvSpPr>
        <p:spPr>
          <a:xfrm>
            <a:off x="468313" y="1773238"/>
            <a:ext cx="8229600" cy="4525962"/>
          </a:xfrm>
        </p:spPr>
        <p:txBody>
          <a:bodyPr/>
          <a:lstStyle/>
          <a:p>
            <a:pPr lvl="0"/>
            <a:endParaRPr lang="en-GB" noProof="0"/>
          </a:p>
        </p:txBody>
      </p:sp>
      <p:sp>
        <p:nvSpPr>
          <p:cNvPr id="4"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6510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282349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176861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370908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255541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2888721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623849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4002241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userDrawn="1"/>
        </p:nvSpPr>
        <p:spPr>
          <a:xfrm>
            <a:off x="8928000" y="0"/>
            <a:ext cx="216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ja-JP" altLang="en-US" sz="1400" b="1" i="0" dirty="0">
                <a:latin typeface="+mn-ea"/>
                <a:ea typeface="+mn-ea"/>
              </a:rPr>
              <a:t>第</a:t>
            </a:r>
            <a:r>
              <a:rPr lang="en-US" altLang="ja-JP" sz="1400" b="1" i="0" dirty="0">
                <a:latin typeface="+mn-ea"/>
                <a:ea typeface="+mn-ea"/>
              </a:rPr>
              <a:t>7</a:t>
            </a:r>
            <a:r>
              <a:rPr lang="ja-JP" altLang="en-US" sz="1400" b="1" i="0" dirty="0">
                <a:latin typeface="+mn-ea"/>
                <a:ea typeface="+mn-ea"/>
              </a:rPr>
              <a:t>章</a:t>
            </a:r>
            <a:r>
              <a:rPr lang="en-US" altLang="ja-JP" sz="1400" b="1" i="0" dirty="0">
                <a:latin typeface="+mn-ea"/>
                <a:ea typeface="+mn-ea"/>
              </a:rPr>
              <a:t>A</a:t>
            </a:r>
            <a:r>
              <a:rPr lang="ja-JP" altLang="en-US" sz="1400" b="1" i="0" dirty="0">
                <a:latin typeface="+mn-ea"/>
                <a:ea typeface="+mn-ea"/>
              </a:rPr>
              <a:t>　ステンレス鉄筋の構造用途</a:t>
            </a:r>
            <a:endParaRPr lang="fr-BE" sz="1400" b="1" i="0" dirty="0">
              <a:latin typeface="+mn-ea"/>
              <a:ea typeface="+mn-ea"/>
            </a:endParaRPr>
          </a:p>
        </p:txBody>
      </p:sp>
      <p:sp>
        <p:nvSpPr>
          <p:cNvPr id="9" name="TextBox 8"/>
          <p:cNvSpPr txBox="1"/>
          <p:nvPr userDrawn="1"/>
        </p:nvSpPr>
        <p:spPr>
          <a:xfrm>
            <a:off x="8856520" y="6669360"/>
            <a:ext cx="396000" cy="360000"/>
          </a:xfrm>
          <a:prstGeom prst="rect">
            <a:avLst/>
          </a:prstGeom>
          <a:noFill/>
        </p:spPr>
        <p:txBody>
          <a:bodyPr wrap="square" rtlCol="0">
            <a:spAutoFit/>
          </a:bodyPr>
          <a:lstStyle/>
          <a:p>
            <a:pPr algn="ctr"/>
            <a:fld id="{4E829B8C-DC59-4CBF-96F4-512DDC1FED4E}" type="slidenum">
              <a:rPr lang="en-GB" sz="1200" smtClean="0">
                <a:solidFill>
                  <a:schemeClr val="bg1"/>
                </a:solidFill>
              </a:rPr>
              <a:pPr algn="ctr"/>
              <a:t>‹#›</a:t>
            </a:fld>
            <a:endParaRPr lang="en-GB" sz="1200" dirty="0">
              <a:solidFill>
                <a:schemeClr val="bg1"/>
              </a:solidFill>
            </a:endParaRPr>
          </a:p>
        </p:txBody>
      </p:sp>
    </p:spTree>
    <p:extLst>
      <p:ext uri="{BB962C8B-B14F-4D97-AF65-F5344CB8AC3E}">
        <p14:creationId xmlns:p14="http://schemas.microsoft.com/office/powerpoint/2010/main" val="725280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25144"/>
          </a:xfrm>
          <a:prstGeom prst="rect">
            <a:avLst/>
          </a:prstGeom>
        </p:spPr>
        <p:txBody>
          <a:bodyPr vert="horz" lIns="91440" tIns="45720" rIns="91440" bIns="4572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4"/>
          </p:nvPr>
        </p:nvSpPr>
        <p:spPr>
          <a:xfrm>
            <a:off x="8820472" y="6597352"/>
            <a:ext cx="396000" cy="365125"/>
          </a:xfrm>
          <a:prstGeom prst="rect">
            <a:avLst/>
          </a:prstGeom>
        </p:spPr>
        <p:txBody>
          <a:bodyPr vert="horz" lIns="91440" tIns="45720" rIns="91440" bIns="45720" rtlCol="0" anchor="ctr"/>
          <a:lstStyle>
            <a:lvl1pPr algn="r">
              <a:defRPr sz="1200">
                <a:solidFill>
                  <a:schemeClr val="bg1"/>
                </a:solidFill>
              </a:defRPr>
            </a:lvl1pPr>
          </a:lstStyle>
          <a:p>
            <a:fld id="{5AF66AA0-E37C-4065-8BE7-D4086C065B53}" type="slidenum">
              <a:rPr lang="fr-BE" smtClean="0"/>
              <a:pPr/>
              <a:t>‹#›</a:t>
            </a:fld>
            <a:endParaRPr lang="fr-BE"/>
          </a:p>
        </p:txBody>
      </p:sp>
      <p:sp>
        <p:nvSpPr>
          <p:cNvPr id="7" name="Rectangle 6"/>
          <p:cNvSpPr/>
          <p:nvPr/>
        </p:nvSpPr>
        <p:spPr>
          <a:xfrm>
            <a:off x="8928000" y="0"/>
            <a:ext cx="216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ja-JP" altLang="en-US" sz="1400" b="1" dirty="0">
                <a:latin typeface="+mn-ea"/>
                <a:ea typeface="+mn-ea"/>
              </a:rPr>
              <a:t>第</a:t>
            </a:r>
            <a:r>
              <a:rPr lang="en-US" altLang="ja-JP" sz="1400" b="1" dirty="0">
                <a:latin typeface="+mn-ea"/>
                <a:ea typeface="+mn-ea"/>
              </a:rPr>
              <a:t>7</a:t>
            </a:r>
            <a:r>
              <a:rPr lang="ja-JP" altLang="en-US" sz="1400" b="1" dirty="0">
                <a:latin typeface="+mn-ea"/>
                <a:ea typeface="+mn-ea"/>
              </a:rPr>
              <a:t>章</a:t>
            </a:r>
            <a:r>
              <a:rPr lang="en-US" altLang="ja-JP" sz="1400" b="1" dirty="0">
                <a:latin typeface="+mn-ea"/>
                <a:ea typeface="+mn-ea"/>
              </a:rPr>
              <a:t>B</a:t>
            </a:r>
            <a:r>
              <a:rPr lang="ja-JP" altLang="en-US" sz="1400" b="1" dirty="0">
                <a:latin typeface="+mn-ea"/>
                <a:ea typeface="+mn-ea"/>
              </a:rPr>
              <a:t>　ステンレス鋼板の構造用途</a:t>
            </a:r>
            <a:endParaRPr lang="fr-BE" sz="1400" b="1" dirty="0">
              <a:latin typeface="+mn-ea"/>
              <a:ea typeface="+mn-ea"/>
            </a:endParaRPr>
          </a:p>
        </p:txBody>
      </p:sp>
    </p:spTree>
    <p:extLst>
      <p:ext uri="{BB962C8B-B14F-4D97-AF65-F5344CB8AC3E}">
        <p14:creationId xmlns:p14="http://schemas.microsoft.com/office/powerpoint/2010/main" val="662783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940.png"/><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image" Target="../media/image105.wmf"/><Relationship Id="rId4" Type="http://schemas.openxmlformats.org/officeDocument/2006/relationships/oleObject" Target="../embeddings/oleObject17.bin"/></Relationships>
</file>

<file path=ppt/slides/_rels/slide108.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oleObject" Target="../embeddings/oleObject18.bin"/><Relationship Id="rId7" Type="http://schemas.openxmlformats.org/officeDocument/2006/relationships/oleObject" Target="../embeddings/oleObject20.bin"/><Relationship Id="rId12" Type="http://schemas.openxmlformats.org/officeDocument/2006/relationships/image" Target="../media/image110.wmf"/><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image" Target="../media/image107.wmf"/><Relationship Id="rId11" Type="http://schemas.openxmlformats.org/officeDocument/2006/relationships/oleObject" Target="../embeddings/oleObject22.bin"/><Relationship Id="rId5" Type="http://schemas.openxmlformats.org/officeDocument/2006/relationships/oleObject" Target="../embeddings/oleObject19.bin"/><Relationship Id="rId10" Type="http://schemas.openxmlformats.org/officeDocument/2006/relationships/image" Target="../media/image109.wmf"/><Relationship Id="rId4" Type="http://schemas.openxmlformats.org/officeDocument/2006/relationships/image" Target="../media/image106.wmf"/><Relationship Id="rId9" Type="http://schemas.openxmlformats.org/officeDocument/2006/relationships/oleObject" Target="../embeddings/oleObject21.bin"/></Relationships>
</file>

<file path=ppt/slides/_rels/slide10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chart" Target="../charts/chart11.xm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chart" Target="../charts/chart12.xml"/><Relationship Id="rId1" Type="http://schemas.openxmlformats.org/officeDocument/2006/relationships/slideLayout" Target="../slideLayouts/slideLayout13.xml"/><Relationship Id="rId5" Type="http://schemas.openxmlformats.org/officeDocument/2006/relationships/image" Target="../media/image1130.png"/><Relationship Id="rId4" Type="http://schemas.openxmlformats.org/officeDocument/2006/relationships/image" Target="../media/image1120.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3.xml"/><Relationship Id="rId1" Type="http://schemas.openxmlformats.org/officeDocument/2006/relationships/vmlDrawing" Target="../drawings/vmlDrawing12.vml"/><Relationship Id="rId4" Type="http://schemas.openxmlformats.org/officeDocument/2006/relationships/image" Target="../media/image118.w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hyperlink" Target="http://www.steel-stainless.org/"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www.stainlessconstruction.com/" TargetMode="External"/><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hyperlink" Target="http://www.steel-stainless.org/CaseStudies" TargetMode="External"/><Relationship Id="rId1" Type="http://schemas.openxmlformats.org/officeDocument/2006/relationships/slideLayout" Target="../slideLayouts/slideLayout13.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134.xml.rels><?xml version="1.0" encoding="UTF-8" standalone="yes"?>
<Relationships xmlns="http://schemas.openxmlformats.org/package/2006/relationships"><Relationship Id="rId3" Type="http://schemas.openxmlformats.org/officeDocument/2006/relationships/hyperlink" Target="http://www.steel-stainless.org/designmanual" TargetMode="External"/><Relationship Id="rId2" Type="http://schemas.openxmlformats.org/officeDocument/2006/relationships/image" Target="../media/image126.jpeg"/><Relationship Id="rId1" Type="http://schemas.openxmlformats.org/officeDocument/2006/relationships/slideLayout" Target="../slideLayouts/slideLayout13.xml"/><Relationship Id="rId4" Type="http://schemas.openxmlformats.org/officeDocument/2006/relationships/hyperlink" Target="http://www.steel-stainless.org/uksoftware"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hyperlink" Target="mailto:barbara.rossi@kuleuven.be"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hyperlink" Target="mailto:maarten.fortan@kuleuven.b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roadsbridges.com/willing-bend-0" TargetMode="External"/><Relationship Id="rId13" Type="http://schemas.openxmlformats.org/officeDocument/2006/relationships/hyperlink" Target="http://www.worldstainless.org/Files/issf/non-image-files/PDF/Stonecutters_Bridge_Case_Study-2.pdf" TargetMode="External"/><Relationship Id="rId18" Type="http://schemas.openxmlformats.org/officeDocument/2006/relationships/hyperlink" Target="http://www.worldstainless.org/Files/issf/Education_references/Ref19_Case_study_of_progreso_pier.pdf" TargetMode="External"/><Relationship Id="rId3" Type="http://schemas.openxmlformats.org/officeDocument/2006/relationships/hyperlink" Target="http://www.ledevoir.com/politique/quebec/336978/echangeur-turcot-quebec-confirme-le-mauvais-etat-des-structures" TargetMode="External"/><Relationship Id="rId21" Type="http://schemas.openxmlformats.org/officeDocument/2006/relationships/hyperlink" Target="http://www.stainlesssteelrebar.org/" TargetMode="External"/><Relationship Id="rId7" Type="http://schemas.openxmlformats.org/officeDocument/2006/relationships/hyperlink" Target="http://www.worldstainless.org/Files/issf/Education_references/Ref08_Special-issue-stainless-steel-rebar-Acom.pdf" TargetMode="External"/><Relationship Id="rId12" Type="http://schemas.openxmlformats.org/officeDocument/2006/relationships/hyperlink" Target="http://www.arup.com/Projects/Stonecutters_Bridge.aspx" TargetMode="External"/><Relationship Id="rId17" Type="http://schemas.openxmlformats.org/officeDocument/2006/relationships/hyperlink" Target="http://www.ukcares.com/downloads/guides/PART7.pdf" TargetMode="External"/><Relationship Id="rId2" Type="http://schemas.openxmlformats.org/officeDocument/2006/relationships/hyperlink" Target="http://www.lapresse.ca/actualites/montreal/201111/25/01-4471833-echangeur-turcot-254-millions-pour-lentretien-avant-la-demolition.php" TargetMode="External"/><Relationship Id="rId16" Type="http://schemas.openxmlformats.org/officeDocument/2006/relationships/hyperlink" Target="http://www.cedinox.es/opencms901/export/sites/cedinox/.galleries/publicaciones-tecnicas/59armadurasaceroinoxidable.pdf" TargetMode="External"/><Relationship Id="rId20" Type="http://schemas.openxmlformats.org/officeDocument/2006/relationships/hyperlink" Target="http://americanarminox.com/Purdue_University_Report_-_Stainless_Steel_Life_Cycle_Costing.pdf" TargetMode="External"/><Relationship Id="rId1" Type="http://schemas.openxmlformats.org/officeDocument/2006/relationships/slideLayout" Target="../slideLayouts/slideLayout2.xml"/><Relationship Id="rId6" Type="http://schemas.openxmlformats.org/officeDocument/2006/relationships/hyperlink" Target="http://www.nickelinstitute.org/en/Sustainability/LifeCycleManagement/LifeCycleAssessments/LCAProgresoPier.aspx" TargetMode="External"/><Relationship Id="rId11" Type="http://schemas.openxmlformats.org/officeDocument/2006/relationships/hyperlink" Target="http://www.engineersireland.ie/EngineersIreland/media/SiteMedia/groups/Divisions/civil/Broadmeadow-Estuary-Bridge-Integration-of-Design-and-Construction.pdf?ext=.pdf" TargetMode="External"/><Relationship Id="rId5" Type="http://schemas.openxmlformats.org/officeDocument/2006/relationships/hyperlink" Target="http://www.nachi.org/visual-inspection-concrete.htm" TargetMode="External"/><Relationship Id="rId15" Type="http://schemas.openxmlformats.org/officeDocument/2006/relationships/hyperlink" Target="http://www.infociments.fr/publications/ciments-betons/collection-technique-cimbeton/ct-t81" TargetMode="External"/><Relationship Id="rId10" Type="http://schemas.openxmlformats.org/officeDocument/2006/relationships/hyperlink" Target="http://www.aeconline.ae/major-hong-kong-stainless-steel-rebar-contract-signed-by-arminox-middle-east-42317/news.html" TargetMode="External"/><Relationship Id="rId19" Type="http://schemas.openxmlformats.org/officeDocument/2006/relationships/hyperlink" Target="http://www.sintef.no/upload/Byggforsk/Publikasjoner/Prrapp%20405.pdf" TargetMode="External"/><Relationship Id="rId4" Type="http://schemas.openxmlformats.org/officeDocument/2006/relationships/hyperlink" Target="http://www.worldstainless.org/Files/issf/Education_references/Ref07_The_use_of_predictive_models_in_specifying_selective_use_of_stainless_steel_reinforcement.pdf" TargetMode="External"/><Relationship Id="rId9" Type="http://schemas.openxmlformats.org/officeDocument/2006/relationships/hyperlink" Target="http://structurae.net/structures/data/index.cfm?id=s0011506" TargetMode="External"/><Relationship Id="rId14" Type="http://schemas.openxmlformats.org/officeDocument/2006/relationships/hyperlink" Target="http://www.cif.org/noms/2008/24_-_Ocean_Parkway_Belt_Bridge.pd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tainlesssteelrebar.org/" TargetMode="External"/><Relationship Id="rId3" Type="http://schemas.openxmlformats.org/officeDocument/2006/relationships/hyperlink" Target="https://www.tandfonline.com/author/Qu,+D" TargetMode="External"/><Relationship Id="rId7" Type="http://schemas.openxmlformats.org/officeDocument/2006/relationships/hyperlink" Target="https://store.nace.org/stainless-steel-rebar-for-marine-environment-a-study-of-galvanic-corrosion-with-carbon-steel-rebar-used-in-the-same-concrete-structure" TargetMode="External"/><Relationship Id="rId2" Type="http://schemas.openxmlformats.org/officeDocument/2006/relationships/hyperlink" Target="https://www.tandfonline.com/author/Qian,+S" TargetMode="External"/><Relationship Id="rId1" Type="http://schemas.openxmlformats.org/officeDocument/2006/relationships/slideLayout" Target="../slideLayouts/slideLayout2.xml"/><Relationship Id="rId6" Type="http://schemas.openxmlformats.org/officeDocument/2006/relationships/hyperlink" Target="https://www.tandfonline.com/toc/ycmq20/45/4" TargetMode="External"/><Relationship Id="rId5" Type="http://schemas.openxmlformats.org/officeDocument/2006/relationships/hyperlink" Target="https://www.tandfonline.com/toc/ycmq20/current" TargetMode="External"/><Relationship Id="rId4" Type="http://schemas.openxmlformats.org/officeDocument/2006/relationships/hyperlink" Target="https://www.tandfonline.com/author/Coates,+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2.emf"/></Relationships>
</file>

<file path=ppt/slides/_rels/slide5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54.emf"/><Relationship Id="rId4" Type="http://schemas.openxmlformats.org/officeDocument/2006/relationships/oleObject" Target="../embeddings/oleObject1.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63.e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2.emf"/><Relationship Id="rId4" Type="http://schemas.openxmlformats.org/officeDocument/2006/relationships/oleObject" Target="../embeddings/oleObject2.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40.xml"/><Relationship Id="rId7" Type="http://schemas.openxmlformats.org/officeDocument/2006/relationships/image" Target="../media/image65.e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64.e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6.em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f"/><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41.xml"/><Relationship Id="rId7" Type="http://schemas.openxmlformats.org/officeDocument/2006/relationships/image" Target="../media/image68.emf"/><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67.emf"/><Relationship Id="rId4" Type="http://schemas.openxmlformats.org/officeDocument/2006/relationships/oleObject" Target="../embeddings/oleObject8.bin"/><Relationship Id="rId9" Type="http://schemas.openxmlformats.org/officeDocument/2006/relationships/image" Target="../media/image69.w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75.emf"/><Relationship Id="rId4" Type="http://schemas.openxmlformats.org/officeDocument/2006/relationships/oleObject" Target="../embeddings/oleObject11.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image" Target="../media/image76.emf"/><Relationship Id="rId4" Type="http://schemas.openxmlformats.org/officeDocument/2006/relationships/oleObject" Target="../embeddings/oleObject12.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77.emf"/><Relationship Id="rId4"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79.emf"/><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78.emf"/><Relationship Id="rId4" Type="http://schemas.openxmlformats.org/officeDocument/2006/relationships/oleObject" Target="../embeddings/oleObject14.bin"/></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81.emf"/><Relationship Id="rId4" Type="http://schemas.openxmlformats.org/officeDocument/2006/relationships/oleObject" Target="../embeddings/oleObject16.bin"/></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20.png"/></Relationships>
</file>

<file path=ppt/slides/_rels/slide86.xml.rels><?xml version="1.0" encoding="UTF-8" standalone="yes"?>
<Relationships xmlns="http://schemas.openxmlformats.org/package/2006/relationships"><Relationship Id="rId2" Type="http://schemas.openxmlformats.org/officeDocument/2006/relationships/image" Target="../media/image730.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 Id="rId5" Type="http://schemas.openxmlformats.org/officeDocument/2006/relationships/image" Target="../media/image95.png"/><Relationship Id="rId4" Type="http://schemas.openxmlformats.org/officeDocument/2006/relationships/image" Target="../media/image9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ja-JP" altLang="en-US" sz="5400" dirty="0">
                <a:latin typeface="+mn-ea"/>
                <a:ea typeface="+mn-ea"/>
              </a:rPr>
              <a:t>建築・土木科</a:t>
            </a:r>
            <a:br>
              <a:rPr lang="en-US" altLang="ja-JP" sz="5400" dirty="0">
                <a:latin typeface="+mn-ea"/>
                <a:ea typeface="+mn-ea"/>
              </a:rPr>
            </a:br>
            <a:r>
              <a:rPr lang="ja-JP" altLang="en-US" sz="5400" dirty="0">
                <a:latin typeface="+mn-ea"/>
                <a:ea typeface="+mn-ea"/>
              </a:rPr>
              <a:t>講師用補助教材</a:t>
            </a:r>
            <a:endParaRPr lang="fr-FR" sz="5400" dirty="0">
              <a:latin typeface="+mn-ea"/>
              <a:ea typeface="+mn-ea"/>
            </a:endParaRPr>
          </a:p>
        </p:txBody>
      </p:sp>
      <p:sp>
        <p:nvSpPr>
          <p:cNvPr id="3" name="Subtitle 2"/>
          <p:cNvSpPr>
            <a:spLocks noGrp="1"/>
          </p:cNvSpPr>
          <p:nvPr>
            <p:ph type="subTitle" idx="1"/>
          </p:nvPr>
        </p:nvSpPr>
        <p:spPr>
          <a:xfrm>
            <a:off x="755576" y="3717032"/>
            <a:ext cx="7560840" cy="2160240"/>
          </a:xfrm>
        </p:spPr>
        <p:txBody>
          <a:bodyPr>
            <a:noAutofit/>
          </a:bodyPr>
          <a:lstStyle/>
          <a:p>
            <a:r>
              <a:rPr lang="ja-JP" altLang="en-US" sz="4400" b="1" dirty="0">
                <a:solidFill>
                  <a:srgbClr val="0070C0"/>
                </a:solidFill>
                <a:latin typeface="+mn-ea"/>
              </a:rPr>
              <a:t>第</a:t>
            </a:r>
            <a:r>
              <a:rPr lang="en-US" altLang="ja-JP" sz="4400" b="1" dirty="0">
                <a:solidFill>
                  <a:srgbClr val="0070C0"/>
                </a:solidFill>
                <a:latin typeface="+mn-ea"/>
              </a:rPr>
              <a:t>7</a:t>
            </a:r>
            <a:r>
              <a:rPr lang="ja-JP" altLang="en-US" sz="4400" b="1" dirty="0">
                <a:solidFill>
                  <a:srgbClr val="0070C0"/>
                </a:solidFill>
                <a:latin typeface="+mn-ea"/>
              </a:rPr>
              <a:t>章</a:t>
            </a:r>
            <a:r>
              <a:rPr lang="en-US" altLang="ja-JP" sz="4400" b="1" dirty="0">
                <a:solidFill>
                  <a:srgbClr val="0070C0"/>
                </a:solidFill>
                <a:latin typeface="+mn-ea"/>
              </a:rPr>
              <a:t>A</a:t>
            </a:r>
          </a:p>
          <a:p>
            <a:r>
              <a:rPr lang="ja-JP" altLang="en-US" sz="4400" b="1" dirty="0">
                <a:solidFill>
                  <a:srgbClr val="0070C0"/>
                </a:solidFill>
                <a:latin typeface="+mn-ea"/>
              </a:rPr>
              <a:t>ステンレス鉄筋の構造用途</a:t>
            </a:r>
          </a:p>
        </p:txBody>
      </p:sp>
    </p:spTree>
    <p:extLst>
      <p:ext uri="{BB962C8B-B14F-4D97-AF65-F5344CB8AC3E}">
        <p14:creationId xmlns:p14="http://schemas.microsoft.com/office/powerpoint/2010/main" val="4073418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2452" y="548680"/>
            <a:ext cx="7848872" cy="1008112"/>
          </a:xfrm>
        </p:spPr>
        <p:txBody>
          <a:bodyPr>
            <a:normAutofit/>
          </a:bodyPr>
          <a:lstStyle/>
          <a:p>
            <a:r>
              <a:rPr lang="en-US" altLang="ja-JP" sz="3200" dirty="0">
                <a:latin typeface="+mj-ea"/>
              </a:rPr>
              <a:t>Progresso</a:t>
            </a:r>
            <a:r>
              <a:rPr lang="ja-JP" altLang="en-US" sz="3200" dirty="0">
                <a:latin typeface="+mj-ea"/>
              </a:rPr>
              <a:t>　</a:t>
            </a:r>
            <a:r>
              <a:rPr lang="en-US" altLang="ja-JP" sz="3200" dirty="0">
                <a:latin typeface="+mj-ea"/>
              </a:rPr>
              <a:t>Pier</a:t>
            </a:r>
            <a:r>
              <a:rPr lang="ja-JP" altLang="en-US" sz="3200" dirty="0">
                <a:latin typeface="+mj-ea"/>
              </a:rPr>
              <a:t>（プログレッソ桟橋）</a:t>
            </a:r>
            <a:r>
              <a:rPr lang="en-US" sz="3200" dirty="0">
                <a:latin typeface="+mj-ea"/>
              </a:rPr>
              <a:t> (1/3)</a:t>
            </a:r>
            <a:endParaRPr lang="fr-FR" sz="3200" dirty="0">
              <a:latin typeface="+mj-ea"/>
            </a:endParaRPr>
          </a:p>
        </p:txBody>
      </p:sp>
      <p:sp>
        <p:nvSpPr>
          <p:cNvPr id="7" name="Text Placeholder 6"/>
          <p:cNvSpPr txBox="1">
            <a:spLocks/>
          </p:cNvSpPr>
          <p:nvPr/>
        </p:nvSpPr>
        <p:spPr>
          <a:xfrm>
            <a:off x="467544" y="4779096"/>
            <a:ext cx="8136904" cy="153022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ja-JP" altLang="en-US" sz="2000" dirty="0">
                <a:latin typeface="+mn-ea"/>
              </a:rPr>
              <a:t>メキシコの</a:t>
            </a:r>
            <a:r>
              <a:rPr lang="en-US" altLang="ja-JP" sz="2000" dirty="0">
                <a:latin typeface="+mn-ea"/>
              </a:rPr>
              <a:t>Progresso</a:t>
            </a:r>
            <a:r>
              <a:rPr lang="ja-JP" altLang="en-US" sz="2000" dirty="0">
                <a:latin typeface="+mn-ea"/>
              </a:rPr>
              <a:t>（プログレッソ）で</a:t>
            </a:r>
            <a:r>
              <a:rPr lang="en-US" altLang="ja-JP" sz="2000" dirty="0">
                <a:latin typeface="+mn-ea"/>
              </a:rPr>
              <a:t>1970</a:t>
            </a:r>
            <a:r>
              <a:rPr lang="ja-JP" altLang="en-US" sz="2000" dirty="0">
                <a:latin typeface="+mn-ea"/>
              </a:rPr>
              <a:t>年に桟橋が一基建造された。</a:t>
            </a:r>
            <a:endParaRPr lang="en-US" altLang="ja-JP" sz="2000" dirty="0">
              <a:latin typeface="+mn-ea"/>
            </a:endParaRPr>
          </a:p>
          <a:p>
            <a:pPr marL="0" indent="0" algn="just">
              <a:buNone/>
            </a:pPr>
            <a:r>
              <a:rPr lang="ja-JP" altLang="en-US" sz="2000" dirty="0">
                <a:latin typeface="+mn-ea"/>
              </a:rPr>
              <a:t>海浜環境のため炭素鋼が腐食し、最終的に桟橋は崩壊した。</a:t>
            </a:r>
            <a:endParaRPr lang="fr-BE" sz="2000" dirty="0">
              <a:latin typeface="+mn-ea"/>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763688" y="2555468"/>
            <a:ext cx="5486400" cy="19320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03372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連続強度計算法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CSM</a:t>
            </a:r>
            <a:r>
              <a:rPr lang="ja-JP" altLang="en-US" sz="3200" dirty="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Continuous</a:t>
            </a:r>
            <a:r>
              <a:rPr lang="nl-BE" sz="3200" dirty="0">
                <a:latin typeface="ＭＳ Ｐゴシック" panose="020B0600070205080204" pitchFamily="50" charset="-128"/>
                <a:ea typeface="ＭＳ Ｐゴシック" panose="020B0600070205080204" pitchFamily="50" charset="-128"/>
              </a:rPr>
              <a: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pic>
        <p:nvPicPr>
          <p:cNvPr id="6" name="Afbeelding 5">
            <a:extLst>
              <a:ext uri="{FF2B5EF4-FFF2-40B4-BE49-F238E27FC236}">
                <a16:creationId xmlns:a16="http://schemas.microsoft.com/office/drawing/2014/main" id="{7CDCF775-902E-4D25-9D9E-76F929DB6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20" y="1963900"/>
            <a:ext cx="6682072" cy="4878057"/>
          </a:xfrm>
          <a:prstGeom prst="rect">
            <a:avLst/>
          </a:prstGeom>
        </p:spPr>
      </p:pic>
      <p:sp>
        <p:nvSpPr>
          <p:cNvPr id="5" name="Tijdelijke aanduiding voor inhoud 2">
            <a:extLst>
              <a:ext uri="{FF2B5EF4-FFF2-40B4-BE49-F238E27FC236}">
                <a16:creationId xmlns:a16="http://schemas.microsoft.com/office/drawing/2014/main" id="{382D6666-3B71-4704-B132-8D5161E675F4}"/>
              </a:ext>
            </a:extLst>
          </p:cNvPr>
          <p:cNvSpPr>
            <a:spLocks noGrp="1"/>
          </p:cNvSpPr>
          <p:nvPr>
            <p:ph idx="1"/>
          </p:nvPr>
        </p:nvSpPr>
        <p:spPr>
          <a:xfrm>
            <a:off x="628650" y="1606161"/>
            <a:ext cx="4886960" cy="442267"/>
          </a:xfrm>
        </p:spPr>
        <p:txBody>
          <a:bodyPr>
            <a:normAutofit/>
          </a:bodyPr>
          <a:lstStyle/>
          <a:p>
            <a:pPr marL="0" indent="0">
              <a:buNone/>
            </a:pPr>
            <a:r>
              <a:rPr lang="en-US" altLang="ja-JP" sz="2000" dirty="0">
                <a:latin typeface="ＭＳ Ｐゴシック" panose="020B0600070205080204" pitchFamily="50" charset="-128"/>
                <a:ea typeface="ＭＳ Ｐゴシック" panose="020B0600070205080204" pitchFamily="50" charset="-128"/>
              </a:rPr>
              <a:t>CSM</a:t>
            </a:r>
            <a:r>
              <a:rPr lang="ja-JP" altLang="en-US" sz="2000" dirty="0">
                <a:latin typeface="ＭＳ Ｐゴシック" panose="020B0600070205080204" pitchFamily="50" charset="-128"/>
                <a:ea typeface="ＭＳ Ｐゴシック" panose="020B0600070205080204" pitchFamily="50" charset="-128"/>
              </a:rPr>
              <a:t>を考慮した材料モデル</a:t>
            </a:r>
            <a:endParaRPr lang="nl-BE" sz="2000" dirty="0">
              <a:latin typeface="ＭＳ Ｐゴシック" panose="020B0600070205080204" pitchFamily="50" charset="-128"/>
              <a:ea typeface="ＭＳ Ｐゴシック" panose="020B0600070205080204" pitchFamily="50" charset="-128"/>
            </a:endParaRPr>
          </a:p>
        </p:txBody>
      </p:sp>
      <p:sp>
        <p:nvSpPr>
          <p:cNvPr id="7" name="Tijdelijke aanduiding voor inhoud 2">
            <a:extLst>
              <a:ext uri="{FF2B5EF4-FFF2-40B4-BE49-F238E27FC236}">
                <a16:creationId xmlns:a16="http://schemas.microsoft.com/office/drawing/2014/main" id="{8139A61E-498B-477B-926E-40C9C043CFE4}"/>
              </a:ext>
            </a:extLst>
          </p:cNvPr>
          <p:cNvSpPr txBox="1">
            <a:spLocks/>
          </p:cNvSpPr>
          <p:nvPr/>
        </p:nvSpPr>
        <p:spPr>
          <a:xfrm>
            <a:off x="1262380" y="1963900"/>
            <a:ext cx="1809750" cy="273211"/>
          </a:xfrm>
          <a:prstGeom prst="rect">
            <a:avLst/>
          </a:prstGeom>
          <a:solidFill>
            <a:schemeClr val="bg1"/>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nl-BE"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Tijdelijke aanduiding voor inhoud 2">
            <a:extLst>
              <a:ext uri="{FF2B5EF4-FFF2-40B4-BE49-F238E27FC236}">
                <a16:creationId xmlns:a16="http://schemas.microsoft.com/office/drawing/2014/main" id="{3DE5F3F6-CB2B-4E22-9DC3-9BE734D97C97}"/>
              </a:ext>
            </a:extLst>
          </p:cNvPr>
          <p:cNvSpPr txBox="1">
            <a:spLocks/>
          </p:cNvSpPr>
          <p:nvPr/>
        </p:nvSpPr>
        <p:spPr>
          <a:xfrm>
            <a:off x="5001260" y="2431260"/>
            <a:ext cx="1809750" cy="50046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nl-BE"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Tijdelijke aanduiding voor inhoud 2">
            <a:extLst>
              <a:ext uri="{FF2B5EF4-FFF2-40B4-BE49-F238E27FC236}">
                <a16:creationId xmlns:a16="http://schemas.microsoft.com/office/drawing/2014/main" id="{21D59A1B-15DE-4EA0-95C6-A007A59A7701}"/>
              </a:ext>
            </a:extLst>
          </p:cNvPr>
          <p:cNvSpPr txBox="1">
            <a:spLocks/>
          </p:cNvSpPr>
          <p:nvPr/>
        </p:nvSpPr>
        <p:spPr>
          <a:xfrm>
            <a:off x="6705600" y="6174973"/>
            <a:ext cx="1809750" cy="50046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nl-BE"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Tijdelijke aanduiding voor inhoud 2">
            <a:extLst>
              <a:ext uri="{FF2B5EF4-FFF2-40B4-BE49-F238E27FC236}">
                <a16:creationId xmlns:a16="http://schemas.microsoft.com/office/drawing/2014/main" id="{C149C959-BDB6-4EBE-B30A-978D60CA6E3B}"/>
              </a:ext>
            </a:extLst>
          </p:cNvPr>
          <p:cNvSpPr txBox="1">
            <a:spLocks/>
          </p:cNvSpPr>
          <p:nvPr/>
        </p:nvSpPr>
        <p:spPr>
          <a:xfrm>
            <a:off x="733458" y="2321639"/>
            <a:ext cx="895350" cy="273211"/>
          </a:xfrm>
          <a:prstGeom prst="rect">
            <a:avLst/>
          </a:prstGeom>
          <a:solidFill>
            <a:schemeClr val="bg1"/>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応力</a:t>
            </a:r>
            <a:endParaRPr kumimoji="1" lang="nl-BE"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Tijdelijke aanduiding voor inhoud 2">
            <a:extLst>
              <a:ext uri="{FF2B5EF4-FFF2-40B4-BE49-F238E27FC236}">
                <a16:creationId xmlns:a16="http://schemas.microsoft.com/office/drawing/2014/main" id="{BA7671FB-CD73-474D-A92E-4F5D3B8618F5}"/>
              </a:ext>
            </a:extLst>
          </p:cNvPr>
          <p:cNvSpPr txBox="1">
            <a:spLocks/>
          </p:cNvSpPr>
          <p:nvPr/>
        </p:nvSpPr>
        <p:spPr>
          <a:xfrm>
            <a:off x="6811010" y="6402226"/>
            <a:ext cx="895350" cy="273211"/>
          </a:xfrm>
          <a:prstGeom prst="rect">
            <a:avLst/>
          </a:prstGeom>
          <a:solidFill>
            <a:schemeClr val="bg1"/>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ひずみ</a:t>
            </a:r>
            <a:endParaRPr kumimoji="1" lang="nl-BE"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Tijdelijke aanduiding voor inhoud 2">
            <a:extLst>
              <a:ext uri="{FF2B5EF4-FFF2-40B4-BE49-F238E27FC236}">
                <a16:creationId xmlns:a16="http://schemas.microsoft.com/office/drawing/2014/main" id="{6D4CE00E-5B5D-46C1-82BA-F6044B9F9EFA}"/>
              </a:ext>
            </a:extLst>
          </p:cNvPr>
          <p:cNvSpPr txBox="1">
            <a:spLocks/>
          </p:cNvSpPr>
          <p:nvPr/>
        </p:nvSpPr>
        <p:spPr>
          <a:xfrm>
            <a:off x="5088254" y="2754478"/>
            <a:ext cx="1809749" cy="39433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CSM</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解析モデル</a:t>
            </a:r>
            <a:endParaRPr kumimoji="1" lang="nl-BE"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Tijdelijke aanduiding voor inhoud 2">
            <a:extLst>
              <a:ext uri="{FF2B5EF4-FFF2-40B4-BE49-F238E27FC236}">
                <a16:creationId xmlns:a16="http://schemas.microsoft.com/office/drawing/2014/main" id="{2A38D657-DB0B-4D38-B64C-754D3DCEAA87}"/>
              </a:ext>
            </a:extLst>
          </p:cNvPr>
          <p:cNvSpPr txBox="1">
            <a:spLocks/>
          </p:cNvSpPr>
          <p:nvPr/>
        </p:nvSpPr>
        <p:spPr>
          <a:xfrm>
            <a:off x="5088254" y="2519204"/>
            <a:ext cx="2846706" cy="39433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Ramberg-Osgood</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解析モデル</a:t>
            </a:r>
            <a:endParaRPr kumimoji="1" lang="nl-BE"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6" name="Slide Number Placeholder 3">
            <a:extLst>
              <a:ext uri="{FF2B5EF4-FFF2-40B4-BE49-F238E27FC236}">
                <a16:creationId xmlns:a16="http://schemas.microsoft.com/office/drawing/2014/main" id="{5ABA1598-E0A9-4810-8E55-CD6B073B95B6}"/>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77786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連続強度計算法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CSM</a:t>
            </a:r>
            <a:r>
              <a:rPr lang="ja-JP" altLang="en-US" sz="3200" dirty="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Continuous</a:t>
            </a:r>
            <a:r>
              <a:rPr lang="nl-BE" sz="3200" dirty="0">
                <a:latin typeface="ＭＳ Ｐゴシック" panose="020B0600070205080204" pitchFamily="50" charset="-128"/>
                <a:ea typeface="ＭＳ Ｐゴシック" panose="020B0600070205080204" pitchFamily="50" charset="-128"/>
              </a:rPr>
              <a: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pic>
        <p:nvPicPr>
          <p:cNvPr id="5" name="Tijdelijke aanduiding voor inhoud 9">
            <a:extLst>
              <a:ext uri="{FF2B5EF4-FFF2-40B4-BE49-F238E27FC236}">
                <a16:creationId xmlns:a16="http://schemas.microsoft.com/office/drawing/2014/main" id="{15F4263A-C04D-4247-9A73-A206FF081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2439496"/>
            <a:ext cx="4087812" cy="3782893"/>
          </a:xfrm>
          <a:prstGeom prst="rect">
            <a:avLst/>
          </a:prstGeom>
        </p:spPr>
      </p:pic>
      <p:pic>
        <p:nvPicPr>
          <p:cNvPr id="7" name="Tijdelijke aanduiding voor inhoud 10">
            <a:extLst>
              <a:ext uri="{FF2B5EF4-FFF2-40B4-BE49-F238E27FC236}">
                <a16:creationId xmlns:a16="http://schemas.microsoft.com/office/drawing/2014/main" id="{95CEFEB5-E53D-436F-B2AD-DA3281637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490" y="2405643"/>
            <a:ext cx="3980750" cy="3788133"/>
          </a:xfrm>
          <a:prstGeom prst="rect">
            <a:avLst/>
          </a:prstGeom>
        </p:spPr>
      </p:pic>
      <p:sp>
        <p:nvSpPr>
          <p:cNvPr id="8" name="Rectangle 8">
            <a:extLst>
              <a:ext uri="{FF2B5EF4-FFF2-40B4-BE49-F238E27FC236}">
                <a16:creationId xmlns:a16="http://schemas.microsoft.com/office/drawing/2014/main" id="{B538B627-E4E9-49ED-B2B3-CCD5D5E6A4F7}"/>
              </a:ext>
            </a:extLst>
          </p:cNvPr>
          <p:cNvSpPr/>
          <p:nvPr/>
        </p:nvSpPr>
        <p:spPr>
          <a:xfrm>
            <a:off x="1092703" y="6226055"/>
            <a:ext cx="719116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CSM</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解析の方がより正確に断面構造の挙動を示す</a:t>
            </a:r>
            <a:endParaRPr kumimoji="0" lang="en-GB"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Tijdelijke aanduiding voor inhoud 2">
            <a:extLst>
              <a:ext uri="{FF2B5EF4-FFF2-40B4-BE49-F238E27FC236}">
                <a16:creationId xmlns:a16="http://schemas.microsoft.com/office/drawing/2014/main" id="{A85BDA9A-DD05-490A-8698-50B0569F80F0}"/>
              </a:ext>
            </a:extLst>
          </p:cNvPr>
          <p:cNvSpPr txBox="1">
            <a:spLocks/>
          </p:cNvSpPr>
          <p:nvPr/>
        </p:nvSpPr>
        <p:spPr>
          <a:xfrm>
            <a:off x="457200" y="1674118"/>
            <a:ext cx="8229600" cy="46789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0070C0"/>
              </a:buClr>
              <a:buSzTx/>
              <a:buFont typeface="Wingdings" panose="05000000000000000000" pitchFamily="2" charset="2"/>
              <a:buChar char="§"/>
              <a:tabLst/>
              <a:defRPr/>
            </a:pPr>
            <a:r>
              <a:rPr kumimoji="0"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Eurocode3</a:t>
            </a: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a:t>
            </a:r>
            <a:r>
              <a:rPr kumimoji="0"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CSM</a:t>
            </a: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における解析と実測の対比</a:t>
            </a:r>
            <a:endParaRPr kumimoji="0" lang="fr-FR"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 name="Tijdelijke aanduiding voor tekst 5">
            <a:extLst>
              <a:ext uri="{FF2B5EF4-FFF2-40B4-BE49-F238E27FC236}">
                <a16:creationId xmlns:a16="http://schemas.microsoft.com/office/drawing/2014/main" id="{A2A3B03D-F2E5-4F7C-9E7C-AADDEB80B6A0}"/>
              </a:ext>
            </a:extLst>
          </p:cNvPr>
          <p:cNvSpPr txBox="1">
            <a:spLocks/>
          </p:cNvSpPr>
          <p:nvPr/>
        </p:nvSpPr>
        <p:spPr>
          <a:xfrm>
            <a:off x="628650" y="2115221"/>
            <a:ext cx="4040188" cy="396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圧縮系</a:t>
            </a:r>
            <a:endParaRPr kumimoji="1" lang="nl-BE"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Tijdelijke aanduiding voor tekst 7">
            <a:extLst>
              <a:ext uri="{FF2B5EF4-FFF2-40B4-BE49-F238E27FC236}">
                <a16:creationId xmlns:a16="http://schemas.microsoft.com/office/drawing/2014/main" id="{A3C1E81C-6681-48B9-B3D2-3911C87261BE}"/>
              </a:ext>
            </a:extLst>
          </p:cNvPr>
          <p:cNvSpPr txBox="1">
            <a:spLocks/>
          </p:cNvSpPr>
          <p:nvPr/>
        </p:nvSpPr>
        <p:spPr>
          <a:xfrm>
            <a:off x="4668838" y="2118887"/>
            <a:ext cx="4041775" cy="396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曲げ系</a:t>
            </a:r>
            <a:endParaRPr kumimoji="1" lang="nl-BE"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Slide Number Placeholder 3">
            <a:extLst>
              <a:ext uri="{FF2B5EF4-FFF2-40B4-BE49-F238E27FC236}">
                <a16:creationId xmlns:a16="http://schemas.microsoft.com/office/drawing/2014/main" id="{21E25A06-3CD5-4CFD-8CF8-3AAEBFB0B004}"/>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296094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CA36E01-AE4A-412F-B157-C918D62CD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122" y="1362772"/>
            <a:ext cx="2657678" cy="5400000"/>
          </a:xfrm>
          <a:prstGeom prst="rect">
            <a:avLst/>
          </a:prstGeom>
        </p:spPr>
      </p:pic>
      <p:graphicFrame>
        <p:nvGraphicFramePr>
          <p:cNvPr id="6" name="Tabel 6">
            <a:extLst>
              <a:ext uri="{FF2B5EF4-FFF2-40B4-BE49-F238E27FC236}">
                <a16:creationId xmlns:a16="http://schemas.microsoft.com/office/drawing/2014/main" id="{6F513EDD-A893-4F81-BB8C-C1A1A7925093}"/>
              </a:ext>
            </a:extLst>
          </p:cNvPr>
          <p:cNvGraphicFramePr>
            <a:graphicFrameLocks noGrp="1"/>
          </p:cNvGraphicFramePr>
          <p:nvPr/>
        </p:nvGraphicFramePr>
        <p:xfrm>
          <a:off x="1033263" y="2685067"/>
          <a:ext cx="3898777" cy="146304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2530625">
                  <a:extLst>
                    <a:ext uri="{9D8B030D-6E8A-4147-A177-3AD203B41FA5}">
                      <a16:colId xmlns:a16="http://schemas.microsoft.com/office/drawing/2014/main" val="20001"/>
                    </a:ext>
                  </a:extLst>
                </a:gridCol>
              </a:tblGrid>
              <a:tr h="360000">
                <a:tc>
                  <a:txBody>
                    <a:bodyPr/>
                    <a:lstStyle/>
                    <a:p>
                      <a:endParaRPr lang="nl-BE" dirty="0"/>
                    </a:p>
                  </a:txBody>
                  <a:tcPr>
                    <a:noFill/>
                  </a:tcPr>
                </a:tc>
                <a:tc>
                  <a:txBody>
                    <a:bodyPr/>
                    <a:lstStyle/>
                    <a:p>
                      <a:r>
                        <a:rPr lang="ja-JP" altLang="en-US" dirty="0"/>
                        <a:t>ｵｰｽﾃﾅｲﾄ系ｽﾃﾝﾚｽ</a:t>
                      </a:r>
                      <a:endParaRPr lang="nl-BE" dirty="0"/>
                    </a:p>
                  </a:txBody>
                  <a:tcPr/>
                </a:tc>
                <a:extLst>
                  <a:ext uri="{0D108BD9-81ED-4DB2-BD59-A6C34878D82A}">
                    <a16:rowId xmlns:a16="http://schemas.microsoft.com/office/drawing/2014/main" val="10000"/>
                  </a:ext>
                </a:extLst>
              </a:tr>
              <a:tr h="360000">
                <a:tc>
                  <a:txBody>
                    <a:bodyPr/>
                    <a:lstStyle/>
                    <a:p>
                      <a:r>
                        <a:rPr lang="ja-JP" altLang="en-US" b="1" dirty="0">
                          <a:solidFill>
                            <a:schemeClr val="bg1"/>
                          </a:solidFill>
                        </a:rPr>
                        <a:t>材料</a:t>
                      </a:r>
                      <a:endParaRPr lang="nl-BE" b="1" dirty="0">
                        <a:solidFill>
                          <a:schemeClr val="bg1"/>
                        </a:solidFill>
                      </a:endParaRPr>
                    </a:p>
                  </a:txBody>
                  <a:tcPr>
                    <a:solidFill>
                      <a:schemeClr val="accent1"/>
                    </a:solidFill>
                  </a:tcPr>
                </a:tc>
                <a:tc>
                  <a:txBody>
                    <a:bodyPr/>
                    <a:lstStyle/>
                    <a:p>
                      <a:pPr algn="r"/>
                      <a:r>
                        <a:rPr lang="nl-BE" dirty="0"/>
                        <a:t>EN 1.4301</a:t>
                      </a:r>
                    </a:p>
                  </a:txBody>
                  <a:tcPr/>
                </a:tc>
                <a:extLst>
                  <a:ext uri="{0D108BD9-81ED-4DB2-BD59-A6C34878D82A}">
                    <a16:rowId xmlns:a16="http://schemas.microsoft.com/office/drawing/2014/main" val="10001"/>
                  </a:ext>
                </a:extLst>
              </a:tr>
              <a:tr h="360000">
                <a:tc>
                  <a:txBody>
                    <a:bodyPr/>
                    <a:lstStyle/>
                    <a:p>
                      <a:r>
                        <a:rPr lang="nl-BE" b="1" dirty="0" err="1">
                          <a:solidFill>
                            <a:schemeClr val="bg1"/>
                          </a:solidFill>
                        </a:rPr>
                        <a:t>f</a:t>
                      </a:r>
                      <a:r>
                        <a:rPr lang="nl-BE" b="1" baseline="-25000" dirty="0" err="1">
                          <a:solidFill>
                            <a:schemeClr val="bg1"/>
                          </a:solidFill>
                        </a:rPr>
                        <a:t>y</a:t>
                      </a:r>
                      <a:r>
                        <a:rPr lang="nl-BE" b="1" baseline="0" dirty="0">
                          <a:solidFill>
                            <a:schemeClr val="bg1"/>
                          </a:solidFill>
                        </a:rPr>
                        <a:t> [N/mm²]</a:t>
                      </a:r>
                      <a:endParaRPr lang="nl-BE" b="1" dirty="0">
                        <a:solidFill>
                          <a:schemeClr val="bg1"/>
                        </a:solidFill>
                      </a:endParaRPr>
                    </a:p>
                  </a:txBody>
                  <a:tcPr>
                    <a:solidFill>
                      <a:schemeClr val="accent1"/>
                    </a:solidFill>
                  </a:tcPr>
                </a:tc>
                <a:tc>
                  <a:txBody>
                    <a:bodyPr/>
                    <a:lstStyle/>
                    <a:p>
                      <a:pPr algn="r"/>
                      <a:r>
                        <a:rPr lang="nl-BE" dirty="0"/>
                        <a:t>230</a:t>
                      </a:r>
                    </a:p>
                  </a:txBody>
                  <a:tcPr/>
                </a:tc>
                <a:extLst>
                  <a:ext uri="{0D108BD9-81ED-4DB2-BD59-A6C34878D82A}">
                    <a16:rowId xmlns:a16="http://schemas.microsoft.com/office/drawing/2014/main" val="10002"/>
                  </a:ext>
                </a:extLst>
              </a:tr>
              <a:tr h="360000">
                <a:tc>
                  <a:txBody>
                    <a:bodyPr/>
                    <a:lstStyle/>
                    <a:p>
                      <a:r>
                        <a:rPr lang="nl-BE" b="1" dirty="0">
                          <a:solidFill>
                            <a:schemeClr val="bg1"/>
                          </a:solidFill>
                        </a:rPr>
                        <a:t>E [N/mm²]</a:t>
                      </a:r>
                    </a:p>
                  </a:txBody>
                  <a:tcPr>
                    <a:solidFill>
                      <a:schemeClr val="accent1"/>
                    </a:solidFill>
                  </a:tcPr>
                </a:tc>
                <a:tc>
                  <a:txBody>
                    <a:bodyPr/>
                    <a:lstStyle/>
                    <a:p>
                      <a:pPr algn="r"/>
                      <a:r>
                        <a:rPr lang="nl-BE" dirty="0"/>
                        <a:t>200000</a:t>
                      </a:r>
                    </a:p>
                  </a:txBody>
                  <a:tcPr/>
                </a:tc>
                <a:extLst>
                  <a:ext uri="{0D108BD9-81ED-4DB2-BD59-A6C34878D82A}">
                    <a16:rowId xmlns:a16="http://schemas.microsoft.com/office/drawing/2014/main" val="10003"/>
                  </a:ext>
                </a:extLst>
              </a:tr>
            </a:tbl>
          </a:graphicData>
        </a:graphic>
      </p:graphicFrame>
      <p:pic>
        <p:nvPicPr>
          <p:cNvPr id="7" name="Afbeelding 2">
            <a:extLst>
              <a:ext uri="{FF2B5EF4-FFF2-40B4-BE49-F238E27FC236}">
                <a16:creationId xmlns:a16="http://schemas.microsoft.com/office/drawing/2014/main" id="{73E01133-6A71-4EF3-AD18-86CF45E7A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465" y="4207597"/>
            <a:ext cx="3096344" cy="2650403"/>
          </a:xfrm>
          <a:prstGeom prst="rect">
            <a:avLst/>
          </a:prstGeom>
        </p:spPr>
      </p:pic>
      <p:sp>
        <p:nvSpPr>
          <p:cNvPr id="8" name="Tijdelijke aanduiding voor inhoud 9">
            <a:extLst>
              <a:ext uri="{FF2B5EF4-FFF2-40B4-BE49-F238E27FC236}">
                <a16:creationId xmlns:a16="http://schemas.microsoft.com/office/drawing/2014/main" id="{2A82058B-5E44-4DAB-ACD1-E1B1F394A098}"/>
              </a:ext>
            </a:extLst>
          </p:cNvPr>
          <p:cNvSpPr txBox="1">
            <a:spLocks/>
          </p:cNvSpPr>
          <p:nvPr/>
        </p:nvSpPr>
        <p:spPr>
          <a:xfrm>
            <a:off x="357708" y="1690689"/>
            <a:ext cx="5499964" cy="934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冷間成形された角形鋼管における</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同心円方向圧縮モデル（</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P.51</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と同例）</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連続強度計算法　湾曲座屈例</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CSM</a:t>
            </a:r>
            <a:r>
              <a:rPr lang="ja-JP" altLang="en-US" sz="3200" dirty="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Continuous</a:t>
            </a:r>
            <a:r>
              <a:rPr lang="nl-BE" sz="3200" dirty="0">
                <a:latin typeface="ＭＳ Ｐゴシック" panose="020B0600070205080204" pitchFamily="50" charset="-128"/>
                <a:ea typeface="ＭＳ Ｐゴシック" panose="020B0600070205080204" pitchFamily="50" charset="-128"/>
              </a:rPr>
              <a: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9" name="Slide Number Placeholder 3">
            <a:extLst>
              <a:ext uri="{FF2B5EF4-FFF2-40B4-BE49-F238E27FC236}">
                <a16:creationId xmlns:a16="http://schemas.microsoft.com/office/drawing/2014/main" id="{F37E5B63-091A-47D0-A37A-741B5BED8FE9}"/>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78332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連続強度計算法　湾曲座屈例</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CSM</a:t>
            </a:r>
            <a:r>
              <a:rPr lang="ja-JP" altLang="en-US" sz="3200" dirty="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Continuous</a:t>
            </a:r>
            <a:r>
              <a:rPr lang="nl-BE" sz="3200" dirty="0">
                <a:latin typeface="ＭＳ Ｐゴシック" panose="020B0600070205080204" pitchFamily="50" charset="-128"/>
                <a:ea typeface="ＭＳ Ｐゴシック" panose="020B0600070205080204" pitchFamily="50" charset="-128"/>
              </a:rPr>
              <a: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graphicFrame>
        <p:nvGraphicFramePr>
          <p:cNvPr id="9" name="Grafiek 4">
            <a:extLst>
              <a:ext uri="{FF2B5EF4-FFF2-40B4-BE49-F238E27FC236}">
                <a16:creationId xmlns:a16="http://schemas.microsoft.com/office/drawing/2014/main" id="{5CFF89BB-2D69-4B7E-BFEA-8FA32F5E28FC}"/>
              </a:ext>
            </a:extLst>
          </p:cNvPr>
          <p:cNvGraphicFramePr>
            <a:graphicFrameLocks noGrp="1"/>
          </p:cNvGraphicFramePr>
          <p:nvPr/>
        </p:nvGraphicFramePr>
        <p:xfrm>
          <a:off x="1227222" y="2815389"/>
          <a:ext cx="6785810" cy="3781964"/>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graphicFrame>
            <p:nvGraphicFramePr>
              <p:cNvPr id="10" name="Tabel 5">
                <a:extLst>
                  <a:ext uri="{FF2B5EF4-FFF2-40B4-BE49-F238E27FC236}">
                    <a16:creationId xmlns:a16="http://schemas.microsoft.com/office/drawing/2014/main" id="{92A349B0-8A6B-4D04-8813-FF408DFAAF0B}"/>
                  </a:ext>
                </a:extLst>
              </p:cNvPr>
              <p:cNvGraphicFramePr>
                <a:graphicFrameLocks noGrp="1"/>
              </p:cNvGraphicFramePr>
              <p:nvPr/>
            </p:nvGraphicFramePr>
            <p:xfrm>
              <a:off x="2219968" y="1671808"/>
              <a:ext cx="6644842" cy="1378949"/>
            </p:xfrm>
            <a:graphic>
              <a:graphicData uri="http://schemas.openxmlformats.org/drawingml/2006/table">
                <a:tbl>
                  <a:tblPr firstRow="1" bandRow="1">
                    <a:tableStyleId>{2D5ABB26-0587-4C30-8999-92F81FD0307C}</a:tableStyleId>
                  </a:tblPr>
                  <a:tblGrid>
                    <a:gridCol w="3120679">
                      <a:extLst>
                        <a:ext uri="{9D8B030D-6E8A-4147-A177-3AD203B41FA5}">
                          <a16:colId xmlns:a16="http://schemas.microsoft.com/office/drawing/2014/main" val="20000"/>
                        </a:ext>
                      </a:extLst>
                    </a:gridCol>
                    <a:gridCol w="3524163">
                      <a:extLst>
                        <a:ext uri="{9D8B030D-6E8A-4147-A177-3AD203B41FA5}">
                          <a16:colId xmlns:a16="http://schemas.microsoft.com/office/drawing/2014/main" val="20001"/>
                        </a:ext>
                      </a:extLst>
                    </a:gridCol>
                  </a:tblGrid>
                  <a:tr h="393623">
                    <a:tc>
                      <a:txBody>
                        <a:bodyPr/>
                        <a:lstStyle/>
                        <a:p>
                          <a:pPr algn="l"/>
                          <a14:m>
                            <m:oMathPara xmlns:m="http://schemas.openxmlformats.org/officeDocument/2006/math">
                              <m:oMathParaPr>
                                <m:jc m:val="left"/>
                              </m:oMathParaPr>
                              <m:oMath xmlns:m="http://schemas.openxmlformats.org/officeDocument/2006/math">
                                <m:sSub>
                                  <m:sSubPr>
                                    <m:ctrlPr>
                                      <a:rPr lang="fr-FR" sz="1500" i="1" smtClean="0">
                                        <a:latin typeface="Cambria Math" panose="02040503050406030204" pitchFamily="18" charset="0"/>
                                      </a:rPr>
                                    </m:ctrlPr>
                                  </m:sSubPr>
                                  <m:e>
                                    <m:r>
                                      <a:rPr lang="nl-BE" sz="1500" b="0" i="1" smtClean="0">
                                        <a:latin typeface="Cambria Math" panose="02040503050406030204" pitchFamily="18" charset="0"/>
                                      </a:rPr>
                                      <m:t>𝑓</m:t>
                                    </m:r>
                                  </m:e>
                                  <m:sub>
                                    <m:r>
                                      <a:rPr lang="nl-BE" sz="1500" b="0" i="1" smtClean="0">
                                        <a:latin typeface="Cambria Math" panose="02040503050406030204" pitchFamily="18" charset="0"/>
                                      </a:rPr>
                                      <m:t>𝑦</m:t>
                                    </m:r>
                                  </m:sub>
                                </m:sSub>
                                <m:r>
                                  <a:rPr lang="nl-BE" sz="1500" b="0" i="1" smtClean="0">
                                    <a:latin typeface="Cambria Math" panose="02040503050406030204" pitchFamily="18" charset="0"/>
                                  </a:rPr>
                                  <m:t>=230</m:t>
                                </m:r>
                                <m:f>
                                  <m:fPr>
                                    <m:type m:val="skw"/>
                                    <m:ctrlPr>
                                      <a:rPr lang="nl-BE" sz="1500" b="0" i="1" smtClean="0">
                                        <a:latin typeface="Cambria Math" panose="02040503050406030204" pitchFamily="18" charset="0"/>
                                      </a:rPr>
                                    </m:ctrlPr>
                                  </m:fPr>
                                  <m:num>
                                    <m:r>
                                      <a:rPr lang="nl-BE" sz="1500" b="0" i="1" smtClean="0">
                                        <a:latin typeface="Cambria Math" panose="02040503050406030204" pitchFamily="18" charset="0"/>
                                      </a:rPr>
                                      <m:t>𝑁</m:t>
                                    </m:r>
                                  </m:num>
                                  <m:den>
                                    <m:r>
                                      <a:rPr lang="nl-BE" sz="1500" b="0" i="1" smtClean="0">
                                        <a:latin typeface="Cambria Math" panose="02040503050406030204" pitchFamily="18" charset="0"/>
                                      </a:rPr>
                                      <m:t>𝑚𝑚</m:t>
                                    </m:r>
                                    <m:r>
                                      <a:rPr lang="nl-BE" sz="1500" b="0" i="1" smtClean="0">
                                        <a:latin typeface="Cambria Math" panose="02040503050406030204" pitchFamily="18" charset="0"/>
                                      </a:rPr>
                                      <m:t>²</m:t>
                                    </m:r>
                                  </m:den>
                                </m:f>
                              </m:oMath>
                            </m:oMathPara>
                          </a14:m>
                          <a:endParaRPr lang="nl-BE" sz="1500" dirty="0"/>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fr-FR" sz="1500" i="1" smtClean="0">
                                        <a:latin typeface="Cambria Math" panose="02040503050406030204" pitchFamily="18" charset="0"/>
                                      </a:rPr>
                                    </m:ctrlPr>
                                  </m:sSubPr>
                                  <m:e>
                                    <m:r>
                                      <a:rPr lang="nl-BE" sz="1500" i="1">
                                        <a:latin typeface="Cambria Math" panose="02040503050406030204" pitchFamily="18" charset="0"/>
                                      </a:rPr>
                                      <m:t>𝑓</m:t>
                                    </m:r>
                                  </m:e>
                                  <m:sub>
                                    <m:r>
                                      <a:rPr lang="nl-BE" sz="1500" b="0" i="1" smtClean="0">
                                        <a:latin typeface="Cambria Math" panose="02040503050406030204" pitchFamily="18" charset="0"/>
                                      </a:rPr>
                                      <m:t>𝑢</m:t>
                                    </m:r>
                                  </m:sub>
                                </m:sSub>
                                <m:r>
                                  <a:rPr lang="nl-BE" sz="1500" i="1">
                                    <a:latin typeface="Cambria Math" panose="02040503050406030204" pitchFamily="18" charset="0"/>
                                  </a:rPr>
                                  <m:t>=</m:t>
                                </m:r>
                                <m:r>
                                  <a:rPr lang="nl-BE" sz="1500" b="0" i="1" smtClean="0">
                                    <a:latin typeface="Cambria Math" panose="02040503050406030204" pitchFamily="18" charset="0"/>
                                  </a:rPr>
                                  <m:t>54</m:t>
                                </m:r>
                                <m:r>
                                  <a:rPr lang="nl-BE" sz="1500" i="1">
                                    <a:latin typeface="Cambria Math" panose="02040503050406030204" pitchFamily="18" charset="0"/>
                                  </a:rPr>
                                  <m:t>0</m:t>
                                </m:r>
                                <m:f>
                                  <m:fPr>
                                    <m:type m:val="skw"/>
                                    <m:ctrlPr>
                                      <a:rPr lang="nl-BE" sz="1500" i="1">
                                        <a:latin typeface="Cambria Math" panose="02040503050406030204" pitchFamily="18" charset="0"/>
                                      </a:rPr>
                                    </m:ctrlPr>
                                  </m:fPr>
                                  <m:num>
                                    <m:r>
                                      <a:rPr lang="nl-BE" sz="1500" i="1">
                                        <a:latin typeface="Cambria Math" panose="02040503050406030204" pitchFamily="18" charset="0"/>
                                      </a:rPr>
                                      <m:t>𝑁</m:t>
                                    </m:r>
                                  </m:num>
                                  <m:den>
                                    <m:r>
                                      <a:rPr lang="nl-BE" sz="1500" i="1">
                                        <a:latin typeface="Cambria Math" panose="02040503050406030204" pitchFamily="18" charset="0"/>
                                      </a:rPr>
                                      <m:t>𝑚𝑚</m:t>
                                    </m:r>
                                    <m:r>
                                      <a:rPr lang="nl-BE" sz="1500" i="1">
                                        <a:latin typeface="Cambria Math" panose="02040503050406030204" pitchFamily="18" charset="0"/>
                                      </a:rPr>
                                      <m:t>²</m:t>
                                    </m:r>
                                  </m:den>
                                </m:f>
                              </m:oMath>
                            </m:oMathPara>
                          </a14:m>
                          <a:endParaRPr lang="nl-BE" sz="1500" dirty="0"/>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93623">
                    <a:tc>
                      <a:txBody>
                        <a:bodyPr/>
                        <a:lstStyle/>
                        <a:p>
                          <a:pPr algn="l"/>
                          <a14:m>
                            <m:oMathPara xmlns:m="http://schemas.openxmlformats.org/officeDocument/2006/math">
                              <m:oMathParaPr>
                                <m:jc m:val="left"/>
                              </m:oMathParaPr>
                              <m:oMath xmlns:m="http://schemas.openxmlformats.org/officeDocument/2006/math">
                                <m:r>
                                  <a:rPr lang="nl-BE" sz="1500" b="0" i="1" smtClean="0">
                                    <a:latin typeface="Cambria Math" panose="02040503050406030204" pitchFamily="18" charset="0"/>
                                  </a:rPr>
                                  <m:t>𝐸</m:t>
                                </m:r>
                                <m:r>
                                  <a:rPr lang="nl-BE" sz="1500" b="0" i="1" smtClean="0">
                                    <a:latin typeface="Cambria Math" panose="02040503050406030204" pitchFamily="18" charset="0"/>
                                  </a:rPr>
                                  <m:t>=200000 </m:t>
                                </m:r>
                                <m:f>
                                  <m:fPr>
                                    <m:type m:val="skw"/>
                                    <m:ctrlPr>
                                      <a:rPr lang="nl-BE" sz="1500" b="0" i="1" smtClean="0">
                                        <a:latin typeface="Cambria Math" panose="02040503050406030204" pitchFamily="18" charset="0"/>
                                      </a:rPr>
                                    </m:ctrlPr>
                                  </m:fPr>
                                  <m:num>
                                    <m:r>
                                      <a:rPr lang="nl-BE" sz="1500" b="0" i="1" smtClean="0">
                                        <a:latin typeface="Cambria Math" panose="02040503050406030204" pitchFamily="18" charset="0"/>
                                      </a:rPr>
                                      <m:t>𝑁</m:t>
                                    </m:r>
                                  </m:num>
                                  <m:den>
                                    <m:r>
                                      <a:rPr lang="nl-BE" sz="1500" b="0" i="1" smtClean="0">
                                        <a:latin typeface="Cambria Math" panose="02040503050406030204" pitchFamily="18" charset="0"/>
                                      </a:rPr>
                                      <m:t>𝑚𝑚</m:t>
                                    </m:r>
                                    <m:r>
                                      <a:rPr lang="nl-BE" sz="1500" b="0" i="1" smtClean="0">
                                        <a:latin typeface="Cambria Math" panose="02040503050406030204" pitchFamily="18" charset="0"/>
                                      </a:rPr>
                                      <m:t>²</m:t>
                                    </m:r>
                                  </m:den>
                                </m:f>
                              </m:oMath>
                            </m:oMathPara>
                          </a14:m>
                          <a:endParaRPr lang="nl-BE" sz="1500" dirty="0"/>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nl-BE" sz="1500" i="1" smtClean="0">
                                      <a:latin typeface="Cambria Math" panose="02040503050406030204" pitchFamily="18" charset="0"/>
                                    </a:rPr>
                                  </m:ctrlPr>
                                </m:sSubPr>
                                <m:e>
                                  <m:r>
                                    <a:rPr lang="nl-BE" sz="1500" b="0" i="1" smtClean="0">
                                      <a:latin typeface="Cambria Math" panose="02040503050406030204" pitchFamily="18" charset="0"/>
                                    </a:rPr>
                                    <m:t>0</m:t>
                                  </m:r>
                                  <m:r>
                                    <a:rPr lang="en-US" altLang="ja-JP" sz="1500" b="0" i="1" smtClean="0">
                                      <a:latin typeface="Cambria Math" panose="02040503050406030204" pitchFamily="18" charset="0"/>
                                    </a:rPr>
                                    <m:t>.</m:t>
                                  </m:r>
                                  <m:r>
                                    <a:rPr lang="nl-BE" sz="1500" b="0" i="1" smtClean="0">
                                      <a:latin typeface="Cambria Math" panose="02040503050406030204" pitchFamily="18" charset="0"/>
                                    </a:rPr>
                                    <m:t>16</m:t>
                                  </m:r>
                                  <m:r>
                                    <a:rPr lang="nl-BE" sz="1500" i="1">
                                      <a:latin typeface="Cambria Math" panose="02040503050406030204" pitchFamily="18" charset="0"/>
                                      <a:ea typeface="Cambria Math" panose="02040503050406030204" pitchFamily="18" charset="0"/>
                                    </a:rPr>
                                    <m:t>𝜀</m:t>
                                  </m:r>
                                </m:e>
                                <m:sub>
                                  <m:r>
                                    <a:rPr lang="nl-BE" sz="1500" b="0" i="1" smtClean="0">
                                      <a:latin typeface="Cambria Math" panose="02040503050406030204" pitchFamily="18" charset="0"/>
                                      <a:ea typeface="Cambria Math" panose="02040503050406030204" pitchFamily="18" charset="0"/>
                                    </a:rPr>
                                    <m:t>𝑢</m:t>
                                  </m:r>
                                </m:sub>
                              </m:sSub>
                              <m:r>
                                <a:rPr lang="nl-BE" sz="1500" i="1">
                                  <a:latin typeface="Cambria Math" panose="02040503050406030204" pitchFamily="18" charset="0"/>
                                </a:rPr>
                                <m:t>=</m:t>
                              </m:r>
                              <m:r>
                                <a:rPr lang="nl-BE" sz="1500" b="0" i="1" smtClean="0">
                                  <a:latin typeface="Cambria Math" panose="02040503050406030204" pitchFamily="18" charset="0"/>
                                </a:rPr>
                                <m:t>0</m:t>
                              </m:r>
                              <m:r>
                                <a:rPr lang="en-US" altLang="ja-JP" sz="1500" b="0" i="1" smtClean="0">
                                  <a:latin typeface="Cambria Math" panose="02040503050406030204" pitchFamily="18" charset="0"/>
                                </a:rPr>
                                <m:t>.</m:t>
                              </m:r>
                              <m:r>
                                <a:rPr lang="nl-BE" sz="1500" b="0" i="1" smtClean="0">
                                  <a:latin typeface="Cambria Math" panose="02040503050406030204" pitchFamily="18" charset="0"/>
                                </a:rPr>
                                <m:t>16(1−</m:t>
                              </m:r>
                              <m:f>
                                <m:fPr>
                                  <m:type m:val="skw"/>
                                  <m:ctrlPr>
                                    <a:rPr lang="nl-BE" sz="1500" i="1">
                                      <a:latin typeface="Cambria Math" panose="02040503050406030204" pitchFamily="18" charset="0"/>
                                    </a:rPr>
                                  </m:ctrlPr>
                                </m:fPr>
                                <m:num>
                                  <m:sSub>
                                    <m:sSubPr>
                                      <m:ctrlPr>
                                        <a:rPr lang="nl-BE" sz="1500" i="1">
                                          <a:latin typeface="Cambria Math" panose="02040503050406030204" pitchFamily="18" charset="0"/>
                                        </a:rPr>
                                      </m:ctrlPr>
                                    </m:sSubPr>
                                    <m:e>
                                      <m:r>
                                        <a:rPr lang="nl-BE" sz="1500" i="1">
                                          <a:latin typeface="Cambria Math" panose="02040503050406030204" pitchFamily="18" charset="0"/>
                                        </a:rPr>
                                        <m:t>𝑓</m:t>
                                      </m:r>
                                    </m:e>
                                    <m:sub>
                                      <m:r>
                                        <a:rPr lang="nl-BE" sz="1500" i="1">
                                          <a:latin typeface="Cambria Math" panose="02040503050406030204" pitchFamily="18" charset="0"/>
                                        </a:rPr>
                                        <m:t>𝑦</m:t>
                                      </m:r>
                                    </m:sub>
                                  </m:sSub>
                                </m:num>
                                <m:den>
                                  <m:sSub>
                                    <m:sSubPr>
                                      <m:ctrlPr>
                                        <a:rPr lang="nl-BE" sz="1500" i="1" smtClean="0">
                                          <a:latin typeface="Cambria Math" panose="02040503050406030204" pitchFamily="18" charset="0"/>
                                        </a:rPr>
                                      </m:ctrlPr>
                                    </m:sSubPr>
                                    <m:e>
                                      <m:r>
                                        <a:rPr lang="nl-BE" sz="1500" b="0" i="1" smtClean="0">
                                          <a:latin typeface="Cambria Math" panose="02040503050406030204" pitchFamily="18" charset="0"/>
                                        </a:rPr>
                                        <m:t>𝑓</m:t>
                                      </m:r>
                                    </m:e>
                                    <m:sub>
                                      <m:r>
                                        <a:rPr lang="nl-BE" sz="1500" b="0" i="1" smtClean="0">
                                          <a:latin typeface="Cambria Math" panose="02040503050406030204" pitchFamily="18" charset="0"/>
                                        </a:rPr>
                                        <m:t>𝑢</m:t>
                                      </m:r>
                                    </m:sub>
                                  </m:sSub>
                                </m:den>
                              </m:f>
                              <m:r>
                                <a:rPr lang="nl-BE" sz="1500" b="0" i="1" smtClean="0">
                                  <a:latin typeface="Cambria Math" panose="02040503050406030204" pitchFamily="18" charset="0"/>
                                </a:rPr>
                                <m:t>)</m:t>
                              </m:r>
                              <m:r>
                                <a:rPr lang="nl-BE" sz="1500" i="1">
                                  <a:latin typeface="Cambria Math" panose="02040503050406030204" pitchFamily="18" charset="0"/>
                                </a:rPr>
                                <m:t>=0</m:t>
                              </m:r>
                              <m:r>
                                <a:rPr lang="en-US" altLang="ja-JP" sz="1500" i="1" smtClean="0">
                                  <a:latin typeface="Cambria Math" panose="02040503050406030204" pitchFamily="18" charset="0"/>
                                </a:rPr>
                                <m:t>.</m:t>
                              </m:r>
                              <m:r>
                                <a:rPr lang="nl-BE" sz="1500" b="0" i="1" smtClean="0">
                                  <a:latin typeface="Cambria Math" panose="02040503050406030204" pitchFamily="18" charset="0"/>
                                </a:rPr>
                                <m:t>9</m:t>
                              </m:r>
                            </m:oMath>
                          </a14:m>
                          <a:r>
                            <a:rPr lang="nl-BE" sz="1500" dirty="0"/>
                            <a:t>19</a:t>
                          </a:r>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0640">
                    <a:tc>
                      <a:txBody>
                        <a:bodyPr/>
                        <a:lstStyle/>
                        <a:p>
                          <a:pPr algn="l"/>
                          <a14:m>
                            <m:oMathPara xmlns:m="http://schemas.openxmlformats.org/officeDocument/2006/math">
                              <m:oMathParaPr>
                                <m:jc m:val="left"/>
                              </m:oMathParaPr>
                              <m:oMath xmlns:m="http://schemas.openxmlformats.org/officeDocument/2006/math">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ea typeface="Cambria Math" panose="02040503050406030204" pitchFamily="18" charset="0"/>
                                      </a:rPr>
                                      <m:t>𝜀</m:t>
                                    </m:r>
                                  </m:e>
                                  <m:sub>
                                    <m:r>
                                      <a:rPr lang="nl-BE" sz="1500" b="0" i="1" smtClean="0">
                                        <a:latin typeface="Cambria Math" panose="02040503050406030204" pitchFamily="18" charset="0"/>
                                      </a:rPr>
                                      <m:t>𝑦</m:t>
                                    </m:r>
                                  </m:sub>
                                </m:sSub>
                                <m:r>
                                  <a:rPr lang="nl-BE" sz="1500" b="0" i="1" smtClean="0">
                                    <a:latin typeface="Cambria Math" panose="02040503050406030204" pitchFamily="18" charset="0"/>
                                  </a:rPr>
                                  <m:t>=</m:t>
                                </m:r>
                                <m:f>
                                  <m:fPr>
                                    <m:type m:val="skw"/>
                                    <m:ctrlPr>
                                      <a:rPr lang="nl-BE" sz="1500" b="0" i="1" smtClean="0">
                                        <a:latin typeface="Cambria Math" panose="02040503050406030204" pitchFamily="18" charset="0"/>
                                      </a:rPr>
                                    </m:ctrlPr>
                                  </m:fPr>
                                  <m:num>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rPr>
                                          <m:t>𝑓</m:t>
                                        </m:r>
                                      </m:e>
                                      <m:sub>
                                        <m:r>
                                          <a:rPr lang="nl-BE" sz="1500" b="0" i="1" smtClean="0">
                                            <a:latin typeface="Cambria Math" panose="02040503050406030204" pitchFamily="18" charset="0"/>
                                          </a:rPr>
                                          <m:t>𝑦</m:t>
                                        </m:r>
                                      </m:sub>
                                    </m:sSub>
                                  </m:num>
                                  <m:den>
                                    <m:r>
                                      <a:rPr lang="nl-BE" sz="1500" b="0" i="1" smtClean="0">
                                        <a:latin typeface="Cambria Math" panose="02040503050406030204" pitchFamily="18" charset="0"/>
                                      </a:rPr>
                                      <m:t>𝐸</m:t>
                                    </m:r>
                                  </m:den>
                                </m:f>
                                <m:r>
                                  <a:rPr lang="nl-BE" sz="1500" b="0" i="1" smtClean="0">
                                    <a:latin typeface="Cambria Math" panose="02040503050406030204" pitchFamily="18" charset="0"/>
                                  </a:rPr>
                                  <m:t>=0</m:t>
                                </m:r>
                                <m:r>
                                  <a:rPr lang="en-US" altLang="ja-JP" sz="1500" b="0" i="1" smtClean="0">
                                    <a:latin typeface="Cambria Math" panose="02040503050406030204" pitchFamily="18" charset="0"/>
                                  </a:rPr>
                                  <m:t>.</m:t>
                                </m:r>
                                <m:r>
                                  <a:rPr lang="nl-BE" sz="1500" b="0" i="1" smtClean="0">
                                    <a:latin typeface="Cambria Math" panose="02040503050406030204" pitchFamily="18" charset="0"/>
                                  </a:rPr>
                                  <m:t>0012</m:t>
                                </m:r>
                              </m:oMath>
                            </m:oMathPara>
                          </a14:m>
                          <a:endParaRPr lang="nl-BE" sz="1500" dirty="0"/>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14:m>
                            <m:oMathPara xmlns:m="http://schemas.openxmlformats.org/officeDocument/2006/math">
                              <m:oMathParaPr>
                                <m:jc m:val="left"/>
                              </m:oMathParaPr>
                              <m:oMath xmlns:m="http://schemas.openxmlformats.org/officeDocument/2006/math">
                                <m:sSub>
                                  <m:sSubPr>
                                    <m:ctrlPr>
                                      <a:rPr lang="nl-BE" sz="1500" i="1" smtClean="0">
                                        <a:latin typeface="Cambria Math" panose="02040503050406030204" pitchFamily="18" charset="0"/>
                                      </a:rPr>
                                    </m:ctrlPr>
                                  </m:sSubPr>
                                  <m:e>
                                    <m:r>
                                      <a:rPr lang="nl-BE" sz="1500" b="0" i="1" smtClean="0">
                                        <a:latin typeface="Cambria Math" panose="02040503050406030204" pitchFamily="18" charset="0"/>
                                      </a:rPr>
                                      <m:t>𝐸</m:t>
                                    </m:r>
                                  </m:e>
                                  <m:sub>
                                    <m:r>
                                      <a:rPr lang="nl-BE" sz="1500" b="0" i="1" smtClean="0">
                                        <a:latin typeface="Cambria Math" panose="02040503050406030204" pitchFamily="18" charset="0"/>
                                      </a:rPr>
                                      <m:t>𝑠h</m:t>
                                    </m:r>
                                  </m:sub>
                                </m:sSub>
                                <m:r>
                                  <a:rPr lang="nl-BE" sz="1500" b="0" i="1" smtClean="0">
                                    <a:latin typeface="Cambria Math" panose="02040503050406030204" pitchFamily="18" charset="0"/>
                                  </a:rPr>
                                  <m:t>=</m:t>
                                </m:r>
                                <m:f>
                                  <m:fPr>
                                    <m:ctrlPr>
                                      <a:rPr lang="nl-BE" sz="1500" b="0" i="1" smtClean="0">
                                        <a:latin typeface="Cambria Math" panose="02040503050406030204" pitchFamily="18" charset="0"/>
                                      </a:rPr>
                                    </m:ctrlPr>
                                  </m:fPr>
                                  <m:num>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rPr>
                                          <m:t>𝑓</m:t>
                                        </m:r>
                                      </m:e>
                                      <m:sub>
                                        <m:r>
                                          <a:rPr lang="nl-BE" sz="1500" b="0" i="1" smtClean="0">
                                            <a:latin typeface="Cambria Math" panose="02040503050406030204" pitchFamily="18" charset="0"/>
                                          </a:rPr>
                                          <m:t>𝑢</m:t>
                                        </m:r>
                                      </m:sub>
                                    </m:sSub>
                                    <m:r>
                                      <a:rPr lang="nl-BE" sz="1500" b="0" i="1" smtClean="0">
                                        <a:latin typeface="Cambria Math" panose="02040503050406030204" pitchFamily="18" charset="0"/>
                                      </a:rPr>
                                      <m:t>−</m:t>
                                    </m:r>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rPr>
                                          <m:t>𝑓</m:t>
                                        </m:r>
                                      </m:e>
                                      <m:sub>
                                        <m:r>
                                          <a:rPr lang="nl-BE" sz="1500" b="0" i="1" smtClean="0">
                                            <a:latin typeface="Cambria Math" panose="02040503050406030204" pitchFamily="18" charset="0"/>
                                          </a:rPr>
                                          <m:t>𝑦</m:t>
                                        </m:r>
                                      </m:sub>
                                    </m:sSub>
                                  </m:num>
                                  <m:den>
                                    <m:r>
                                      <a:rPr lang="nl-BE" sz="1500" b="0" i="1" smtClean="0">
                                        <a:latin typeface="Cambria Math" panose="02040503050406030204" pitchFamily="18" charset="0"/>
                                      </a:rPr>
                                      <m:t>0</m:t>
                                    </m:r>
                                    <m:r>
                                      <a:rPr lang="en-US" altLang="ja-JP" sz="1500" b="0" i="1" smtClean="0">
                                        <a:latin typeface="Cambria Math" panose="02040503050406030204" pitchFamily="18" charset="0"/>
                                      </a:rPr>
                                      <m:t>.</m:t>
                                    </m:r>
                                    <m:r>
                                      <a:rPr lang="nl-BE" sz="1500" b="0" i="1" smtClean="0">
                                        <a:latin typeface="Cambria Math" panose="02040503050406030204" pitchFamily="18" charset="0"/>
                                      </a:rPr>
                                      <m:t>16</m:t>
                                    </m:r>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ea typeface="Cambria Math" panose="02040503050406030204" pitchFamily="18" charset="0"/>
                                          </a:rPr>
                                          <m:t>𝜀</m:t>
                                        </m:r>
                                      </m:e>
                                      <m:sub>
                                        <m:r>
                                          <a:rPr lang="nl-BE" sz="1500" b="0" i="1" smtClean="0">
                                            <a:latin typeface="Cambria Math" panose="02040503050406030204" pitchFamily="18" charset="0"/>
                                          </a:rPr>
                                          <m:t>𝑢</m:t>
                                        </m:r>
                                      </m:sub>
                                    </m:sSub>
                                    <m:r>
                                      <a:rPr lang="nl-BE" sz="1500" b="0" i="1" smtClean="0">
                                        <a:latin typeface="Cambria Math" panose="02040503050406030204" pitchFamily="18" charset="0"/>
                                      </a:rPr>
                                      <m:t>−</m:t>
                                    </m:r>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ea typeface="Cambria Math" panose="02040503050406030204" pitchFamily="18" charset="0"/>
                                          </a:rPr>
                                          <m:t>𝜀</m:t>
                                        </m:r>
                                      </m:e>
                                      <m:sub>
                                        <m:r>
                                          <a:rPr lang="nl-BE" sz="1500" b="0" i="1" smtClean="0">
                                            <a:latin typeface="Cambria Math" panose="02040503050406030204" pitchFamily="18" charset="0"/>
                                          </a:rPr>
                                          <m:t>𝑦</m:t>
                                        </m:r>
                                      </m:sub>
                                    </m:sSub>
                                  </m:den>
                                </m:f>
                                <m:r>
                                  <a:rPr lang="nl-BE" sz="1500" b="0" i="1" smtClean="0">
                                    <a:latin typeface="Cambria Math" panose="02040503050406030204" pitchFamily="18" charset="0"/>
                                  </a:rPr>
                                  <m:t>=3418 </m:t>
                                </m:r>
                                <m:f>
                                  <m:fPr>
                                    <m:type m:val="skw"/>
                                    <m:ctrlPr>
                                      <a:rPr lang="nl-BE" sz="1500" b="0" i="1" smtClean="0">
                                        <a:latin typeface="Cambria Math" panose="02040503050406030204" pitchFamily="18" charset="0"/>
                                      </a:rPr>
                                    </m:ctrlPr>
                                  </m:fPr>
                                  <m:num>
                                    <m:r>
                                      <a:rPr lang="nl-BE" sz="1500" b="0" i="1" smtClean="0">
                                        <a:latin typeface="Cambria Math" panose="02040503050406030204" pitchFamily="18" charset="0"/>
                                      </a:rPr>
                                      <m:t>𝑁</m:t>
                                    </m:r>
                                  </m:num>
                                  <m:den>
                                    <m:r>
                                      <a:rPr lang="nl-BE" sz="1500" b="0" i="1" smtClean="0">
                                        <a:latin typeface="Cambria Math" panose="02040503050406030204" pitchFamily="18" charset="0"/>
                                      </a:rPr>
                                      <m:t>𝑚𝑚</m:t>
                                    </m:r>
                                    <m:r>
                                      <a:rPr lang="nl-BE" sz="1500" b="0" i="1" smtClean="0">
                                        <a:latin typeface="Cambria Math" panose="02040503050406030204" pitchFamily="18" charset="0"/>
                                      </a:rPr>
                                      <m:t>²</m:t>
                                    </m:r>
                                  </m:den>
                                </m:f>
                              </m:oMath>
                            </m:oMathPara>
                          </a14:m>
                          <a:endParaRPr lang="nl-BE" sz="1500" dirty="0"/>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mc:Choice>
        <mc:Fallback xmlns="">
          <p:graphicFrame>
            <p:nvGraphicFramePr>
              <p:cNvPr id="10" name="Tabel 5">
                <a:extLst>
                  <a:ext uri="{FF2B5EF4-FFF2-40B4-BE49-F238E27FC236}">
                    <a16:creationId xmlns:a16="http://schemas.microsoft.com/office/drawing/2014/main" id="{92A349B0-8A6B-4D04-8813-FF408DFAAF0B}"/>
                  </a:ext>
                </a:extLst>
              </p:cNvPr>
              <p:cNvGraphicFramePr>
                <a:graphicFrameLocks noGrp="1"/>
              </p:cNvGraphicFramePr>
              <p:nvPr>
                <p:extLst>
                  <p:ext uri="{D42A27DB-BD31-4B8C-83A1-F6EECF244321}">
                    <p14:modId xmlns:p14="http://schemas.microsoft.com/office/powerpoint/2010/main" val="1510470966"/>
                  </p:ext>
                </p:extLst>
              </p:nvPr>
            </p:nvGraphicFramePr>
            <p:xfrm>
              <a:off x="2219968" y="1671808"/>
              <a:ext cx="6644842" cy="1378949"/>
            </p:xfrm>
            <a:graphic>
              <a:graphicData uri="http://schemas.openxmlformats.org/drawingml/2006/table">
                <a:tbl>
                  <a:tblPr firstRow="1" bandRow="1">
                    <a:tableStyleId>{2D5ABB26-0587-4C30-8999-92F81FD0307C}</a:tableStyleId>
                  </a:tblPr>
                  <a:tblGrid>
                    <a:gridCol w="3120679">
                      <a:extLst>
                        <a:ext uri="{9D8B030D-6E8A-4147-A177-3AD203B41FA5}">
                          <a16:colId xmlns:a16="http://schemas.microsoft.com/office/drawing/2014/main" val="20000"/>
                        </a:ext>
                      </a:extLst>
                    </a:gridCol>
                    <a:gridCol w="3524163">
                      <a:extLst>
                        <a:ext uri="{9D8B030D-6E8A-4147-A177-3AD203B41FA5}">
                          <a16:colId xmlns:a16="http://schemas.microsoft.com/office/drawing/2014/main" val="20001"/>
                        </a:ext>
                      </a:extLst>
                    </a:gridCol>
                  </a:tblGrid>
                  <a:tr h="399621">
                    <a:tc>
                      <a:txBody>
                        <a:bodyPr/>
                        <a:lstStyle/>
                        <a:p>
                          <a:endParaRPr lang="ja-JP"/>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106061" r="-113086" b="-390909"/>
                          </a:stretch>
                        </a:blipFill>
                      </a:tcPr>
                    </a:tc>
                    <a:tc>
                      <a:txBody>
                        <a:bodyPr/>
                        <a:lstStyle/>
                        <a:p>
                          <a:endParaRPr lang="ja-JP"/>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88428" t="-106061" b="-390909"/>
                          </a:stretch>
                        </a:blipFill>
                      </a:tcPr>
                    </a:tc>
                    <a:extLst>
                      <a:ext uri="{0D108BD9-81ED-4DB2-BD59-A6C34878D82A}">
                        <a16:rowId xmlns:a16="http://schemas.microsoft.com/office/drawing/2014/main" val="10000"/>
                      </a:ext>
                    </a:extLst>
                  </a:tr>
                  <a:tr h="399621">
                    <a:tc>
                      <a:txBody>
                        <a:bodyPr/>
                        <a:lstStyle/>
                        <a:p>
                          <a:endParaRPr lang="ja-JP"/>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206061" r="-113086" b="-290909"/>
                          </a:stretch>
                        </a:blipFill>
                      </a:tcPr>
                    </a:tc>
                    <a:tc>
                      <a:txBody>
                        <a:bodyPr/>
                        <a:lstStyle/>
                        <a:p>
                          <a:endParaRPr lang="ja-JP"/>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88428" t="-206061" b="-290909"/>
                          </a:stretch>
                        </a:blipFill>
                      </a:tcPr>
                    </a:tc>
                    <a:extLst>
                      <a:ext uri="{0D108BD9-81ED-4DB2-BD59-A6C34878D82A}">
                        <a16:rowId xmlns:a16="http://schemas.microsoft.com/office/drawing/2014/main" val="10001"/>
                      </a:ext>
                    </a:extLst>
                  </a:tr>
                  <a:tr h="579707">
                    <a:tc>
                      <a:txBody>
                        <a:bodyPr/>
                        <a:lstStyle/>
                        <a:p>
                          <a:endParaRPr lang="ja-JP"/>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212632" r="-113086" b="-102105"/>
                          </a:stretch>
                        </a:blipFill>
                      </a:tcPr>
                    </a:tc>
                    <a:tc>
                      <a:txBody>
                        <a:bodyPr/>
                        <a:lstStyle/>
                        <a:p>
                          <a:endParaRPr lang="ja-JP"/>
                        </a:p>
                      </a:txBody>
                      <a:tcPr marL="74818" marR="74818" marT="37409" marB="374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88428" t="-212632" b="-102105"/>
                          </a:stretch>
                        </a:blipFill>
                      </a:tcPr>
                    </a:tc>
                    <a:extLst>
                      <a:ext uri="{0D108BD9-81ED-4DB2-BD59-A6C34878D82A}">
                        <a16:rowId xmlns:a16="http://schemas.microsoft.com/office/drawing/2014/main" val="10002"/>
                      </a:ext>
                    </a:extLst>
                  </a:tr>
                </a:tbl>
              </a:graphicData>
            </a:graphic>
          </p:graphicFrame>
        </mc:Fallback>
      </mc:AlternateContent>
      <p:sp>
        <p:nvSpPr>
          <p:cNvPr id="11" name="Tekstvak 11">
            <a:extLst>
              <a:ext uri="{FF2B5EF4-FFF2-40B4-BE49-F238E27FC236}">
                <a16:creationId xmlns:a16="http://schemas.microsoft.com/office/drawing/2014/main" id="{E9A9DE99-9F9E-4F63-8589-652FD2A22D59}"/>
              </a:ext>
            </a:extLst>
          </p:cNvPr>
          <p:cNvSpPr txBox="1"/>
          <p:nvPr/>
        </p:nvSpPr>
        <p:spPr>
          <a:xfrm>
            <a:off x="4100512" y="6478051"/>
            <a:ext cx="1396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ひずみ</a:t>
            </a:r>
            <a:r>
              <a:rPr kumimoji="0" lang="nl-BE" sz="18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 </a:t>
            </a:r>
            <a:r>
              <a:rPr kumimoji="0" lang="el-GR" sz="18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ε</a:t>
            </a:r>
            <a:endParaRPr kumimoji="0" lang="nl-BE" sz="18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Tekstvak 12">
            <a:extLst>
              <a:ext uri="{FF2B5EF4-FFF2-40B4-BE49-F238E27FC236}">
                <a16:creationId xmlns:a16="http://schemas.microsoft.com/office/drawing/2014/main" id="{1090974E-2415-489E-9617-35AB914228D1}"/>
              </a:ext>
            </a:extLst>
          </p:cNvPr>
          <p:cNvSpPr txBox="1"/>
          <p:nvPr/>
        </p:nvSpPr>
        <p:spPr>
          <a:xfrm rot="16200000">
            <a:off x="736378" y="4412504"/>
            <a:ext cx="942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応力</a:t>
            </a:r>
            <a:r>
              <a:rPr kumimoji="0" lang="nl-BE" sz="18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 </a:t>
            </a:r>
            <a:r>
              <a:rPr kumimoji="0" lang="el-GR" sz="18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σ</a:t>
            </a:r>
            <a:endParaRPr kumimoji="0" lang="nl-BE" sz="18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Gelijkbenige driehoek 13">
            <a:extLst>
              <a:ext uri="{FF2B5EF4-FFF2-40B4-BE49-F238E27FC236}">
                <a16:creationId xmlns:a16="http://schemas.microsoft.com/office/drawing/2014/main" id="{76035E18-B3AE-44C7-AB03-D36419F56DE7}"/>
              </a:ext>
            </a:extLst>
          </p:cNvPr>
          <p:cNvSpPr/>
          <p:nvPr/>
        </p:nvSpPr>
        <p:spPr>
          <a:xfrm rot="5400000">
            <a:off x="7874981" y="6436889"/>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Gelijkbenige driehoek 14">
            <a:extLst>
              <a:ext uri="{FF2B5EF4-FFF2-40B4-BE49-F238E27FC236}">
                <a16:creationId xmlns:a16="http://schemas.microsoft.com/office/drawing/2014/main" id="{B207AEAC-0217-401E-B51F-5884076696FA}"/>
              </a:ext>
            </a:extLst>
          </p:cNvPr>
          <p:cNvSpPr/>
          <p:nvPr/>
        </p:nvSpPr>
        <p:spPr>
          <a:xfrm>
            <a:off x="1901041" y="2834683"/>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hthoek 3">
            <a:extLst>
              <a:ext uri="{FF2B5EF4-FFF2-40B4-BE49-F238E27FC236}">
                <a16:creationId xmlns:a16="http://schemas.microsoft.com/office/drawing/2014/main" id="{BC1AEFD9-1FD6-4031-8E7E-1736E98DECFD}"/>
              </a:ext>
            </a:extLst>
          </p:cNvPr>
          <p:cNvSpPr/>
          <p:nvPr/>
        </p:nvSpPr>
        <p:spPr>
          <a:xfrm>
            <a:off x="7451678" y="4125682"/>
            <a:ext cx="95534" cy="268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hthoek 15">
            <a:extLst>
              <a:ext uri="{FF2B5EF4-FFF2-40B4-BE49-F238E27FC236}">
                <a16:creationId xmlns:a16="http://schemas.microsoft.com/office/drawing/2014/main" id="{A9C845A7-5E24-4FB0-BADA-A8D756C970EB}"/>
              </a:ext>
            </a:extLst>
          </p:cNvPr>
          <p:cNvSpPr/>
          <p:nvPr/>
        </p:nvSpPr>
        <p:spPr>
          <a:xfrm>
            <a:off x="7685966" y="4127954"/>
            <a:ext cx="95534" cy="268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Rechte verbindingslijn 16">
            <a:extLst>
              <a:ext uri="{FF2B5EF4-FFF2-40B4-BE49-F238E27FC236}">
                <a16:creationId xmlns:a16="http://schemas.microsoft.com/office/drawing/2014/main" id="{FF810146-D436-4590-A382-3DD26249E027}"/>
              </a:ext>
            </a:extLst>
          </p:cNvPr>
          <p:cNvCxnSpPr/>
          <p:nvPr/>
        </p:nvCxnSpPr>
        <p:spPr>
          <a:xfrm>
            <a:off x="2028093" y="5119688"/>
            <a:ext cx="0" cy="142520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Rechte verbindingslijn 19">
            <a:extLst>
              <a:ext uri="{FF2B5EF4-FFF2-40B4-BE49-F238E27FC236}">
                <a16:creationId xmlns:a16="http://schemas.microsoft.com/office/drawing/2014/main" id="{7453E82D-B2D7-4A57-AA52-DE86846469F2}"/>
              </a:ext>
            </a:extLst>
          </p:cNvPr>
          <p:cNvCxnSpPr/>
          <p:nvPr/>
        </p:nvCxnSpPr>
        <p:spPr>
          <a:xfrm>
            <a:off x="7404962" y="3286126"/>
            <a:ext cx="0" cy="32587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Rechte verbindingslijn 21">
            <a:extLst>
              <a:ext uri="{FF2B5EF4-FFF2-40B4-BE49-F238E27FC236}">
                <a16:creationId xmlns:a16="http://schemas.microsoft.com/office/drawing/2014/main" id="{A711684A-B972-4D13-A035-607E34CE4B56}"/>
              </a:ext>
            </a:extLst>
          </p:cNvPr>
          <p:cNvCxnSpPr/>
          <p:nvPr/>
        </p:nvCxnSpPr>
        <p:spPr>
          <a:xfrm flipH="1">
            <a:off x="1901041" y="3286126"/>
            <a:ext cx="550392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Rechte verbindingslijn 24">
            <a:extLst>
              <a:ext uri="{FF2B5EF4-FFF2-40B4-BE49-F238E27FC236}">
                <a16:creationId xmlns:a16="http://schemas.microsoft.com/office/drawing/2014/main" id="{ACDC2A75-092D-44F2-B24F-BCD70060F056}"/>
              </a:ext>
            </a:extLst>
          </p:cNvPr>
          <p:cNvCxnSpPr/>
          <p:nvPr/>
        </p:nvCxnSpPr>
        <p:spPr>
          <a:xfrm flipH="1">
            <a:off x="1901042" y="5119688"/>
            <a:ext cx="12705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Tekstvak 26">
            <a:extLst>
              <a:ext uri="{FF2B5EF4-FFF2-40B4-BE49-F238E27FC236}">
                <a16:creationId xmlns:a16="http://schemas.microsoft.com/office/drawing/2014/main" id="{9F23AB9E-57FE-4B31-9147-EB2943B1B908}"/>
              </a:ext>
            </a:extLst>
          </p:cNvPr>
          <p:cNvSpPr txBox="1"/>
          <p:nvPr/>
        </p:nvSpPr>
        <p:spPr>
          <a:xfrm>
            <a:off x="1545968" y="3083997"/>
            <a:ext cx="409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f</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u</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kstvak 27">
            <a:extLst>
              <a:ext uri="{FF2B5EF4-FFF2-40B4-BE49-F238E27FC236}">
                <a16:creationId xmlns:a16="http://schemas.microsoft.com/office/drawing/2014/main" id="{AE9807C5-8CD4-4807-B2A9-E14BC34B1014}"/>
              </a:ext>
            </a:extLst>
          </p:cNvPr>
          <p:cNvSpPr txBox="1"/>
          <p:nvPr/>
        </p:nvSpPr>
        <p:spPr>
          <a:xfrm>
            <a:off x="1590089" y="4932855"/>
            <a:ext cx="409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f</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y</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kstvak 28">
            <a:extLst>
              <a:ext uri="{FF2B5EF4-FFF2-40B4-BE49-F238E27FC236}">
                <a16:creationId xmlns:a16="http://schemas.microsoft.com/office/drawing/2014/main" id="{F5288C11-3F48-40E1-9FA4-E8B3FB6AC642}"/>
              </a:ext>
            </a:extLst>
          </p:cNvPr>
          <p:cNvSpPr txBox="1"/>
          <p:nvPr/>
        </p:nvSpPr>
        <p:spPr>
          <a:xfrm>
            <a:off x="6915939" y="6516201"/>
            <a:ext cx="9888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r>
              <a:rPr kumimoji="0"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16ε</a:t>
            </a:r>
            <a:r>
              <a:rPr kumimoji="0" lang="nl-BE" sz="1800" b="0" i="0" u="none" strike="noStrike" kern="1200" cap="none" spc="0" normalizeH="0" baseline="-25000" noProof="0" dirty="0">
                <a:ln>
                  <a:noFill/>
                </a:ln>
                <a:solidFill>
                  <a:prstClr val="black"/>
                </a:solidFill>
                <a:effectLst/>
                <a:uLnTx/>
                <a:uFillTx/>
                <a:latin typeface="Calibri"/>
                <a:ea typeface="+mn-ea"/>
                <a:cs typeface="+mn-cs"/>
              </a:rPr>
              <a:t>u</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kstvak 29">
            <a:extLst>
              <a:ext uri="{FF2B5EF4-FFF2-40B4-BE49-F238E27FC236}">
                <a16:creationId xmlns:a16="http://schemas.microsoft.com/office/drawing/2014/main" id="{3310EF22-573B-4A5B-800C-3788CE69AEEB}"/>
              </a:ext>
            </a:extLst>
          </p:cNvPr>
          <p:cNvSpPr txBox="1"/>
          <p:nvPr/>
        </p:nvSpPr>
        <p:spPr>
          <a:xfrm>
            <a:off x="1875594" y="6490889"/>
            <a:ext cx="3864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y</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kstvak 30">
            <a:extLst>
              <a:ext uri="{FF2B5EF4-FFF2-40B4-BE49-F238E27FC236}">
                <a16:creationId xmlns:a16="http://schemas.microsoft.com/office/drawing/2014/main" id="{70F6C3F2-4BD0-44E6-A613-289B92118C79}"/>
              </a:ext>
            </a:extLst>
          </p:cNvPr>
          <p:cNvSpPr txBox="1"/>
          <p:nvPr/>
        </p:nvSpPr>
        <p:spPr>
          <a:xfrm>
            <a:off x="2103865" y="5891352"/>
            <a:ext cx="409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E</a:t>
            </a:r>
          </a:p>
        </p:txBody>
      </p:sp>
      <p:sp>
        <p:nvSpPr>
          <p:cNvPr id="27" name="Tekstvak 31">
            <a:extLst>
              <a:ext uri="{FF2B5EF4-FFF2-40B4-BE49-F238E27FC236}">
                <a16:creationId xmlns:a16="http://schemas.microsoft.com/office/drawing/2014/main" id="{D0FF0AB3-3551-45E8-928D-639A3A2F7B62}"/>
              </a:ext>
            </a:extLst>
          </p:cNvPr>
          <p:cNvSpPr txBox="1"/>
          <p:nvPr/>
        </p:nvSpPr>
        <p:spPr>
          <a:xfrm>
            <a:off x="5604203" y="3833575"/>
            <a:ext cx="533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E</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sh</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ep 39">
            <a:extLst>
              <a:ext uri="{FF2B5EF4-FFF2-40B4-BE49-F238E27FC236}">
                <a16:creationId xmlns:a16="http://schemas.microsoft.com/office/drawing/2014/main" id="{2B06FE02-1902-4C03-ADA1-6E76300077AD}"/>
              </a:ext>
            </a:extLst>
          </p:cNvPr>
          <p:cNvGrpSpPr/>
          <p:nvPr/>
        </p:nvGrpSpPr>
        <p:grpSpPr>
          <a:xfrm>
            <a:off x="4496867" y="3695162"/>
            <a:ext cx="1093240" cy="914400"/>
            <a:chOff x="4505079" y="4304459"/>
            <a:chExt cx="1093240" cy="914400"/>
          </a:xfrm>
        </p:grpSpPr>
        <p:sp>
          <p:nvSpPr>
            <p:cNvPr id="29" name="Boog 32">
              <a:extLst>
                <a:ext uri="{FF2B5EF4-FFF2-40B4-BE49-F238E27FC236}">
                  <a16:creationId xmlns:a16="http://schemas.microsoft.com/office/drawing/2014/main" id="{FD91B19B-E930-4AC0-A189-B94D785A8F9A}"/>
                </a:ext>
              </a:extLst>
            </p:cNvPr>
            <p:cNvSpPr/>
            <p:nvPr/>
          </p:nvSpPr>
          <p:spPr>
            <a:xfrm>
              <a:off x="4505079" y="4304459"/>
              <a:ext cx="914400" cy="914400"/>
            </a:xfrm>
            <a:prstGeom prst="arc">
              <a:avLst>
                <a:gd name="adj1" fmla="val 20328189"/>
                <a:gd name="adj2" fmla="val 53712"/>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0" name="Rechte verbindingslijn 37">
              <a:extLst>
                <a:ext uri="{FF2B5EF4-FFF2-40B4-BE49-F238E27FC236}">
                  <a16:creationId xmlns:a16="http://schemas.microsoft.com/office/drawing/2014/main" id="{B7B1C34D-2C17-4BE0-A6CA-F5866706824B}"/>
                </a:ext>
              </a:extLst>
            </p:cNvPr>
            <p:cNvCxnSpPr/>
            <p:nvPr/>
          </p:nvCxnSpPr>
          <p:spPr>
            <a:xfrm>
              <a:off x="4945856" y="4762500"/>
              <a:ext cx="652463" cy="47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Groep 41">
            <a:extLst>
              <a:ext uri="{FF2B5EF4-FFF2-40B4-BE49-F238E27FC236}">
                <a16:creationId xmlns:a16="http://schemas.microsoft.com/office/drawing/2014/main" id="{5BDDEE8C-2D1C-455F-B6A5-B5E3C5EA5B5E}"/>
              </a:ext>
            </a:extLst>
          </p:cNvPr>
          <p:cNvGrpSpPr/>
          <p:nvPr/>
        </p:nvGrpSpPr>
        <p:grpSpPr>
          <a:xfrm>
            <a:off x="1224149" y="5847418"/>
            <a:ext cx="1037846" cy="914400"/>
            <a:chOff x="4187834" y="4305300"/>
            <a:chExt cx="1037846" cy="914400"/>
          </a:xfrm>
        </p:grpSpPr>
        <p:sp>
          <p:nvSpPr>
            <p:cNvPr id="32" name="Boog 42">
              <a:extLst>
                <a:ext uri="{FF2B5EF4-FFF2-40B4-BE49-F238E27FC236}">
                  <a16:creationId xmlns:a16="http://schemas.microsoft.com/office/drawing/2014/main" id="{CD3338A4-0C34-439D-B15F-7ABB29722729}"/>
                </a:ext>
              </a:extLst>
            </p:cNvPr>
            <p:cNvSpPr/>
            <p:nvPr/>
          </p:nvSpPr>
          <p:spPr>
            <a:xfrm>
              <a:off x="4187834" y="4305300"/>
              <a:ext cx="914400" cy="914400"/>
            </a:xfrm>
            <a:prstGeom prst="arc">
              <a:avLst>
                <a:gd name="adj1" fmla="val 18803533"/>
                <a:gd name="adj2" fmla="val 53712"/>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3" name="Rechte verbindingslijn 43">
              <a:extLst>
                <a:ext uri="{FF2B5EF4-FFF2-40B4-BE49-F238E27FC236}">
                  <a16:creationId xmlns:a16="http://schemas.microsoft.com/office/drawing/2014/main" id="{BC3718C3-4086-4967-AACC-48A1C840583F}"/>
                </a:ext>
              </a:extLst>
            </p:cNvPr>
            <p:cNvCxnSpPr/>
            <p:nvPr/>
          </p:nvCxnSpPr>
          <p:spPr>
            <a:xfrm>
              <a:off x="4945856" y="4762500"/>
              <a:ext cx="27982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4" name="Slide Number Placeholder 3">
            <a:extLst>
              <a:ext uri="{FF2B5EF4-FFF2-40B4-BE49-F238E27FC236}">
                <a16:creationId xmlns:a16="http://schemas.microsoft.com/office/drawing/2014/main" id="{76116B63-A1D7-44C3-8892-8C7F1242D3A0}"/>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292331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連続強度計算法　湾曲座屈例</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CSM</a:t>
            </a:r>
            <a:r>
              <a:rPr lang="ja-JP" altLang="en-US" sz="3200" dirty="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Continuous</a:t>
            </a:r>
            <a:r>
              <a:rPr lang="nl-BE" sz="3200" dirty="0">
                <a:latin typeface="ＭＳ Ｐゴシック" panose="020B0600070205080204" pitchFamily="50" charset="-128"/>
                <a:ea typeface="ＭＳ Ｐゴシック" panose="020B0600070205080204" pitchFamily="50" charset="-128"/>
              </a:rPr>
              <a: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graphicFrame>
        <p:nvGraphicFramePr>
          <p:cNvPr id="34" name="Grafiek 4">
            <a:extLst>
              <a:ext uri="{FF2B5EF4-FFF2-40B4-BE49-F238E27FC236}">
                <a16:creationId xmlns:a16="http://schemas.microsoft.com/office/drawing/2014/main" id="{5719A62C-5A25-4AD5-AECC-20D9B31EC983}"/>
              </a:ext>
            </a:extLst>
          </p:cNvPr>
          <p:cNvGraphicFramePr>
            <a:graphicFrameLocks noGrp="1"/>
          </p:cNvGraphicFramePr>
          <p:nvPr/>
        </p:nvGraphicFramePr>
        <p:xfrm>
          <a:off x="1227222" y="2815389"/>
          <a:ext cx="6785810" cy="3781964"/>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graphicFrame>
            <p:nvGraphicFramePr>
              <p:cNvPr id="35" name="Tabel 5">
                <a:extLst>
                  <a:ext uri="{FF2B5EF4-FFF2-40B4-BE49-F238E27FC236}">
                    <a16:creationId xmlns:a16="http://schemas.microsoft.com/office/drawing/2014/main" id="{85D29882-BDFB-46D2-AD88-A1AFFFE7C11E}"/>
                  </a:ext>
                </a:extLst>
              </p:cNvPr>
              <p:cNvGraphicFramePr>
                <a:graphicFrameLocks noGrp="1"/>
              </p:cNvGraphicFramePr>
              <p:nvPr/>
            </p:nvGraphicFramePr>
            <p:xfrm>
              <a:off x="2245542" y="1741255"/>
              <a:ext cx="6877078" cy="1405344"/>
            </p:xfrm>
            <a:graphic>
              <a:graphicData uri="http://schemas.openxmlformats.org/drawingml/2006/table">
                <a:tbl>
                  <a:tblPr firstRow="1" bandRow="1">
                    <a:tableStyleId>{2D5ABB26-0587-4C30-8999-92F81FD0307C}</a:tableStyleId>
                  </a:tblPr>
                  <a:tblGrid>
                    <a:gridCol w="3229746">
                      <a:extLst>
                        <a:ext uri="{9D8B030D-6E8A-4147-A177-3AD203B41FA5}">
                          <a16:colId xmlns:a16="http://schemas.microsoft.com/office/drawing/2014/main" val="20000"/>
                        </a:ext>
                      </a:extLst>
                    </a:gridCol>
                    <a:gridCol w="3647332">
                      <a:extLst>
                        <a:ext uri="{9D8B030D-6E8A-4147-A177-3AD203B41FA5}">
                          <a16:colId xmlns:a16="http://schemas.microsoft.com/office/drawing/2014/main" val="20001"/>
                        </a:ext>
                      </a:extLst>
                    </a:gridCol>
                  </a:tblGrid>
                  <a:tr h="407380">
                    <a:tc>
                      <a:txBody>
                        <a:bodyPr/>
                        <a:lstStyle/>
                        <a:p>
                          <a:pPr algn="l"/>
                          <a14:m>
                            <m:oMathPara xmlns:m="http://schemas.openxmlformats.org/officeDocument/2006/math">
                              <m:oMathParaPr>
                                <m:jc m:val="left"/>
                              </m:oMathParaPr>
                              <m:oMath xmlns:m="http://schemas.openxmlformats.org/officeDocument/2006/math">
                                <m:sSub>
                                  <m:sSubPr>
                                    <m:ctrlPr>
                                      <a:rPr lang="fr-FR" sz="1500" i="1" smtClean="0">
                                        <a:latin typeface="Cambria Math" panose="02040503050406030204" pitchFamily="18" charset="0"/>
                                      </a:rPr>
                                    </m:ctrlPr>
                                  </m:sSubPr>
                                  <m:e>
                                    <m:r>
                                      <a:rPr lang="nl-BE" sz="1500" b="0" i="1" smtClean="0">
                                        <a:latin typeface="Cambria Math" panose="02040503050406030204" pitchFamily="18" charset="0"/>
                                      </a:rPr>
                                      <m:t>𝑓</m:t>
                                    </m:r>
                                  </m:e>
                                  <m:sub>
                                    <m:r>
                                      <a:rPr lang="nl-BE" sz="1500" b="0" i="1" smtClean="0">
                                        <a:latin typeface="Cambria Math" panose="02040503050406030204" pitchFamily="18" charset="0"/>
                                      </a:rPr>
                                      <m:t>𝑦</m:t>
                                    </m:r>
                                  </m:sub>
                                </m:sSub>
                                <m:r>
                                  <a:rPr lang="nl-BE" sz="1500" b="0" i="1" smtClean="0">
                                    <a:latin typeface="Cambria Math" panose="02040503050406030204" pitchFamily="18" charset="0"/>
                                  </a:rPr>
                                  <m:t>=230</m:t>
                                </m:r>
                                <m:f>
                                  <m:fPr>
                                    <m:type m:val="skw"/>
                                    <m:ctrlPr>
                                      <a:rPr lang="nl-BE" sz="1500" b="0" i="1" smtClean="0">
                                        <a:latin typeface="Cambria Math" panose="02040503050406030204" pitchFamily="18" charset="0"/>
                                      </a:rPr>
                                    </m:ctrlPr>
                                  </m:fPr>
                                  <m:num>
                                    <m:r>
                                      <a:rPr lang="nl-BE" sz="1500" b="0" i="1" smtClean="0">
                                        <a:latin typeface="Cambria Math" panose="02040503050406030204" pitchFamily="18" charset="0"/>
                                      </a:rPr>
                                      <m:t>𝑁</m:t>
                                    </m:r>
                                  </m:num>
                                  <m:den>
                                    <m:r>
                                      <a:rPr lang="nl-BE" sz="1500" b="0" i="1" smtClean="0">
                                        <a:latin typeface="Cambria Math" panose="02040503050406030204" pitchFamily="18" charset="0"/>
                                      </a:rPr>
                                      <m:t>𝑚𝑚</m:t>
                                    </m:r>
                                    <m:r>
                                      <a:rPr lang="nl-BE" sz="1500" b="0" i="1" smtClean="0">
                                        <a:latin typeface="Cambria Math" panose="02040503050406030204" pitchFamily="18" charset="0"/>
                                      </a:rPr>
                                      <m:t>²</m:t>
                                    </m:r>
                                  </m:den>
                                </m:f>
                              </m:oMath>
                            </m:oMathPara>
                          </a14:m>
                          <a:endParaRPr lang="nl-BE" sz="1500" dirty="0"/>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fr-FR" sz="1500" i="1" smtClean="0">
                                        <a:latin typeface="Cambria Math" panose="02040503050406030204" pitchFamily="18" charset="0"/>
                                      </a:rPr>
                                    </m:ctrlPr>
                                  </m:sSubPr>
                                  <m:e>
                                    <m:r>
                                      <a:rPr lang="nl-BE" sz="1500" i="1">
                                        <a:latin typeface="Cambria Math" panose="02040503050406030204" pitchFamily="18" charset="0"/>
                                      </a:rPr>
                                      <m:t>𝑓</m:t>
                                    </m:r>
                                  </m:e>
                                  <m:sub>
                                    <m:r>
                                      <a:rPr lang="nl-BE" sz="1500" b="0" i="1" smtClean="0">
                                        <a:latin typeface="Cambria Math" panose="02040503050406030204" pitchFamily="18" charset="0"/>
                                      </a:rPr>
                                      <m:t>𝑢</m:t>
                                    </m:r>
                                  </m:sub>
                                </m:sSub>
                                <m:r>
                                  <a:rPr lang="nl-BE" sz="1500" i="1">
                                    <a:latin typeface="Cambria Math" panose="02040503050406030204" pitchFamily="18" charset="0"/>
                                  </a:rPr>
                                  <m:t>=</m:t>
                                </m:r>
                                <m:r>
                                  <a:rPr lang="nl-BE" sz="1500" b="0" i="1" smtClean="0">
                                    <a:latin typeface="Cambria Math" panose="02040503050406030204" pitchFamily="18" charset="0"/>
                                  </a:rPr>
                                  <m:t>54</m:t>
                                </m:r>
                                <m:r>
                                  <a:rPr lang="nl-BE" sz="1500" i="1">
                                    <a:latin typeface="Cambria Math" panose="02040503050406030204" pitchFamily="18" charset="0"/>
                                  </a:rPr>
                                  <m:t>0</m:t>
                                </m:r>
                                <m:f>
                                  <m:fPr>
                                    <m:type m:val="skw"/>
                                    <m:ctrlPr>
                                      <a:rPr lang="nl-BE" sz="1500" i="1">
                                        <a:latin typeface="Cambria Math" panose="02040503050406030204" pitchFamily="18" charset="0"/>
                                      </a:rPr>
                                    </m:ctrlPr>
                                  </m:fPr>
                                  <m:num>
                                    <m:r>
                                      <a:rPr lang="nl-BE" sz="1500" i="1">
                                        <a:latin typeface="Cambria Math" panose="02040503050406030204" pitchFamily="18" charset="0"/>
                                      </a:rPr>
                                      <m:t>𝑁</m:t>
                                    </m:r>
                                  </m:num>
                                  <m:den>
                                    <m:r>
                                      <a:rPr lang="nl-BE" sz="1500" i="1">
                                        <a:latin typeface="Cambria Math" panose="02040503050406030204" pitchFamily="18" charset="0"/>
                                      </a:rPr>
                                      <m:t>𝑚𝑚</m:t>
                                    </m:r>
                                    <m:r>
                                      <a:rPr lang="nl-BE" sz="1500" i="1">
                                        <a:latin typeface="Cambria Math" panose="02040503050406030204" pitchFamily="18" charset="0"/>
                                      </a:rPr>
                                      <m:t>²</m:t>
                                    </m:r>
                                  </m:den>
                                </m:f>
                              </m:oMath>
                            </m:oMathPara>
                          </a14:m>
                          <a:endParaRPr lang="nl-BE" sz="1500" dirty="0"/>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07380">
                    <a:tc>
                      <a:txBody>
                        <a:bodyPr/>
                        <a:lstStyle/>
                        <a:p>
                          <a:pPr algn="l"/>
                          <a14:m>
                            <m:oMathPara xmlns:m="http://schemas.openxmlformats.org/officeDocument/2006/math">
                              <m:oMathParaPr>
                                <m:jc m:val="left"/>
                              </m:oMathParaPr>
                              <m:oMath xmlns:m="http://schemas.openxmlformats.org/officeDocument/2006/math">
                                <m:r>
                                  <a:rPr lang="nl-BE" sz="1500" b="0" i="1" smtClean="0">
                                    <a:latin typeface="Cambria Math" panose="02040503050406030204" pitchFamily="18" charset="0"/>
                                  </a:rPr>
                                  <m:t>𝐸</m:t>
                                </m:r>
                                <m:r>
                                  <a:rPr lang="nl-BE" sz="1500" b="0" i="1" smtClean="0">
                                    <a:latin typeface="Cambria Math" panose="02040503050406030204" pitchFamily="18" charset="0"/>
                                  </a:rPr>
                                  <m:t>=200000 </m:t>
                                </m:r>
                                <m:f>
                                  <m:fPr>
                                    <m:type m:val="skw"/>
                                    <m:ctrlPr>
                                      <a:rPr lang="nl-BE" sz="1500" b="0" i="1" smtClean="0">
                                        <a:latin typeface="Cambria Math" panose="02040503050406030204" pitchFamily="18" charset="0"/>
                                      </a:rPr>
                                    </m:ctrlPr>
                                  </m:fPr>
                                  <m:num>
                                    <m:r>
                                      <a:rPr lang="nl-BE" sz="1500" b="0" i="1" smtClean="0">
                                        <a:latin typeface="Cambria Math" panose="02040503050406030204" pitchFamily="18" charset="0"/>
                                      </a:rPr>
                                      <m:t>𝑁</m:t>
                                    </m:r>
                                  </m:num>
                                  <m:den>
                                    <m:r>
                                      <a:rPr lang="nl-BE" sz="1500" b="0" i="1" smtClean="0">
                                        <a:latin typeface="Cambria Math" panose="02040503050406030204" pitchFamily="18" charset="0"/>
                                      </a:rPr>
                                      <m:t>𝑚𝑚</m:t>
                                    </m:r>
                                    <m:r>
                                      <a:rPr lang="nl-BE" sz="1500" b="0" i="1" smtClean="0">
                                        <a:latin typeface="Cambria Math" panose="02040503050406030204" pitchFamily="18" charset="0"/>
                                      </a:rPr>
                                      <m:t>²</m:t>
                                    </m:r>
                                  </m:den>
                                </m:f>
                              </m:oMath>
                            </m:oMathPara>
                          </a14:m>
                          <a:endParaRPr lang="nl-BE" sz="1500" dirty="0"/>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nl-BE" sz="1500" i="1" smtClean="0">
                                      <a:latin typeface="Cambria Math" panose="02040503050406030204" pitchFamily="18" charset="0"/>
                                    </a:rPr>
                                  </m:ctrlPr>
                                </m:sSubPr>
                                <m:e>
                                  <m:r>
                                    <a:rPr lang="nl-BE" sz="1500" b="0" i="1" smtClean="0">
                                      <a:latin typeface="Cambria Math" panose="02040503050406030204" pitchFamily="18" charset="0"/>
                                    </a:rPr>
                                    <m:t>0</m:t>
                                  </m:r>
                                  <m:r>
                                    <a:rPr lang="en-US" sz="1500" b="0" i="1" smtClean="0">
                                      <a:latin typeface="Cambria Math" panose="02040503050406030204" pitchFamily="18" charset="0"/>
                                    </a:rPr>
                                    <m:t>.</m:t>
                                  </m:r>
                                  <m:r>
                                    <a:rPr lang="nl-BE" sz="1500" b="0" i="1" smtClean="0">
                                      <a:latin typeface="Cambria Math" panose="02040503050406030204" pitchFamily="18" charset="0"/>
                                    </a:rPr>
                                    <m:t>16</m:t>
                                  </m:r>
                                  <m:r>
                                    <a:rPr lang="nl-BE" sz="1500" i="1">
                                      <a:latin typeface="Cambria Math" panose="02040503050406030204" pitchFamily="18" charset="0"/>
                                      <a:ea typeface="Cambria Math" panose="02040503050406030204" pitchFamily="18" charset="0"/>
                                    </a:rPr>
                                    <m:t>𝜀</m:t>
                                  </m:r>
                                </m:e>
                                <m:sub>
                                  <m:r>
                                    <a:rPr lang="nl-BE" sz="1500" b="0" i="1" smtClean="0">
                                      <a:latin typeface="Cambria Math" panose="02040503050406030204" pitchFamily="18" charset="0"/>
                                      <a:ea typeface="Cambria Math" panose="02040503050406030204" pitchFamily="18" charset="0"/>
                                    </a:rPr>
                                    <m:t>𝑢</m:t>
                                  </m:r>
                                </m:sub>
                              </m:sSub>
                              <m:r>
                                <a:rPr lang="nl-BE" sz="1500" i="1">
                                  <a:latin typeface="Cambria Math" panose="02040503050406030204" pitchFamily="18" charset="0"/>
                                </a:rPr>
                                <m:t>=</m:t>
                              </m:r>
                              <m:r>
                                <a:rPr lang="nl-BE" sz="1500" b="0" i="1" smtClean="0">
                                  <a:latin typeface="Cambria Math" panose="02040503050406030204" pitchFamily="18" charset="0"/>
                                </a:rPr>
                                <m:t>0</m:t>
                              </m:r>
                              <m:r>
                                <a:rPr lang="en-US" sz="1500" b="0" i="1" smtClean="0">
                                  <a:latin typeface="Cambria Math" panose="02040503050406030204" pitchFamily="18" charset="0"/>
                                </a:rPr>
                                <m:t>.</m:t>
                              </m:r>
                              <m:r>
                                <a:rPr lang="nl-BE" sz="1500" b="0" i="1" smtClean="0">
                                  <a:latin typeface="Cambria Math" panose="02040503050406030204" pitchFamily="18" charset="0"/>
                                </a:rPr>
                                <m:t>16(1−</m:t>
                              </m:r>
                              <m:f>
                                <m:fPr>
                                  <m:type m:val="skw"/>
                                  <m:ctrlPr>
                                    <a:rPr lang="nl-BE" sz="1500" i="1">
                                      <a:latin typeface="Cambria Math" panose="02040503050406030204" pitchFamily="18" charset="0"/>
                                    </a:rPr>
                                  </m:ctrlPr>
                                </m:fPr>
                                <m:num>
                                  <m:sSub>
                                    <m:sSubPr>
                                      <m:ctrlPr>
                                        <a:rPr lang="nl-BE" sz="1500" i="1">
                                          <a:latin typeface="Cambria Math" panose="02040503050406030204" pitchFamily="18" charset="0"/>
                                        </a:rPr>
                                      </m:ctrlPr>
                                    </m:sSubPr>
                                    <m:e>
                                      <m:r>
                                        <a:rPr lang="nl-BE" sz="1500" i="1">
                                          <a:latin typeface="Cambria Math" panose="02040503050406030204" pitchFamily="18" charset="0"/>
                                        </a:rPr>
                                        <m:t>𝑓</m:t>
                                      </m:r>
                                    </m:e>
                                    <m:sub>
                                      <m:r>
                                        <a:rPr lang="nl-BE" sz="1500" i="1">
                                          <a:latin typeface="Cambria Math" panose="02040503050406030204" pitchFamily="18" charset="0"/>
                                        </a:rPr>
                                        <m:t>𝑦</m:t>
                                      </m:r>
                                    </m:sub>
                                  </m:sSub>
                                </m:num>
                                <m:den>
                                  <m:sSub>
                                    <m:sSubPr>
                                      <m:ctrlPr>
                                        <a:rPr lang="nl-BE" sz="1500" i="1" smtClean="0">
                                          <a:latin typeface="Cambria Math" panose="02040503050406030204" pitchFamily="18" charset="0"/>
                                        </a:rPr>
                                      </m:ctrlPr>
                                    </m:sSubPr>
                                    <m:e>
                                      <m:r>
                                        <a:rPr lang="nl-BE" sz="1500" b="0" i="1" smtClean="0">
                                          <a:latin typeface="Cambria Math" panose="02040503050406030204" pitchFamily="18" charset="0"/>
                                        </a:rPr>
                                        <m:t>𝑓</m:t>
                                      </m:r>
                                    </m:e>
                                    <m:sub>
                                      <m:r>
                                        <a:rPr lang="nl-BE" sz="1500" b="0" i="1" smtClean="0">
                                          <a:latin typeface="Cambria Math" panose="02040503050406030204" pitchFamily="18" charset="0"/>
                                        </a:rPr>
                                        <m:t>𝑢</m:t>
                                      </m:r>
                                    </m:sub>
                                  </m:sSub>
                                </m:den>
                              </m:f>
                              <m:r>
                                <a:rPr lang="nl-BE" sz="1500" b="0" i="1" smtClean="0">
                                  <a:latin typeface="Cambria Math" panose="02040503050406030204" pitchFamily="18" charset="0"/>
                                </a:rPr>
                                <m:t>)</m:t>
                              </m:r>
                              <m:r>
                                <a:rPr lang="nl-BE" sz="1500" i="1">
                                  <a:latin typeface="Cambria Math" panose="02040503050406030204" pitchFamily="18" charset="0"/>
                                </a:rPr>
                                <m:t>=0</m:t>
                              </m:r>
                              <m:r>
                                <a:rPr lang="en-US" sz="1500" b="0" i="1" smtClean="0">
                                  <a:latin typeface="Cambria Math" panose="02040503050406030204" pitchFamily="18" charset="0"/>
                                </a:rPr>
                                <m:t>.</m:t>
                              </m:r>
                              <m:r>
                                <a:rPr lang="nl-BE" sz="1500" b="0" i="1" smtClean="0">
                                  <a:latin typeface="Cambria Math" panose="02040503050406030204" pitchFamily="18" charset="0"/>
                                </a:rPr>
                                <m:t>09</m:t>
                              </m:r>
                            </m:oMath>
                          </a14:m>
                          <a:r>
                            <a:rPr lang="nl-BE" sz="1500" dirty="0"/>
                            <a:t>19</a:t>
                          </a:r>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90584">
                    <a:tc>
                      <a:txBody>
                        <a:bodyPr/>
                        <a:lstStyle/>
                        <a:p>
                          <a:pPr algn="l"/>
                          <a14:m>
                            <m:oMathPara xmlns:m="http://schemas.openxmlformats.org/officeDocument/2006/math">
                              <m:oMathParaPr>
                                <m:jc m:val="left"/>
                              </m:oMathParaPr>
                              <m:oMath xmlns:m="http://schemas.openxmlformats.org/officeDocument/2006/math">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ea typeface="Cambria Math" panose="02040503050406030204" pitchFamily="18" charset="0"/>
                                      </a:rPr>
                                      <m:t>𝜀</m:t>
                                    </m:r>
                                  </m:e>
                                  <m:sub>
                                    <m:r>
                                      <a:rPr lang="nl-BE" sz="1500" b="0" i="1" smtClean="0">
                                        <a:latin typeface="Cambria Math" panose="02040503050406030204" pitchFamily="18" charset="0"/>
                                      </a:rPr>
                                      <m:t>𝑦</m:t>
                                    </m:r>
                                  </m:sub>
                                </m:sSub>
                                <m:r>
                                  <a:rPr lang="nl-BE" sz="1500" b="0" i="1" smtClean="0">
                                    <a:latin typeface="Cambria Math" panose="02040503050406030204" pitchFamily="18" charset="0"/>
                                  </a:rPr>
                                  <m:t>=</m:t>
                                </m:r>
                                <m:f>
                                  <m:fPr>
                                    <m:type m:val="skw"/>
                                    <m:ctrlPr>
                                      <a:rPr lang="nl-BE" sz="1500" b="0" i="1" smtClean="0">
                                        <a:latin typeface="Cambria Math" panose="02040503050406030204" pitchFamily="18" charset="0"/>
                                      </a:rPr>
                                    </m:ctrlPr>
                                  </m:fPr>
                                  <m:num>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rPr>
                                          <m:t>𝑓</m:t>
                                        </m:r>
                                      </m:e>
                                      <m:sub>
                                        <m:r>
                                          <a:rPr lang="nl-BE" sz="1500" b="0" i="1" smtClean="0">
                                            <a:latin typeface="Cambria Math" panose="02040503050406030204" pitchFamily="18" charset="0"/>
                                          </a:rPr>
                                          <m:t>𝑦</m:t>
                                        </m:r>
                                      </m:sub>
                                    </m:sSub>
                                  </m:num>
                                  <m:den>
                                    <m:r>
                                      <a:rPr lang="nl-BE" sz="1500" b="0" i="1" smtClean="0">
                                        <a:latin typeface="Cambria Math" panose="02040503050406030204" pitchFamily="18" charset="0"/>
                                      </a:rPr>
                                      <m:t>𝐸</m:t>
                                    </m:r>
                                  </m:den>
                                </m:f>
                                <m:r>
                                  <a:rPr lang="nl-BE" sz="1500" b="0" i="1" smtClean="0">
                                    <a:latin typeface="Cambria Math" panose="02040503050406030204" pitchFamily="18" charset="0"/>
                                  </a:rPr>
                                  <m:t>=0</m:t>
                                </m:r>
                                <m:r>
                                  <a:rPr lang="en-US" sz="1500" b="0" i="1" smtClean="0">
                                    <a:latin typeface="Cambria Math" panose="02040503050406030204" pitchFamily="18" charset="0"/>
                                  </a:rPr>
                                  <m:t>.</m:t>
                                </m:r>
                                <m:r>
                                  <a:rPr lang="nl-BE" sz="1500" b="0" i="1" smtClean="0">
                                    <a:latin typeface="Cambria Math" panose="02040503050406030204" pitchFamily="18" charset="0"/>
                                  </a:rPr>
                                  <m:t>0012</m:t>
                                </m:r>
                              </m:oMath>
                            </m:oMathPara>
                          </a14:m>
                          <a:endParaRPr lang="nl-BE" sz="1500" dirty="0"/>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14:m>
                            <m:oMathPara xmlns:m="http://schemas.openxmlformats.org/officeDocument/2006/math">
                              <m:oMathParaPr>
                                <m:jc m:val="left"/>
                              </m:oMathParaPr>
                              <m:oMath xmlns:m="http://schemas.openxmlformats.org/officeDocument/2006/math">
                                <m:sSub>
                                  <m:sSubPr>
                                    <m:ctrlPr>
                                      <a:rPr lang="nl-BE" sz="1500" i="1" smtClean="0">
                                        <a:latin typeface="Cambria Math" panose="02040503050406030204" pitchFamily="18" charset="0"/>
                                      </a:rPr>
                                    </m:ctrlPr>
                                  </m:sSubPr>
                                  <m:e>
                                    <m:r>
                                      <a:rPr lang="nl-BE" sz="1500" b="0" i="1" smtClean="0">
                                        <a:latin typeface="Cambria Math" panose="02040503050406030204" pitchFamily="18" charset="0"/>
                                      </a:rPr>
                                      <m:t>𝐸</m:t>
                                    </m:r>
                                  </m:e>
                                  <m:sub>
                                    <m:r>
                                      <a:rPr lang="nl-BE" sz="1500" b="0" i="1" smtClean="0">
                                        <a:latin typeface="Cambria Math" panose="02040503050406030204" pitchFamily="18" charset="0"/>
                                      </a:rPr>
                                      <m:t>𝑠h</m:t>
                                    </m:r>
                                  </m:sub>
                                </m:sSub>
                                <m:r>
                                  <a:rPr lang="nl-BE" sz="1500" b="0" i="1" smtClean="0">
                                    <a:latin typeface="Cambria Math" panose="02040503050406030204" pitchFamily="18" charset="0"/>
                                  </a:rPr>
                                  <m:t>=</m:t>
                                </m:r>
                                <m:f>
                                  <m:fPr>
                                    <m:ctrlPr>
                                      <a:rPr lang="nl-BE" sz="1500" b="0" i="1" smtClean="0">
                                        <a:latin typeface="Cambria Math" panose="02040503050406030204" pitchFamily="18" charset="0"/>
                                      </a:rPr>
                                    </m:ctrlPr>
                                  </m:fPr>
                                  <m:num>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rPr>
                                          <m:t>𝑓</m:t>
                                        </m:r>
                                      </m:e>
                                      <m:sub>
                                        <m:r>
                                          <a:rPr lang="nl-BE" sz="1500" b="0" i="1" smtClean="0">
                                            <a:latin typeface="Cambria Math" panose="02040503050406030204" pitchFamily="18" charset="0"/>
                                          </a:rPr>
                                          <m:t>𝑢</m:t>
                                        </m:r>
                                      </m:sub>
                                    </m:sSub>
                                    <m:r>
                                      <a:rPr lang="nl-BE" sz="1500" b="0" i="1" smtClean="0">
                                        <a:latin typeface="Cambria Math" panose="02040503050406030204" pitchFamily="18" charset="0"/>
                                      </a:rPr>
                                      <m:t>−</m:t>
                                    </m:r>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rPr>
                                          <m:t>𝑓</m:t>
                                        </m:r>
                                      </m:e>
                                      <m:sub>
                                        <m:r>
                                          <a:rPr lang="nl-BE" sz="1500" b="0" i="1" smtClean="0">
                                            <a:latin typeface="Cambria Math" panose="02040503050406030204" pitchFamily="18" charset="0"/>
                                          </a:rPr>
                                          <m:t>𝑦</m:t>
                                        </m:r>
                                      </m:sub>
                                    </m:sSub>
                                  </m:num>
                                  <m:den>
                                    <m:r>
                                      <a:rPr lang="nl-BE" sz="1500" b="0" i="1" smtClean="0">
                                        <a:latin typeface="Cambria Math" panose="02040503050406030204" pitchFamily="18" charset="0"/>
                                      </a:rPr>
                                      <m:t>0</m:t>
                                    </m:r>
                                    <m:r>
                                      <a:rPr lang="en-US" sz="1500" b="0" i="1" smtClean="0">
                                        <a:latin typeface="Cambria Math" panose="02040503050406030204" pitchFamily="18" charset="0"/>
                                      </a:rPr>
                                      <m:t>.</m:t>
                                    </m:r>
                                    <m:r>
                                      <a:rPr lang="nl-BE" sz="1500" b="0" i="1" smtClean="0">
                                        <a:latin typeface="Cambria Math" panose="02040503050406030204" pitchFamily="18" charset="0"/>
                                      </a:rPr>
                                      <m:t>16</m:t>
                                    </m:r>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ea typeface="Cambria Math" panose="02040503050406030204" pitchFamily="18" charset="0"/>
                                          </a:rPr>
                                          <m:t>𝜀</m:t>
                                        </m:r>
                                      </m:e>
                                      <m:sub>
                                        <m:r>
                                          <a:rPr lang="nl-BE" sz="1500" b="0" i="1" smtClean="0">
                                            <a:latin typeface="Cambria Math" panose="02040503050406030204" pitchFamily="18" charset="0"/>
                                          </a:rPr>
                                          <m:t>𝑢</m:t>
                                        </m:r>
                                      </m:sub>
                                    </m:sSub>
                                    <m:r>
                                      <a:rPr lang="nl-BE" sz="1500" b="0" i="1" smtClean="0">
                                        <a:latin typeface="Cambria Math" panose="02040503050406030204" pitchFamily="18" charset="0"/>
                                      </a:rPr>
                                      <m:t>−</m:t>
                                    </m:r>
                                    <m:sSub>
                                      <m:sSubPr>
                                        <m:ctrlPr>
                                          <a:rPr lang="nl-BE" sz="1500" b="0" i="1" smtClean="0">
                                            <a:latin typeface="Cambria Math" panose="02040503050406030204" pitchFamily="18" charset="0"/>
                                          </a:rPr>
                                        </m:ctrlPr>
                                      </m:sSubPr>
                                      <m:e>
                                        <m:r>
                                          <a:rPr lang="nl-BE" sz="1500" b="0" i="1" smtClean="0">
                                            <a:latin typeface="Cambria Math" panose="02040503050406030204" pitchFamily="18" charset="0"/>
                                            <a:ea typeface="Cambria Math" panose="02040503050406030204" pitchFamily="18" charset="0"/>
                                          </a:rPr>
                                          <m:t>𝜀</m:t>
                                        </m:r>
                                      </m:e>
                                      <m:sub>
                                        <m:r>
                                          <a:rPr lang="nl-BE" sz="1500" b="0" i="1" smtClean="0">
                                            <a:latin typeface="Cambria Math" panose="02040503050406030204" pitchFamily="18" charset="0"/>
                                          </a:rPr>
                                          <m:t>𝑦</m:t>
                                        </m:r>
                                      </m:sub>
                                    </m:sSub>
                                  </m:den>
                                </m:f>
                                <m:r>
                                  <a:rPr lang="nl-BE" sz="1500" b="0" i="1" smtClean="0">
                                    <a:latin typeface="Cambria Math" panose="02040503050406030204" pitchFamily="18" charset="0"/>
                                  </a:rPr>
                                  <m:t>=3418 </m:t>
                                </m:r>
                                <m:f>
                                  <m:fPr>
                                    <m:type m:val="skw"/>
                                    <m:ctrlPr>
                                      <a:rPr lang="nl-BE" sz="1500" b="0" i="1" smtClean="0">
                                        <a:latin typeface="Cambria Math" panose="02040503050406030204" pitchFamily="18" charset="0"/>
                                      </a:rPr>
                                    </m:ctrlPr>
                                  </m:fPr>
                                  <m:num>
                                    <m:r>
                                      <a:rPr lang="nl-BE" sz="1500" b="0" i="1" smtClean="0">
                                        <a:latin typeface="Cambria Math" panose="02040503050406030204" pitchFamily="18" charset="0"/>
                                      </a:rPr>
                                      <m:t>𝑁</m:t>
                                    </m:r>
                                  </m:num>
                                  <m:den>
                                    <m:r>
                                      <a:rPr lang="nl-BE" sz="1500" b="0" i="1" smtClean="0">
                                        <a:latin typeface="Cambria Math" panose="02040503050406030204" pitchFamily="18" charset="0"/>
                                      </a:rPr>
                                      <m:t>𝑚𝑚</m:t>
                                    </m:r>
                                    <m:r>
                                      <a:rPr lang="nl-BE" sz="1500" b="0" i="1" smtClean="0">
                                        <a:latin typeface="Cambria Math" panose="02040503050406030204" pitchFamily="18" charset="0"/>
                                      </a:rPr>
                                      <m:t>²</m:t>
                                    </m:r>
                                  </m:den>
                                </m:f>
                              </m:oMath>
                            </m:oMathPara>
                          </a14:m>
                          <a:endParaRPr lang="nl-BE" sz="1500" dirty="0"/>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mc:Choice>
        <mc:Fallback xmlns="">
          <p:graphicFrame>
            <p:nvGraphicFramePr>
              <p:cNvPr id="35" name="Tabel 5">
                <a:extLst>
                  <a:ext uri="{FF2B5EF4-FFF2-40B4-BE49-F238E27FC236}">
                    <a16:creationId xmlns:a16="http://schemas.microsoft.com/office/drawing/2014/main" id="{85D29882-BDFB-46D2-AD88-A1AFFFE7C11E}"/>
                  </a:ext>
                </a:extLst>
              </p:cNvPr>
              <p:cNvGraphicFramePr>
                <a:graphicFrameLocks noGrp="1"/>
              </p:cNvGraphicFramePr>
              <p:nvPr>
                <p:extLst>
                  <p:ext uri="{D42A27DB-BD31-4B8C-83A1-F6EECF244321}">
                    <p14:modId xmlns:p14="http://schemas.microsoft.com/office/powerpoint/2010/main" val="607034895"/>
                  </p:ext>
                </p:extLst>
              </p:nvPr>
            </p:nvGraphicFramePr>
            <p:xfrm>
              <a:off x="2245542" y="1741255"/>
              <a:ext cx="6877078" cy="1405344"/>
            </p:xfrm>
            <a:graphic>
              <a:graphicData uri="http://schemas.openxmlformats.org/drawingml/2006/table">
                <a:tbl>
                  <a:tblPr firstRow="1" bandRow="1">
                    <a:tableStyleId>{2D5ABB26-0587-4C30-8999-92F81FD0307C}</a:tableStyleId>
                  </a:tblPr>
                  <a:tblGrid>
                    <a:gridCol w="3229746">
                      <a:extLst>
                        <a:ext uri="{9D8B030D-6E8A-4147-A177-3AD203B41FA5}">
                          <a16:colId xmlns:a16="http://schemas.microsoft.com/office/drawing/2014/main" val="20000"/>
                        </a:ext>
                      </a:extLst>
                    </a:gridCol>
                    <a:gridCol w="3647332">
                      <a:extLst>
                        <a:ext uri="{9D8B030D-6E8A-4147-A177-3AD203B41FA5}">
                          <a16:colId xmlns:a16="http://schemas.microsoft.com/office/drawing/2014/main" val="20001"/>
                        </a:ext>
                      </a:extLst>
                    </a:gridCol>
                  </a:tblGrid>
                  <a:tr h="407380">
                    <a:tc>
                      <a:txBody>
                        <a:bodyPr/>
                        <a:lstStyle/>
                        <a:p>
                          <a:endParaRPr lang="ja-JP"/>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102985" r="-113019" b="-389552"/>
                          </a:stretch>
                        </a:blipFill>
                      </a:tcPr>
                    </a:tc>
                    <a:tc>
                      <a:txBody>
                        <a:bodyPr/>
                        <a:lstStyle/>
                        <a:p>
                          <a:endParaRPr lang="ja-JP"/>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88481" t="-102985" b="-389552"/>
                          </a:stretch>
                        </a:blipFill>
                      </a:tcPr>
                    </a:tc>
                    <a:extLst>
                      <a:ext uri="{0D108BD9-81ED-4DB2-BD59-A6C34878D82A}">
                        <a16:rowId xmlns:a16="http://schemas.microsoft.com/office/drawing/2014/main" val="10000"/>
                      </a:ext>
                    </a:extLst>
                  </a:tr>
                  <a:tr h="407380">
                    <a:tc>
                      <a:txBody>
                        <a:bodyPr/>
                        <a:lstStyle/>
                        <a:p>
                          <a:endParaRPr lang="ja-JP"/>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200000" r="-113019" b="-283824"/>
                          </a:stretch>
                        </a:blipFill>
                      </a:tcPr>
                    </a:tc>
                    <a:tc>
                      <a:txBody>
                        <a:bodyPr/>
                        <a:lstStyle/>
                        <a:p>
                          <a:endParaRPr lang="ja-JP"/>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88481" t="-200000" b="-283824"/>
                          </a:stretch>
                        </a:blipFill>
                      </a:tcPr>
                    </a:tc>
                    <a:extLst>
                      <a:ext uri="{0D108BD9-81ED-4DB2-BD59-A6C34878D82A}">
                        <a16:rowId xmlns:a16="http://schemas.microsoft.com/office/drawing/2014/main" val="10001"/>
                      </a:ext>
                    </a:extLst>
                  </a:tr>
                  <a:tr h="590584">
                    <a:tc>
                      <a:txBody>
                        <a:bodyPr/>
                        <a:lstStyle/>
                        <a:p>
                          <a:endParaRPr lang="ja-JP"/>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210309" r="-113019" b="-98969"/>
                          </a:stretch>
                        </a:blipFill>
                      </a:tcPr>
                    </a:tc>
                    <a:tc>
                      <a:txBody>
                        <a:bodyPr/>
                        <a:lstStyle/>
                        <a:p>
                          <a:endParaRPr lang="ja-JP"/>
                        </a:p>
                      </a:txBody>
                      <a:tcPr marL="77432" marR="77432" marT="38716" marB="38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88481" t="-210309" b="-98969"/>
                          </a:stretch>
                        </a:blipFill>
                      </a:tcPr>
                    </a:tc>
                    <a:extLst>
                      <a:ext uri="{0D108BD9-81ED-4DB2-BD59-A6C34878D82A}">
                        <a16:rowId xmlns:a16="http://schemas.microsoft.com/office/drawing/2014/main" val="10002"/>
                      </a:ext>
                    </a:extLst>
                  </a:tr>
                </a:tbl>
              </a:graphicData>
            </a:graphic>
          </p:graphicFrame>
        </mc:Fallback>
      </mc:AlternateContent>
      <p:sp>
        <p:nvSpPr>
          <p:cNvPr id="36" name="Tekstvak 11">
            <a:extLst>
              <a:ext uri="{FF2B5EF4-FFF2-40B4-BE49-F238E27FC236}">
                <a16:creationId xmlns:a16="http://schemas.microsoft.com/office/drawing/2014/main" id="{9B274990-1D28-4493-A97E-362D22056C61}"/>
              </a:ext>
            </a:extLst>
          </p:cNvPr>
          <p:cNvSpPr txBox="1"/>
          <p:nvPr/>
        </p:nvSpPr>
        <p:spPr>
          <a:xfrm>
            <a:off x="4100512" y="6478051"/>
            <a:ext cx="14268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34" charset="-128"/>
                <a:cs typeface="+mn-cs"/>
              </a:rPr>
              <a:t>ひずみ</a:t>
            </a:r>
            <a:r>
              <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l-GR"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ε</a:t>
            </a:r>
            <a:endPar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7" name="Tekstvak 12">
            <a:extLst>
              <a:ext uri="{FF2B5EF4-FFF2-40B4-BE49-F238E27FC236}">
                <a16:creationId xmlns:a16="http://schemas.microsoft.com/office/drawing/2014/main" id="{77855820-58E6-48E3-A931-8532DDD92C41}"/>
              </a:ext>
            </a:extLst>
          </p:cNvPr>
          <p:cNvSpPr txBox="1"/>
          <p:nvPr/>
        </p:nvSpPr>
        <p:spPr>
          <a:xfrm rot="16200000">
            <a:off x="736378" y="4412505"/>
            <a:ext cx="942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34" charset="-128"/>
                <a:cs typeface="+mn-cs"/>
              </a:rPr>
              <a:t>応力</a:t>
            </a:r>
            <a:r>
              <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l-GR"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σ</a:t>
            </a:r>
            <a:endPar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8" name="Gelijkbenige driehoek 13">
            <a:extLst>
              <a:ext uri="{FF2B5EF4-FFF2-40B4-BE49-F238E27FC236}">
                <a16:creationId xmlns:a16="http://schemas.microsoft.com/office/drawing/2014/main" id="{7712265A-337F-474E-9D16-59E8C4F89647}"/>
              </a:ext>
            </a:extLst>
          </p:cNvPr>
          <p:cNvSpPr/>
          <p:nvPr/>
        </p:nvSpPr>
        <p:spPr>
          <a:xfrm rot="5400000">
            <a:off x="7874981" y="6436889"/>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Gelijkbenige driehoek 14">
            <a:extLst>
              <a:ext uri="{FF2B5EF4-FFF2-40B4-BE49-F238E27FC236}">
                <a16:creationId xmlns:a16="http://schemas.microsoft.com/office/drawing/2014/main" id="{EFA93E0A-A9F7-49E5-A43F-9BDF6ED566F3}"/>
              </a:ext>
            </a:extLst>
          </p:cNvPr>
          <p:cNvSpPr/>
          <p:nvPr/>
        </p:nvSpPr>
        <p:spPr>
          <a:xfrm>
            <a:off x="1901041" y="2834683"/>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hthoek 3">
            <a:extLst>
              <a:ext uri="{FF2B5EF4-FFF2-40B4-BE49-F238E27FC236}">
                <a16:creationId xmlns:a16="http://schemas.microsoft.com/office/drawing/2014/main" id="{1B88C801-7679-4623-B5D4-2C48A403B9CD}"/>
              </a:ext>
            </a:extLst>
          </p:cNvPr>
          <p:cNvSpPr/>
          <p:nvPr/>
        </p:nvSpPr>
        <p:spPr>
          <a:xfrm>
            <a:off x="7451678" y="4125682"/>
            <a:ext cx="95534" cy="268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hthoek 15">
            <a:extLst>
              <a:ext uri="{FF2B5EF4-FFF2-40B4-BE49-F238E27FC236}">
                <a16:creationId xmlns:a16="http://schemas.microsoft.com/office/drawing/2014/main" id="{FF8009F2-30D4-48A5-ACAB-6F96EEE2814D}"/>
              </a:ext>
            </a:extLst>
          </p:cNvPr>
          <p:cNvSpPr/>
          <p:nvPr/>
        </p:nvSpPr>
        <p:spPr>
          <a:xfrm>
            <a:off x="7685966" y="4127954"/>
            <a:ext cx="95534" cy="268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kstvak 16">
            <a:extLst>
              <a:ext uri="{FF2B5EF4-FFF2-40B4-BE49-F238E27FC236}">
                <a16:creationId xmlns:a16="http://schemas.microsoft.com/office/drawing/2014/main" id="{8EAD8892-E010-4828-ACF6-F9F83460884D}"/>
              </a:ext>
            </a:extLst>
          </p:cNvPr>
          <p:cNvSpPr txBox="1"/>
          <p:nvPr/>
        </p:nvSpPr>
        <p:spPr>
          <a:xfrm>
            <a:off x="2491565" y="6468196"/>
            <a:ext cx="592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csm</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3" name="Rechte verbindingslijn 17">
            <a:extLst>
              <a:ext uri="{FF2B5EF4-FFF2-40B4-BE49-F238E27FC236}">
                <a16:creationId xmlns:a16="http://schemas.microsoft.com/office/drawing/2014/main" id="{8C6F1160-793A-4CA9-AD90-27555A20D70B}"/>
              </a:ext>
            </a:extLst>
          </p:cNvPr>
          <p:cNvCxnSpPr/>
          <p:nvPr/>
        </p:nvCxnSpPr>
        <p:spPr>
          <a:xfrm>
            <a:off x="2737779" y="4889500"/>
            <a:ext cx="0" cy="1655389"/>
          </a:xfrm>
          <a:prstGeom prst="line">
            <a:avLst/>
          </a:prstGeom>
          <a:ln>
            <a:solidFill>
              <a:schemeClr val="tx1"/>
            </a:solidFill>
            <a:prstDash val="dash"/>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4" name="Rechte verbindingslijn 19">
            <a:extLst>
              <a:ext uri="{FF2B5EF4-FFF2-40B4-BE49-F238E27FC236}">
                <a16:creationId xmlns:a16="http://schemas.microsoft.com/office/drawing/2014/main" id="{BD5A4FFE-FAB7-44D1-8B15-40C53CDC2A75}"/>
              </a:ext>
            </a:extLst>
          </p:cNvPr>
          <p:cNvCxnSpPr/>
          <p:nvPr/>
        </p:nvCxnSpPr>
        <p:spPr>
          <a:xfrm flipH="1" flipV="1">
            <a:off x="1916917" y="4886326"/>
            <a:ext cx="820862" cy="3174"/>
          </a:xfrm>
          <a:prstGeom prst="line">
            <a:avLst/>
          </a:prstGeom>
          <a:ln>
            <a:solidFill>
              <a:schemeClr val="tx1"/>
            </a:solidFill>
            <a:prstDash val="dash"/>
            <a:headEnd type="none" w="lg" len="lg"/>
            <a:tailEnd type="stealth" w="med" len="lg"/>
          </a:ln>
        </p:spPr>
        <p:style>
          <a:lnRef idx="1">
            <a:schemeClr val="accent1"/>
          </a:lnRef>
          <a:fillRef idx="0">
            <a:schemeClr val="accent1"/>
          </a:fillRef>
          <a:effectRef idx="0">
            <a:schemeClr val="accent1"/>
          </a:effectRef>
          <a:fontRef idx="minor">
            <a:schemeClr val="tx1"/>
          </a:fontRef>
        </p:style>
      </p:cxnSp>
      <p:sp>
        <p:nvSpPr>
          <p:cNvPr id="45" name="Tekstvak 21">
            <a:extLst>
              <a:ext uri="{FF2B5EF4-FFF2-40B4-BE49-F238E27FC236}">
                <a16:creationId xmlns:a16="http://schemas.microsoft.com/office/drawing/2014/main" id="{6E986D83-ED62-4C1F-9CD3-0AFF2C564B79}"/>
              </a:ext>
            </a:extLst>
          </p:cNvPr>
          <p:cNvSpPr txBox="1"/>
          <p:nvPr/>
        </p:nvSpPr>
        <p:spPr>
          <a:xfrm>
            <a:off x="1441450" y="4701080"/>
            <a:ext cx="5100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f</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csm</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id="{81BD4560-BC37-433A-816B-7E32A6E1BE15}"/>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293033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連続強度計算法　湾曲座屈例</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CSM</a:t>
            </a:r>
            <a:r>
              <a:rPr lang="ja-JP" altLang="en-US" sz="3200" dirty="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Continuous</a:t>
            </a:r>
            <a:r>
              <a:rPr lang="nl-BE" sz="3200" dirty="0">
                <a:latin typeface="ＭＳ Ｐゴシック" panose="020B0600070205080204" pitchFamily="50" charset="-128"/>
                <a:ea typeface="ＭＳ Ｐゴシック" panose="020B0600070205080204" pitchFamily="50" charset="-128"/>
              </a:rPr>
              <a: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17" name="Tijdelijke aanduiding voor inhoud 2">
            <a:extLst>
              <a:ext uri="{FF2B5EF4-FFF2-40B4-BE49-F238E27FC236}">
                <a16:creationId xmlns:a16="http://schemas.microsoft.com/office/drawing/2014/main" id="{FCF181E1-F365-483A-BEC3-8AC4F3BF015F}"/>
              </a:ext>
            </a:extLst>
          </p:cNvPr>
          <p:cNvSpPr>
            <a:spLocks noGrp="1" noRot="1" noChangeAspect="1" noMove="1" noResize="1" noEditPoints="1" noAdjustHandles="1" noChangeArrowheads="1" noChangeShapeType="1" noTextEdit="1"/>
          </p:cNvSpPr>
          <p:nvPr>
            <p:ph idx="1"/>
          </p:nvPr>
        </p:nvSpPr>
        <p:spPr>
          <a:xfrm>
            <a:off x="628650" y="1825625"/>
            <a:ext cx="7886700" cy="4351338"/>
          </a:xfrm>
          <a:blipFill rotWithShape="0">
            <a:blip r:embed="rId2">
              <a:extLst>
                <a:ext uri="{28A0092B-C50C-407E-A947-70E740481C1C}">
                  <a14:useLocalDpi xmlns:a14="http://schemas.microsoft.com/office/drawing/2010/main" val="0"/>
                </a:ext>
              </a:extLst>
            </a:blip>
            <a:stretch>
              <a:fillRect/>
            </a:stretch>
          </a:blipFill>
        </p:spPr>
        <p:txBody>
          <a:bodyPr/>
          <a:lstStyle/>
          <a:p>
            <a:pPr>
              <a:buNone/>
            </a:pPr>
            <a:r>
              <a:rPr lang="nl-BE">
                <a:noFill/>
              </a:rPr>
              <a:t> </a:t>
            </a:r>
          </a:p>
        </p:txBody>
      </p:sp>
      <p:sp>
        <p:nvSpPr>
          <p:cNvPr id="18" name="Tijdelijke aanduiding voor inhoud 2">
            <a:extLst>
              <a:ext uri="{FF2B5EF4-FFF2-40B4-BE49-F238E27FC236}">
                <a16:creationId xmlns:a16="http://schemas.microsoft.com/office/drawing/2014/main" id="{82CA9CCC-C35D-4A0B-AC7B-47F41D13C531}"/>
              </a:ext>
            </a:extLst>
          </p:cNvPr>
          <p:cNvSpPr txBox="1">
            <a:spLocks/>
          </p:cNvSpPr>
          <p:nvPr/>
        </p:nvSpPr>
        <p:spPr>
          <a:xfrm>
            <a:off x="1066800" y="2820671"/>
            <a:ext cx="7448550" cy="775969"/>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32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-σcr,cs = </a:t>
            </a:r>
            <a:r>
              <a:rPr kumimoji="1" lang="ja-JP" altLang="en-US" sz="32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総合作用を加味した総断面における弾性座屈荷重</a:t>
            </a:r>
            <a:endParaRPr kumimoji="1" lang="nl-BE" sz="14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Slide Number Placeholder 3">
            <a:extLst>
              <a:ext uri="{FF2B5EF4-FFF2-40B4-BE49-F238E27FC236}">
                <a16:creationId xmlns:a16="http://schemas.microsoft.com/office/drawing/2014/main" id="{E426ADEB-FE27-436C-AA4F-004BFE600DE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93516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連続強度計算法　湾曲座屈例</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CSM</a:t>
            </a:r>
            <a:r>
              <a:rPr lang="ja-JP" altLang="en-US" sz="3200" dirty="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Continuous</a:t>
            </a:r>
            <a:r>
              <a:rPr lang="nl-BE" sz="3200" dirty="0">
                <a:latin typeface="ＭＳ Ｐゴシック" panose="020B0600070205080204" pitchFamily="50" charset="-128"/>
                <a:ea typeface="ＭＳ Ｐゴシック" panose="020B0600070205080204" pitchFamily="50" charset="-128"/>
              </a:rPr>
              <a: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8" name="Espace réservé du contenu 8">
            <a:extLst>
              <a:ext uri="{FF2B5EF4-FFF2-40B4-BE49-F238E27FC236}">
                <a16:creationId xmlns:a16="http://schemas.microsoft.com/office/drawing/2014/main" id="{8AE12D7D-6D75-4D8B-83F4-931D2B2C94D5}"/>
              </a:ext>
            </a:extLst>
          </p:cNvPr>
          <p:cNvSpPr>
            <a:spLocks noGrp="1" noRot="1" noChangeAspect="1" noMove="1" noResize="1" noEditPoints="1" noAdjustHandles="1" noChangeArrowheads="1" noChangeShapeType="1" noTextEdit="1"/>
          </p:cNvSpPr>
          <p:nvPr>
            <p:ph idx="1"/>
          </p:nvPr>
        </p:nvSpPr>
        <p:spPr>
          <a:xfrm>
            <a:off x="628650" y="1825625"/>
            <a:ext cx="7886700" cy="4351338"/>
          </a:xfrm>
          <a:blipFill rotWithShape="0">
            <a:blip r:embed="rId2">
              <a:extLst>
                <a:ext uri="{28A0092B-C50C-407E-A947-70E740481C1C}">
                  <a14:useLocalDpi xmlns:a14="http://schemas.microsoft.com/office/drawing/2010/main" val="0"/>
                </a:ext>
              </a:extLst>
            </a:blip>
            <a:stretch>
              <a:fillRect/>
            </a:stretch>
          </a:blipFill>
        </p:spPr>
        <p:txBody>
          <a:bodyPr/>
          <a:lstStyle/>
          <a:p>
            <a:pPr>
              <a:buNone/>
            </a:pPr>
            <a:r>
              <a:rPr lang="nl-BE">
                <a:noFill/>
              </a:rPr>
              <a:t> </a:t>
            </a:r>
          </a:p>
        </p:txBody>
      </p:sp>
      <p:graphicFrame>
        <p:nvGraphicFramePr>
          <p:cNvPr id="9" name="Tabel 2">
            <a:extLst>
              <a:ext uri="{FF2B5EF4-FFF2-40B4-BE49-F238E27FC236}">
                <a16:creationId xmlns:a16="http://schemas.microsoft.com/office/drawing/2014/main" id="{B6D90852-9EA1-4447-B4EB-D82982192D16}"/>
              </a:ext>
            </a:extLst>
          </p:cNvPr>
          <p:cNvGraphicFramePr>
            <a:graphicFrameLocks noGrp="1"/>
          </p:cNvGraphicFramePr>
          <p:nvPr/>
        </p:nvGraphicFramePr>
        <p:xfrm>
          <a:off x="226800" y="3937000"/>
          <a:ext cx="8460000" cy="2768600"/>
        </p:xfrm>
        <a:graphic>
          <a:graphicData uri="http://schemas.openxmlformats.org/drawingml/2006/table">
            <a:tbl>
              <a:tblPr firstRow="1" bandRow="1">
                <a:tableStyleId>{5C22544A-7EE6-4342-B048-85BDC9FD1C3A}</a:tableStyleId>
              </a:tblPr>
              <a:tblGrid>
                <a:gridCol w="2412000">
                  <a:extLst>
                    <a:ext uri="{9D8B030D-6E8A-4147-A177-3AD203B41FA5}">
                      <a16:colId xmlns:a16="http://schemas.microsoft.com/office/drawing/2014/main" val="20000"/>
                    </a:ext>
                  </a:extLst>
                </a:gridCol>
                <a:gridCol w="2016000">
                  <a:extLst>
                    <a:ext uri="{9D8B030D-6E8A-4147-A177-3AD203B41FA5}">
                      <a16:colId xmlns:a16="http://schemas.microsoft.com/office/drawing/2014/main" val="20001"/>
                    </a:ext>
                  </a:extLst>
                </a:gridCol>
                <a:gridCol w="2016000">
                  <a:extLst>
                    <a:ext uri="{9D8B030D-6E8A-4147-A177-3AD203B41FA5}">
                      <a16:colId xmlns:a16="http://schemas.microsoft.com/office/drawing/2014/main" val="20002"/>
                    </a:ext>
                  </a:extLst>
                </a:gridCol>
                <a:gridCol w="2016000">
                  <a:extLst>
                    <a:ext uri="{9D8B030D-6E8A-4147-A177-3AD203B41FA5}">
                      <a16:colId xmlns:a16="http://schemas.microsoft.com/office/drawing/2014/main" val="20003"/>
                    </a:ext>
                  </a:extLst>
                </a:gridCol>
              </a:tblGrid>
              <a:tr h="404862">
                <a:tc>
                  <a:txBody>
                    <a:bodyPr/>
                    <a:lstStyle/>
                    <a:p>
                      <a:endParaRPr lang="nl-BE" dirty="0">
                        <a:solidFill>
                          <a:schemeClr val="bg1"/>
                        </a:solidFill>
                      </a:endParaRPr>
                    </a:p>
                  </a:txBody>
                  <a:tcPr>
                    <a:lnR w="12700" cap="flat" cmpd="sng" algn="ctr">
                      <a:noFill/>
                      <a:prstDash val="solid"/>
                      <a:round/>
                      <a:headEnd type="none" w="med" len="med"/>
                      <a:tailEnd type="none" w="med" len="med"/>
                    </a:lnR>
                    <a:solidFill>
                      <a:schemeClr val="bg1"/>
                    </a:solidFill>
                  </a:tcPr>
                </a:tc>
                <a:tc>
                  <a:txBody>
                    <a:bodyPr/>
                    <a:lstStyle/>
                    <a:p>
                      <a:r>
                        <a:rPr lang="en-US" altLang="ja-JP" dirty="0"/>
                        <a:t>Eurocode</a:t>
                      </a:r>
                      <a:r>
                        <a:rPr lang="nl-BE" dirty="0"/>
                        <a:t> 3-1-1: </a:t>
                      </a:r>
                      <a:endParaRPr lang="en-US" dirty="0"/>
                    </a:p>
                    <a:p>
                      <a:r>
                        <a:rPr lang="ja-JP" altLang="en-US" dirty="0"/>
                        <a:t>炭素鋼（</a:t>
                      </a:r>
                      <a:r>
                        <a:rPr lang="nl-BE" dirty="0"/>
                        <a:t>S235</a:t>
                      </a:r>
                      <a:r>
                        <a:rPr lang="ja-JP" altLang="en-US" dirty="0"/>
                        <a:t>）</a:t>
                      </a:r>
                      <a:endParaRPr lang="nl-BE"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nl-BE" dirty="0"/>
                        <a:t>CSM: </a:t>
                      </a:r>
                    </a:p>
                    <a:p>
                      <a:r>
                        <a:rPr lang="ja-JP" altLang="en-US" dirty="0"/>
                        <a:t>ｵｰｽﾃﾅｲﾄ系ｽﾃﾝﾚｽ鋼</a:t>
                      </a:r>
                      <a:endParaRPr lang="nl-BE" dirty="0"/>
                    </a:p>
                  </a:txBody>
                  <a:tcPr>
                    <a:lnT w="12700" cap="flat" cmpd="sng" algn="ctr">
                      <a:noFill/>
                      <a:prstDash val="solid"/>
                      <a:round/>
                      <a:headEnd type="none" w="med" len="med"/>
                      <a:tailEnd type="none" w="med" len="med"/>
                    </a:lnT>
                  </a:tcPr>
                </a:tc>
                <a:tc>
                  <a:txBody>
                    <a:bodyPr/>
                    <a:lstStyle/>
                    <a:p>
                      <a:r>
                        <a:rPr lang="en-US" altLang="ja-JP" dirty="0"/>
                        <a:t>Eurocode</a:t>
                      </a:r>
                      <a:r>
                        <a:rPr lang="nl-BE" dirty="0"/>
                        <a:t> 3-1-4:</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ｵｰｽﾃﾅｲﾄ系ｽﾃﾝﾚｽ鋼</a:t>
                      </a:r>
                      <a:endParaRPr lang="nl-BE" altLang="ja-JP"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r>
                        <a:rPr lang="nl-BE" b="1" dirty="0" err="1">
                          <a:solidFill>
                            <a:schemeClr val="bg1"/>
                          </a:solidFill>
                        </a:rPr>
                        <a:t>f</a:t>
                      </a:r>
                      <a:r>
                        <a:rPr lang="nl-BE" b="1" baseline="-25000" dirty="0" err="1">
                          <a:solidFill>
                            <a:schemeClr val="bg1"/>
                          </a:solidFill>
                        </a:rPr>
                        <a:t>y</a:t>
                      </a:r>
                      <a:r>
                        <a:rPr lang="nl-BE" b="1" baseline="0" dirty="0">
                          <a:solidFill>
                            <a:schemeClr val="bg1"/>
                          </a:solidFill>
                        </a:rPr>
                        <a:t> [N/mm²]</a:t>
                      </a:r>
                      <a:endParaRPr lang="nl-BE" b="1"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r"/>
                      <a:r>
                        <a:rPr lang="nl-BE" dirty="0"/>
                        <a:t>235</a:t>
                      </a:r>
                    </a:p>
                  </a:txBody>
                  <a:tcPr>
                    <a:lnL w="12700" cap="flat" cmpd="sng" algn="ctr">
                      <a:noFill/>
                      <a:prstDash val="solid"/>
                      <a:round/>
                      <a:headEnd type="none" w="med" len="med"/>
                      <a:tailEnd type="none" w="med" len="med"/>
                    </a:lnL>
                  </a:tcPr>
                </a:tc>
                <a:tc>
                  <a:txBody>
                    <a:bodyPr/>
                    <a:lstStyle/>
                    <a:p>
                      <a:pPr algn="r"/>
                      <a:r>
                        <a:rPr lang="nl-BE" dirty="0">
                          <a:solidFill>
                            <a:srgbClr val="002060"/>
                          </a:solidFill>
                        </a:rPr>
                        <a:t>230</a:t>
                      </a:r>
                    </a:p>
                  </a:txBody>
                  <a:tcPr/>
                </a:tc>
                <a:tc>
                  <a:txBody>
                    <a:bodyPr/>
                    <a:lstStyle/>
                    <a:p>
                      <a:pPr algn="r"/>
                      <a:r>
                        <a:rPr lang="nl-BE" dirty="0"/>
                        <a:t>230</a:t>
                      </a:r>
                    </a:p>
                  </a:txBody>
                  <a:tcPr/>
                </a:tc>
                <a:extLst>
                  <a:ext uri="{0D108BD9-81ED-4DB2-BD59-A6C34878D82A}">
                    <a16:rowId xmlns:a16="http://schemas.microsoft.com/office/drawing/2014/main" val="10001"/>
                  </a:ext>
                </a:extLst>
              </a:tr>
              <a:tr h="370840">
                <a:tc>
                  <a:txBody>
                    <a:bodyPr/>
                    <a:lstStyle/>
                    <a:p>
                      <a:endParaRPr lang="nl-BE" dirty="0"/>
                    </a:p>
                  </a:txBody>
                  <a:tcPr>
                    <a:lnR w="12700" cap="flat" cmpd="sng" algn="ctr">
                      <a:noFill/>
                      <a:prstDash val="solid"/>
                      <a:round/>
                      <a:headEnd type="none" w="med" len="med"/>
                      <a:tailEnd type="none" w="med" len="med"/>
                    </a:lnR>
                    <a:blipFill rotWithShape="0">
                      <a:blip r:embed="rId3"/>
                      <a:stretch>
                        <a:fillRect l="-239" t="-208197" r="-200718" b="-324590"/>
                      </a:stretch>
                    </a:blipFill>
                  </a:tcPr>
                </a:tc>
                <a:tc>
                  <a:txBody>
                    <a:bodyPr/>
                    <a:lstStyle/>
                    <a:p>
                      <a:pPr algn="r"/>
                      <a:r>
                        <a:rPr lang="nl-BE" dirty="0"/>
                        <a:t>1,0</a:t>
                      </a:r>
                    </a:p>
                  </a:txBody>
                  <a:tcPr>
                    <a:lnL w="12700" cap="flat" cmpd="sng" algn="ctr">
                      <a:noFill/>
                      <a:prstDash val="solid"/>
                      <a:round/>
                      <a:headEnd type="none" w="med" len="med"/>
                      <a:tailEnd type="none" w="med" len="med"/>
                    </a:lnL>
                  </a:tcPr>
                </a:tc>
                <a:tc>
                  <a:txBody>
                    <a:bodyPr/>
                    <a:lstStyle/>
                    <a:p>
                      <a:pPr algn="r"/>
                      <a:r>
                        <a:rPr lang="nl-BE" dirty="0">
                          <a:solidFill>
                            <a:srgbClr val="002060"/>
                          </a:solidFill>
                        </a:rPr>
                        <a:t>1,1</a:t>
                      </a:r>
                    </a:p>
                  </a:txBody>
                  <a:tcPr/>
                </a:tc>
                <a:tc>
                  <a:txBody>
                    <a:bodyPr/>
                    <a:lstStyle/>
                    <a:p>
                      <a:pPr algn="r"/>
                      <a:r>
                        <a:rPr lang="nl-BE" dirty="0"/>
                        <a:t>1,1</a:t>
                      </a:r>
                    </a:p>
                  </a:txBody>
                  <a:tcPr/>
                </a:tc>
                <a:extLst>
                  <a:ext uri="{0D108BD9-81ED-4DB2-BD59-A6C34878D82A}">
                    <a16:rowId xmlns:a16="http://schemas.microsoft.com/office/drawing/2014/main" val="10002"/>
                  </a:ext>
                </a:extLst>
              </a:tr>
              <a:tr h="370840">
                <a:tc>
                  <a:txBody>
                    <a:bodyPr/>
                    <a:lstStyle/>
                    <a:p>
                      <a:endParaRPr lang="nl-BE" dirty="0"/>
                    </a:p>
                  </a:txBody>
                  <a:tcPr>
                    <a:lnR w="12700" cap="flat" cmpd="sng" algn="ctr">
                      <a:noFill/>
                      <a:prstDash val="solid"/>
                      <a:round/>
                      <a:headEnd type="none" w="med" len="med"/>
                      <a:tailEnd type="none" w="med" len="med"/>
                    </a:lnR>
                    <a:blipFill rotWithShape="0">
                      <a:blip r:embed="rId3"/>
                      <a:stretch>
                        <a:fillRect l="-239" t="-308197" r="-200718" b="-224590"/>
                      </a:stretch>
                    </a:blipFill>
                  </a:tcPr>
                </a:tc>
                <a:tc>
                  <a:txBody>
                    <a:bodyPr/>
                    <a:lstStyle/>
                    <a:p>
                      <a:pPr algn="r"/>
                      <a:r>
                        <a:rPr lang="nl-BE" dirty="0"/>
                        <a:t>1,0</a:t>
                      </a:r>
                    </a:p>
                  </a:txBody>
                  <a:tcPr>
                    <a:lnL w="12700" cap="flat" cmpd="sng" algn="ctr">
                      <a:noFill/>
                      <a:prstDash val="solid"/>
                      <a:round/>
                      <a:headEnd type="none" w="med" len="med"/>
                      <a:tailEnd type="none" w="med" len="med"/>
                    </a:lnL>
                  </a:tcPr>
                </a:tc>
                <a:tc>
                  <a:txBody>
                    <a:bodyPr/>
                    <a:lstStyle/>
                    <a:p>
                      <a:pPr algn="r"/>
                      <a:r>
                        <a:rPr lang="nl-BE" dirty="0">
                          <a:solidFill>
                            <a:srgbClr val="002060"/>
                          </a:solidFill>
                        </a:rPr>
                        <a:t>1,1</a:t>
                      </a:r>
                    </a:p>
                  </a:txBody>
                  <a:tcPr/>
                </a:tc>
                <a:tc>
                  <a:txBody>
                    <a:bodyPr/>
                    <a:lstStyle/>
                    <a:p>
                      <a:pPr algn="r"/>
                      <a:r>
                        <a:rPr lang="nl-BE" dirty="0"/>
                        <a:t>1,1</a:t>
                      </a:r>
                    </a:p>
                  </a:txBody>
                  <a:tcPr/>
                </a:tc>
                <a:extLst>
                  <a:ext uri="{0D108BD9-81ED-4DB2-BD59-A6C34878D82A}">
                    <a16:rowId xmlns:a16="http://schemas.microsoft.com/office/drawing/2014/main" val="10003"/>
                  </a:ext>
                </a:extLst>
              </a:tr>
              <a:tr h="370840">
                <a:tc>
                  <a:txBody>
                    <a:bodyPr/>
                    <a:lstStyle/>
                    <a:p>
                      <a:r>
                        <a:rPr lang="ja-JP" altLang="en-US" b="1" dirty="0">
                          <a:solidFill>
                            <a:schemeClr val="bg1"/>
                          </a:solidFill>
                        </a:rPr>
                        <a:t>断面形状</a:t>
                      </a:r>
                      <a:r>
                        <a:rPr lang="nl-BE" b="1" dirty="0">
                          <a:solidFill>
                            <a:schemeClr val="bg1"/>
                          </a:solidFill>
                        </a:rPr>
                        <a:t> N</a:t>
                      </a:r>
                      <a:r>
                        <a:rPr lang="nl-BE" b="1" baseline="-25000" dirty="0">
                          <a:solidFill>
                            <a:schemeClr val="bg1"/>
                          </a:solidFill>
                        </a:rPr>
                        <a:t>c,Rd</a:t>
                      </a:r>
                      <a:r>
                        <a:rPr lang="nl-BE" b="1" baseline="0" dirty="0">
                          <a:solidFill>
                            <a:schemeClr val="bg1"/>
                          </a:solidFill>
                        </a:rPr>
                        <a:t> [kN]</a:t>
                      </a:r>
                      <a:endParaRPr lang="nl-BE" b="1"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r"/>
                      <a:r>
                        <a:rPr lang="nl-BE" b="1" dirty="0"/>
                        <a:t>351</a:t>
                      </a:r>
                    </a:p>
                  </a:txBody>
                  <a:tcPr>
                    <a:lnL w="12700" cap="flat" cmpd="sng" algn="ctr">
                      <a:noFill/>
                      <a:prstDash val="solid"/>
                      <a:round/>
                      <a:headEnd type="none" w="med" len="med"/>
                      <a:tailEnd type="none" w="med" len="med"/>
                    </a:lnL>
                  </a:tcPr>
                </a:tc>
                <a:tc>
                  <a:txBody>
                    <a:bodyPr/>
                    <a:lstStyle/>
                    <a:p>
                      <a:pPr algn="r"/>
                      <a:r>
                        <a:rPr lang="nl-BE" b="1" dirty="0">
                          <a:solidFill>
                            <a:srgbClr val="002060"/>
                          </a:solidFill>
                        </a:rPr>
                        <a:t>335</a:t>
                      </a:r>
                    </a:p>
                  </a:txBody>
                  <a:tcPr/>
                </a:tc>
                <a:tc>
                  <a:txBody>
                    <a:bodyPr/>
                    <a:lstStyle/>
                    <a:p>
                      <a:pPr algn="r"/>
                      <a:r>
                        <a:rPr lang="nl-BE" b="1" dirty="0"/>
                        <a:t>313</a:t>
                      </a:r>
                    </a:p>
                  </a:txBody>
                  <a:tcPr/>
                </a:tc>
                <a:extLst>
                  <a:ext uri="{0D108BD9-81ED-4DB2-BD59-A6C34878D82A}">
                    <a16:rowId xmlns:a16="http://schemas.microsoft.com/office/drawing/2014/main" val="10004"/>
                  </a:ext>
                </a:extLst>
              </a:tr>
              <a:tr h="370840">
                <a:tc>
                  <a:txBody>
                    <a:bodyPr/>
                    <a:lstStyle/>
                    <a:p>
                      <a:r>
                        <a:rPr lang="ja-JP" altLang="en-US" b="1" dirty="0">
                          <a:solidFill>
                            <a:schemeClr val="bg1"/>
                          </a:solidFill>
                        </a:rPr>
                        <a:t>安定性</a:t>
                      </a:r>
                      <a:r>
                        <a:rPr lang="nl-BE" b="1" dirty="0">
                          <a:solidFill>
                            <a:schemeClr val="bg1"/>
                          </a:solidFill>
                        </a:rPr>
                        <a:t> N</a:t>
                      </a:r>
                      <a:r>
                        <a:rPr lang="nl-BE" b="1" baseline="-25000" dirty="0">
                          <a:solidFill>
                            <a:schemeClr val="bg1"/>
                          </a:solidFill>
                        </a:rPr>
                        <a:t>b,Rd</a:t>
                      </a:r>
                      <a:r>
                        <a:rPr lang="nl-BE" b="1" baseline="0" dirty="0">
                          <a:solidFill>
                            <a:schemeClr val="bg1"/>
                          </a:solidFill>
                        </a:rPr>
                        <a:t>[kN]</a:t>
                      </a:r>
                      <a:endParaRPr lang="nl-BE" b="1"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r"/>
                      <a:r>
                        <a:rPr lang="nl-BE" b="1" dirty="0"/>
                        <a:t>281</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r"/>
                      <a:r>
                        <a:rPr lang="nl-BE" b="1" dirty="0">
                          <a:solidFill>
                            <a:srgbClr val="002060"/>
                          </a:solidFill>
                        </a:rPr>
                        <a:t>294</a:t>
                      </a:r>
                    </a:p>
                  </a:txBody>
                  <a:tcPr>
                    <a:lnB w="12700" cap="flat" cmpd="sng" algn="ctr">
                      <a:noFill/>
                      <a:prstDash val="solid"/>
                      <a:round/>
                      <a:headEnd type="none" w="med" len="med"/>
                      <a:tailEnd type="none" w="med" len="med"/>
                    </a:lnB>
                  </a:tcPr>
                </a:tc>
                <a:tc>
                  <a:txBody>
                    <a:bodyPr/>
                    <a:lstStyle/>
                    <a:p>
                      <a:pPr algn="r"/>
                      <a:r>
                        <a:rPr lang="nl-BE" b="1" dirty="0"/>
                        <a:t>277</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Slide Number Placeholder 3">
            <a:extLst>
              <a:ext uri="{FF2B5EF4-FFF2-40B4-BE49-F238E27FC236}">
                <a16:creationId xmlns:a16="http://schemas.microsoft.com/office/drawing/2014/main" id="{9DA09844-F640-453B-AB08-3AC9151237AB}"/>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060586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有限要素法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FEM (Finite Element Model</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8">
            <a:extLst>
              <a:ext uri="{FF2B5EF4-FFF2-40B4-BE49-F238E27FC236}">
                <a16:creationId xmlns:a16="http://schemas.microsoft.com/office/drawing/2014/main" id="{4B3489CD-AF8C-435D-A90D-141D8E798694}"/>
              </a:ext>
            </a:extLst>
          </p:cNvPr>
          <p:cNvSpPr>
            <a:spLocks noGrp="1"/>
          </p:cNvSpPr>
          <p:nvPr>
            <p:ph idx="1"/>
          </p:nvPr>
        </p:nvSpPr>
        <p:spPr>
          <a:xfrm>
            <a:off x="162560" y="1825625"/>
            <a:ext cx="8768080" cy="937895"/>
          </a:xfrm>
        </p:spPr>
        <p:txBody>
          <a:bodyPr>
            <a:normAutofit/>
          </a:bodyPr>
          <a:lstStyle/>
          <a:p>
            <a:pPr marL="0" indent="0">
              <a:buNone/>
            </a:pPr>
            <a:r>
              <a:rPr lang="ja-JP" altLang="en-US" sz="2400" dirty="0">
                <a:latin typeface="ＭＳ Ｐゴシック" panose="020B0600070205080204" pitchFamily="50" charset="-128"/>
                <a:ea typeface="ＭＳ Ｐゴシック" panose="020B0600070205080204" pitchFamily="50" charset="-128"/>
              </a:rPr>
              <a:t>材料の応力ひずみ曲線は正確に示される</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　（例えば</a:t>
            </a:r>
            <a:r>
              <a:rPr lang="en-US" altLang="ja-JP" sz="2400" dirty="0">
                <a:latin typeface="ＭＳ Ｐゴシック" panose="020B0600070205080204" pitchFamily="50" charset="-128"/>
                <a:ea typeface="ＭＳ Ｐゴシック" panose="020B0600070205080204" pitchFamily="50" charset="-128"/>
              </a:rPr>
              <a:t>Ramberg-Osgood</a:t>
            </a:r>
            <a:r>
              <a:rPr lang="ja-JP" altLang="en-US" sz="2400" dirty="0">
                <a:latin typeface="ＭＳ Ｐゴシック" panose="020B0600070205080204" pitchFamily="50" charset="-128"/>
                <a:ea typeface="ＭＳ Ｐゴシック" panose="020B0600070205080204" pitchFamily="50" charset="-128"/>
              </a:rPr>
              <a:t>モデルや引張試験の実測値など）</a:t>
            </a:r>
            <a:endParaRPr lang="nl-BE" sz="2400" dirty="0">
              <a:latin typeface="ＭＳ Ｐゴシック" panose="020B0600070205080204" pitchFamily="50" charset="-128"/>
              <a:ea typeface="ＭＳ Ｐゴシック" panose="020B0600070205080204" pitchFamily="50" charset="-128"/>
            </a:endParaRPr>
          </a:p>
        </p:txBody>
      </p:sp>
      <p:graphicFrame>
        <p:nvGraphicFramePr>
          <p:cNvPr id="5" name="Grafiek 5">
            <a:extLst>
              <a:ext uri="{FF2B5EF4-FFF2-40B4-BE49-F238E27FC236}">
                <a16:creationId xmlns:a16="http://schemas.microsoft.com/office/drawing/2014/main" id="{D568C55D-E9ED-4B09-AF5E-64AA51214BD1}"/>
              </a:ext>
            </a:extLst>
          </p:cNvPr>
          <p:cNvGraphicFramePr>
            <a:graphicFrameLocks noGrp="1"/>
          </p:cNvGraphicFramePr>
          <p:nvPr/>
        </p:nvGraphicFramePr>
        <p:xfrm>
          <a:off x="647176" y="2857356"/>
          <a:ext cx="6120680" cy="3470601"/>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vak 9">
            <a:extLst>
              <a:ext uri="{FF2B5EF4-FFF2-40B4-BE49-F238E27FC236}">
                <a16:creationId xmlns:a16="http://schemas.microsoft.com/office/drawing/2014/main" id="{4409852B-A577-4B3D-A509-BFC1B2D1B6B3}"/>
              </a:ext>
            </a:extLst>
          </p:cNvPr>
          <p:cNvSpPr txBox="1"/>
          <p:nvPr/>
        </p:nvSpPr>
        <p:spPr>
          <a:xfrm>
            <a:off x="3349847" y="6327957"/>
            <a:ext cx="12221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ひずみ</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l-GR"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ε</a:t>
            </a:r>
            <a:endPar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Tekstvak 10">
            <a:extLst>
              <a:ext uri="{FF2B5EF4-FFF2-40B4-BE49-F238E27FC236}">
                <a16:creationId xmlns:a16="http://schemas.microsoft.com/office/drawing/2014/main" id="{ED3BFE0F-989A-4ECB-8DCC-B09C79C7F86B}"/>
              </a:ext>
            </a:extLst>
          </p:cNvPr>
          <p:cNvSpPr txBox="1"/>
          <p:nvPr/>
        </p:nvSpPr>
        <p:spPr>
          <a:xfrm rot="16200000">
            <a:off x="-477402" y="4293237"/>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応力</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l-GR"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σ</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(N/mm²)</a:t>
            </a:r>
          </a:p>
        </p:txBody>
      </p:sp>
      <p:graphicFrame>
        <p:nvGraphicFramePr>
          <p:cNvPr id="8" name="Objet 11">
            <a:extLst>
              <a:ext uri="{FF2B5EF4-FFF2-40B4-BE49-F238E27FC236}">
                <a16:creationId xmlns:a16="http://schemas.microsoft.com/office/drawing/2014/main" id="{DA86FE74-1FC6-4F76-8707-864E833559B8}"/>
              </a:ext>
            </a:extLst>
          </p:cNvPr>
          <p:cNvGraphicFramePr>
            <a:graphicFrameLocks noChangeAspect="1"/>
          </p:cNvGraphicFramePr>
          <p:nvPr/>
        </p:nvGraphicFramePr>
        <p:xfrm>
          <a:off x="3193918" y="3917505"/>
          <a:ext cx="5163021" cy="1903317"/>
        </p:xfrm>
        <a:graphic>
          <a:graphicData uri="http://schemas.openxmlformats.org/presentationml/2006/ole">
            <mc:AlternateContent xmlns:mc="http://schemas.openxmlformats.org/markup-compatibility/2006">
              <mc:Choice xmlns:v="urn:schemas-microsoft-com:vml" Requires="v">
                <p:oleObj spid="_x0000_s10242" name="Equation" r:id="rId4" imgW="2997200" imgH="1104900" progId="Equation.DSMT4">
                  <p:embed/>
                </p:oleObj>
              </mc:Choice>
              <mc:Fallback>
                <p:oleObj name="Equation" r:id="rId4" imgW="2997200" imgH="1104900" progId="Equation.DSMT4">
                  <p:embed/>
                  <p:pic>
                    <p:nvPicPr>
                      <p:cNvPr id="8" name="Objet 11">
                        <a:extLst>
                          <a:ext uri="{FF2B5EF4-FFF2-40B4-BE49-F238E27FC236}">
                            <a16:creationId xmlns:a16="http://schemas.microsoft.com/office/drawing/2014/main" id="{DA86FE74-1FC6-4F76-8707-864E83355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3918" y="3917505"/>
                        <a:ext cx="5163021" cy="1903317"/>
                      </a:xfrm>
                      <a:prstGeom prst="rect">
                        <a:avLst/>
                      </a:prstGeom>
                      <a:solidFill>
                        <a:schemeClr val="bg1"/>
                      </a:solidFill>
                    </p:spPr>
                  </p:pic>
                </p:oleObj>
              </mc:Fallback>
            </mc:AlternateContent>
          </a:graphicData>
        </a:graphic>
      </p:graphicFrame>
      <p:sp>
        <p:nvSpPr>
          <p:cNvPr id="9" name="Rectangle 12">
            <a:extLst>
              <a:ext uri="{FF2B5EF4-FFF2-40B4-BE49-F238E27FC236}">
                <a16:creationId xmlns:a16="http://schemas.microsoft.com/office/drawing/2014/main" id="{19266F3B-8ED4-4DD5-91DD-E08C4F6CAEF2}"/>
              </a:ext>
            </a:extLst>
          </p:cNvPr>
          <p:cNvSpPr/>
          <p:nvPr/>
        </p:nvSpPr>
        <p:spPr>
          <a:xfrm>
            <a:off x="4373626" y="3515534"/>
            <a:ext cx="3574964"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Ramberg-Osgood </a:t>
            </a:r>
            <a:r>
              <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モデル</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Number Placeholder 3">
            <a:extLst>
              <a:ext uri="{FF2B5EF4-FFF2-40B4-BE49-F238E27FC236}">
                <a16:creationId xmlns:a16="http://schemas.microsoft.com/office/drawing/2014/main" id="{3634A049-A477-4385-8663-5E84840C672F}"/>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072080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有限要素法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FEM (Finite Element Model</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Espace réservé du contenu 2">
            <a:extLst>
              <a:ext uri="{FF2B5EF4-FFF2-40B4-BE49-F238E27FC236}">
                <a16:creationId xmlns:a16="http://schemas.microsoft.com/office/drawing/2014/main" id="{C6D07E91-302F-4C3A-9BB0-052AD630DFD5}"/>
              </a:ext>
            </a:extLst>
          </p:cNvPr>
          <p:cNvSpPr>
            <a:spLocks noGrp="1"/>
          </p:cNvSpPr>
          <p:nvPr>
            <p:ph idx="1"/>
          </p:nvPr>
        </p:nvSpPr>
        <p:spPr>
          <a:xfrm>
            <a:off x="628650" y="1825625"/>
            <a:ext cx="7886700" cy="1009015"/>
          </a:xfrm>
        </p:spPr>
        <p:txBody>
          <a:bodyPr>
            <a:normAutofit/>
          </a:bodyPr>
          <a:lstStyle/>
          <a:p>
            <a:r>
              <a:rPr lang="ja-JP" altLang="en-US" sz="2400" dirty="0">
                <a:latin typeface="ＭＳ Ｐゴシック" panose="020B0600070205080204" pitchFamily="50" charset="-128"/>
                <a:ea typeface="ＭＳ Ｐゴシック" panose="020B0600070205080204" pitchFamily="50" charset="-128"/>
              </a:rPr>
              <a:t>非線形因子は以下の式で表される</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Rasmussen</a:t>
            </a:r>
            <a:r>
              <a:rPr lang="ja-JP" altLang="en-US" sz="2400" dirty="0">
                <a:latin typeface="ＭＳ Ｐゴシック" panose="020B0600070205080204" pitchFamily="50" charset="-128"/>
                <a:ea typeface="ＭＳ Ｐゴシック" panose="020B0600070205080204" pitchFamily="50" charset="-128"/>
              </a:rPr>
              <a:t>の式）</a:t>
            </a:r>
            <a:endParaRPr lang="fr-FR" sz="2400" dirty="0">
              <a:latin typeface="ＭＳ Ｐゴシック" panose="020B0600070205080204" pitchFamily="50" charset="-128"/>
              <a:ea typeface="ＭＳ Ｐゴシック" panose="020B0600070205080204" pitchFamily="50" charset="-128"/>
            </a:endParaRPr>
          </a:p>
          <a:p>
            <a:endParaRPr lang="fr-FR" sz="2400" dirty="0">
              <a:solidFill>
                <a:srgbClr val="FF0000"/>
              </a:solidFill>
              <a:latin typeface="ＭＳ Ｐゴシック" panose="020B0600070205080204" pitchFamily="50" charset="-128"/>
              <a:ea typeface="ＭＳ Ｐゴシック" panose="020B0600070205080204" pitchFamily="50" charset="-128"/>
            </a:endParaRPr>
          </a:p>
        </p:txBody>
      </p:sp>
      <p:graphicFrame>
        <p:nvGraphicFramePr>
          <p:cNvPr id="5" name="Objet 4">
            <a:extLst>
              <a:ext uri="{FF2B5EF4-FFF2-40B4-BE49-F238E27FC236}">
                <a16:creationId xmlns:a16="http://schemas.microsoft.com/office/drawing/2014/main" id="{565D363B-F749-464E-AAEA-A0355F4047A2}"/>
              </a:ext>
            </a:extLst>
          </p:cNvPr>
          <p:cNvGraphicFramePr>
            <a:graphicFrameLocks noChangeAspect="1"/>
          </p:cNvGraphicFramePr>
          <p:nvPr/>
        </p:nvGraphicFramePr>
        <p:xfrm>
          <a:off x="855615" y="2735486"/>
          <a:ext cx="1527605" cy="1240034"/>
        </p:xfrm>
        <a:graphic>
          <a:graphicData uri="http://schemas.openxmlformats.org/presentationml/2006/ole">
            <mc:AlternateContent xmlns:mc="http://schemas.openxmlformats.org/markup-compatibility/2006">
              <mc:Choice xmlns:v="urn:schemas-microsoft-com:vml" Requires="v">
                <p:oleObj spid="_x0000_s11266" name="Equation" r:id="rId3" imgW="876300" imgH="711200" progId="Equation.DSMT4">
                  <p:embed/>
                </p:oleObj>
              </mc:Choice>
              <mc:Fallback>
                <p:oleObj name="Equation" r:id="rId3" imgW="876300" imgH="711200" progId="Equation.DSMT4">
                  <p:embed/>
                  <p:pic>
                    <p:nvPicPr>
                      <p:cNvPr id="5" name="Objet 4">
                        <a:extLst>
                          <a:ext uri="{FF2B5EF4-FFF2-40B4-BE49-F238E27FC236}">
                            <a16:creationId xmlns:a16="http://schemas.microsoft.com/office/drawing/2014/main" id="{565D363B-F749-464E-AAEA-A0355F404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15" y="2735486"/>
                        <a:ext cx="1527605" cy="12400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3">
            <a:extLst>
              <a:ext uri="{FF2B5EF4-FFF2-40B4-BE49-F238E27FC236}">
                <a16:creationId xmlns:a16="http://schemas.microsoft.com/office/drawing/2014/main" id="{0826735B-3CEC-4B7B-9F99-76C578CD88B3}"/>
              </a:ext>
            </a:extLst>
          </p:cNvPr>
          <p:cNvGraphicFramePr>
            <a:graphicFrameLocks noChangeAspect="1"/>
          </p:cNvGraphicFramePr>
          <p:nvPr/>
        </p:nvGraphicFramePr>
        <p:xfrm>
          <a:off x="2763019" y="2729090"/>
          <a:ext cx="1702530" cy="838139"/>
        </p:xfrm>
        <a:graphic>
          <a:graphicData uri="http://schemas.openxmlformats.org/presentationml/2006/ole">
            <mc:AlternateContent xmlns:mc="http://schemas.openxmlformats.org/markup-compatibility/2006">
              <mc:Choice xmlns:v="urn:schemas-microsoft-com:vml" Requires="v">
                <p:oleObj spid="_x0000_s11267" name="Equation" r:id="rId5" imgW="952500" imgH="469900" progId="Equation.DSMT4">
                  <p:embed/>
                </p:oleObj>
              </mc:Choice>
              <mc:Fallback>
                <p:oleObj name="Equation" r:id="rId5" imgW="952500" imgH="469900" progId="Equation.DSMT4">
                  <p:embed/>
                  <p:pic>
                    <p:nvPicPr>
                      <p:cNvPr id="6" name="Object 3">
                        <a:extLst>
                          <a:ext uri="{FF2B5EF4-FFF2-40B4-BE49-F238E27FC236}">
                            <a16:creationId xmlns:a16="http://schemas.microsoft.com/office/drawing/2014/main" id="{0826735B-3CEC-4B7B-9F99-76C578CD88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3019" y="2729090"/>
                        <a:ext cx="1702530" cy="8381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4">
            <a:extLst>
              <a:ext uri="{FF2B5EF4-FFF2-40B4-BE49-F238E27FC236}">
                <a16:creationId xmlns:a16="http://schemas.microsoft.com/office/drawing/2014/main" id="{99EDDF59-E3AC-492C-A7F4-297C5EA5CCC0}"/>
              </a:ext>
            </a:extLst>
          </p:cNvPr>
          <p:cNvGraphicFramePr>
            <a:graphicFrameLocks noChangeAspect="1"/>
          </p:cNvGraphicFramePr>
          <p:nvPr/>
        </p:nvGraphicFramePr>
        <p:xfrm>
          <a:off x="846241" y="3951446"/>
          <a:ext cx="1418547" cy="871449"/>
        </p:xfrm>
        <a:graphic>
          <a:graphicData uri="http://schemas.openxmlformats.org/presentationml/2006/ole">
            <mc:AlternateContent xmlns:mc="http://schemas.openxmlformats.org/markup-compatibility/2006">
              <mc:Choice xmlns:v="urn:schemas-microsoft-com:vml" Requires="v">
                <p:oleObj spid="_x0000_s11268" name="Equation" r:id="rId7" imgW="762000" imgH="469900" progId="Equation.DSMT4">
                  <p:embed/>
                </p:oleObj>
              </mc:Choice>
              <mc:Fallback>
                <p:oleObj name="Equation" r:id="rId7" imgW="762000" imgH="469900" progId="Equation.DSMT4">
                  <p:embed/>
                  <p:pic>
                    <p:nvPicPr>
                      <p:cNvPr id="7" name="Object 4">
                        <a:extLst>
                          <a:ext uri="{FF2B5EF4-FFF2-40B4-BE49-F238E27FC236}">
                            <a16:creationId xmlns:a16="http://schemas.microsoft.com/office/drawing/2014/main" id="{99EDDF59-E3AC-492C-A7F4-297C5EA5CC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241" y="3951446"/>
                        <a:ext cx="1418547" cy="8714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5">
            <a:extLst>
              <a:ext uri="{FF2B5EF4-FFF2-40B4-BE49-F238E27FC236}">
                <a16:creationId xmlns:a16="http://schemas.microsoft.com/office/drawing/2014/main" id="{64FC4D18-69B9-4353-94AD-6D865440AA1E}"/>
              </a:ext>
            </a:extLst>
          </p:cNvPr>
          <p:cNvGraphicFramePr>
            <a:graphicFrameLocks noChangeAspect="1"/>
          </p:cNvGraphicFramePr>
          <p:nvPr/>
        </p:nvGraphicFramePr>
        <p:xfrm>
          <a:off x="5326062" y="2716213"/>
          <a:ext cx="2365885" cy="1206469"/>
        </p:xfrm>
        <a:graphic>
          <a:graphicData uri="http://schemas.openxmlformats.org/presentationml/2006/ole">
            <mc:AlternateContent xmlns:mc="http://schemas.openxmlformats.org/markup-compatibility/2006">
              <mc:Choice xmlns:v="urn:schemas-microsoft-com:vml" Requires="v">
                <p:oleObj spid="_x0000_s11269" name="Equation" r:id="rId9" imgW="1320800" imgH="673100" progId="Equation.DSMT4">
                  <p:embed/>
                </p:oleObj>
              </mc:Choice>
              <mc:Fallback>
                <p:oleObj name="Equation" r:id="rId9" imgW="1320800" imgH="673100" progId="Equation.DSMT4">
                  <p:embed/>
                  <p:pic>
                    <p:nvPicPr>
                      <p:cNvPr id="8" name="Object 5">
                        <a:extLst>
                          <a:ext uri="{FF2B5EF4-FFF2-40B4-BE49-F238E27FC236}">
                            <a16:creationId xmlns:a16="http://schemas.microsoft.com/office/drawing/2014/main" id="{64FC4D18-69B9-4353-94AD-6D865440AA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062" y="2716213"/>
                        <a:ext cx="2365885" cy="12064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6">
            <a:extLst>
              <a:ext uri="{FF2B5EF4-FFF2-40B4-BE49-F238E27FC236}">
                <a16:creationId xmlns:a16="http://schemas.microsoft.com/office/drawing/2014/main" id="{39F23046-116E-4024-AD29-B55D5F8E578A}"/>
              </a:ext>
            </a:extLst>
          </p:cNvPr>
          <p:cNvGraphicFramePr>
            <a:graphicFrameLocks noChangeAspect="1"/>
          </p:cNvGraphicFramePr>
          <p:nvPr/>
        </p:nvGraphicFramePr>
        <p:xfrm>
          <a:off x="790597" y="4837164"/>
          <a:ext cx="5958018" cy="1863877"/>
        </p:xfrm>
        <a:graphic>
          <a:graphicData uri="http://schemas.openxmlformats.org/presentationml/2006/ole">
            <mc:AlternateContent xmlns:mc="http://schemas.openxmlformats.org/markup-compatibility/2006">
              <mc:Choice xmlns:v="urn:schemas-microsoft-com:vml" Requires="v">
                <p:oleObj spid="_x0000_s11270" name="Equation" r:id="rId11" imgW="3721100" imgH="1168400" progId="Equation.DSMT4">
                  <p:embed/>
                </p:oleObj>
              </mc:Choice>
              <mc:Fallback>
                <p:oleObj name="Equation" r:id="rId11" imgW="3721100" imgH="1168400" progId="Equation.DSMT4">
                  <p:embed/>
                  <p:pic>
                    <p:nvPicPr>
                      <p:cNvPr id="9" name="Object 6">
                        <a:extLst>
                          <a:ext uri="{FF2B5EF4-FFF2-40B4-BE49-F238E27FC236}">
                            <a16:creationId xmlns:a16="http://schemas.microsoft.com/office/drawing/2014/main" id="{39F23046-116E-4024-AD29-B55D5F8E57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0597" y="4837164"/>
                        <a:ext cx="5958018" cy="18638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Espace réservé du contenu 2">
            <a:extLst>
              <a:ext uri="{FF2B5EF4-FFF2-40B4-BE49-F238E27FC236}">
                <a16:creationId xmlns:a16="http://schemas.microsoft.com/office/drawing/2014/main" id="{4906E396-576B-47D7-8909-8FE115685FBA}"/>
              </a:ext>
            </a:extLst>
          </p:cNvPr>
          <p:cNvSpPr txBox="1">
            <a:spLocks/>
          </p:cNvSpPr>
          <p:nvPr/>
        </p:nvSpPr>
        <p:spPr>
          <a:xfrm>
            <a:off x="3237106" y="4560738"/>
            <a:ext cx="5690870" cy="1009015"/>
          </a:xfrm>
          <a:prstGeom prst="rect">
            <a:avLst/>
          </a:prstGeom>
          <a:solidFill>
            <a:schemeClr val="bg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ｵｰｽﾃﾅｲﾄ系ｽﾃﾝﾚｽ鋼または二相系ｽﾃﾝﾚｽ鋼</a:t>
            </a:r>
            <a:endParaRPr kumimoji="1" lang="fr-FR"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Espace réservé du contenu 2">
            <a:extLst>
              <a:ext uri="{FF2B5EF4-FFF2-40B4-BE49-F238E27FC236}">
                <a16:creationId xmlns:a16="http://schemas.microsoft.com/office/drawing/2014/main" id="{610F4D63-75E6-4914-88A8-207B2DAF87E0}"/>
              </a:ext>
            </a:extLst>
          </p:cNvPr>
          <p:cNvSpPr txBox="1">
            <a:spLocks/>
          </p:cNvSpPr>
          <p:nvPr/>
        </p:nvSpPr>
        <p:spPr>
          <a:xfrm>
            <a:off x="3637280" y="5706295"/>
            <a:ext cx="4338320" cy="1009015"/>
          </a:xfrm>
          <a:prstGeom prst="rect">
            <a:avLst/>
          </a:prstGeom>
          <a:solidFill>
            <a:schemeClr val="bg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その他ｽﾃﾝﾚｽ鋼</a:t>
            </a:r>
            <a:endParaRPr kumimoji="1" lang="fr-FR"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Slide Number Placeholder 3">
            <a:extLst>
              <a:ext uri="{FF2B5EF4-FFF2-40B4-BE49-F238E27FC236}">
                <a16:creationId xmlns:a16="http://schemas.microsoft.com/office/drawing/2014/main" id="{2DD07B48-F59F-419F-86F8-2ED9E450E9E9}"/>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08434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有限要素法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FEM (Finite Element Model</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2">
            <a:extLst>
              <a:ext uri="{FF2B5EF4-FFF2-40B4-BE49-F238E27FC236}">
                <a16:creationId xmlns:a16="http://schemas.microsoft.com/office/drawing/2014/main" id="{F418C51A-D7B8-44A6-8F0B-17961E21801A}"/>
              </a:ext>
            </a:extLst>
          </p:cNvPr>
          <p:cNvSpPr>
            <a:spLocks noGrp="1"/>
          </p:cNvSpPr>
          <p:nvPr>
            <p:ph idx="1"/>
          </p:nvPr>
        </p:nvSpPr>
        <p:spPr>
          <a:xfrm>
            <a:off x="457200" y="1750293"/>
            <a:ext cx="8229600" cy="1084347"/>
          </a:xfrm>
        </p:spPr>
        <p:txBody>
          <a:bodyPr>
            <a:normAutofit/>
          </a:bodyPr>
          <a:lstStyle/>
          <a:p>
            <a:r>
              <a:rPr lang="ja-JP" altLang="en-US" sz="2400" dirty="0">
                <a:latin typeface="ＭＳ Ｐゴシック" panose="020B0600070205080204" pitchFamily="50" charset="-128"/>
                <a:ea typeface="ＭＳ Ｐゴシック" panose="020B0600070205080204" pitchFamily="50" charset="-128"/>
              </a:rPr>
              <a:t>平行ねじり座屈荷重を受ける</a:t>
            </a:r>
            <a:r>
              <a:rPr lang="en-US" altLang="ja-JP" sz="2400" dirty="0">
                <a:latin typeface="ＭＳ Ｐゴシック" panose="020B0600070205080204" pitchFamily="50" charset="-128"/>
                <a:ea typeface="ＭＳ Ｐゴシック" panose="020B0600070205080204" pitchFamily="50" charset="-128"/>
              </a:rPr>
              <a:t>I</a:t>
            </a:r>
            <a:r>
              <a:rPr lang="ja-JP" altLang="en-US" sz="2400" dirty="0">
                <a:latin typeface="ＭＳ Ｐゴシック" panose="020B0600070205080204" pitchFamily="50" charset="-128"/>
                <a:ea typeface="ＭＳ Ｐゴシック" panose="020B0600070205080204" pitchFamily="50" charset="-128"/>
              </a:rPr>
              <a:t>型ビーム：</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　全ての影響因子をモデル化することができる</a:t>
            </a:r>
            <a:endParaRPr lang="nl-BE" sz="2400" dirty="0">
              <a:latin typeface="ＭＳ Ｐゴシック" panose="020B0600070205080204" pitchFamily="50" charset="-128"/>
              <a:ea typeface="ＭＳ Ｐゴシック" panose="020B0600070205080204" pitchFamily="50" charset="-128"/>
            </a:endParaRPr>
          </a:p>
        </p:txBody>
      </p:sp>
      <p:pic>
        <p:nvPicPr>
          <p:cNvPr id="5" name="Afbeelding 3">
            <a:extLst>
              <a:ext uri="{FF2B5EF4-FFF2-40B4-BE49-F238E27FC236}">
                <a16:creationId xmlns:a16="http://schemas.microsoft.com/office/drawing/2014/main" id="{AA3F5ACE-B0AD-4427-A4FB-C7C966935E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72160" y="2733192"/>
            <a:ext cx="7271030" cy="4124808"/>
          </a:xfrm>
          <a:prstGeom prst="rect">
            <a:avLst/>
          </a:prstGeom>
        </p:spPr>
      </p:pic>
      <p:sp>
        <p:nvSpPr>
          <p:cNvPr id="6" name="Espace réservé du contenu 2">
            <a:extLst>
              <a:ext uri="{FF2B5EF4-FFF2-40B4-BE49-F238E27FC236}">
                <a16:creationId xmlns:a16="http://schemas.microsoft.com/office/drawing/2014/main" id="{46CD3D5A-561A-4A6C-B376-70943F9D0C26}"/>
              </a:ext>
            </a:extLst>
          </p:cNvPr>
          <p:cNvSpPr txBox="1">
            <a:spLocks/>
          </p:cNvSpPr>
          <p:nvPr/>
        </p:nvSpPr>
        <p:spPr>
          <a:xfrm>
            <a:off x="2621280" y="2834640"/>
            <a:ext cx="1950720" cy="272739"/>
          </a:xfrm>
          <a:prstGeom prst="rect">
            <a:avLst/>
          </a:prstGeom>
          <a:solidFill>
            <a:schemeClr val="bg1"/>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点曲げ試験</a:t>
            </a:r>
            <a:endParaRPr kumimoji="1" lang="fr-FR"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Espace réservé du contenu 2">
            <a:extLst>
              <a:ext uri="{FF2B5EF4-FFF2-40B4-BE49-F238E27FC236}">
                <a16:creationId xmlns:a16="http://schemas.microsoft.com/office/drawing/2014/main" id="{3B777C9D-5CEA-4190-9301-80019D41587D}"/>
              </a:ext>
            </a:extLst>
          </p:cNvPr>
          <p:cNvSpPr txBox="1">
            <a:spLocks/>
          </p:cNvSpPr>
          <p:nvPr/>
        </p:nvSpPr>
        <p:spPr>
          <a:xfrm>
            <a:off x="1100810" y="4043681"/>
            <a:ext cx="1950720" cy="365759"/>
          </a:xfrm>
          <a:prstGeom prst="rect">
            <a:avLst/>
          </a:prstGeom>
          <a:solidFill>
            <a:schemeClr val="bg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幾何学的不確定要素</a:t>
            </a:r>
            <a:endParaRPr kumimoji="1" lang="fr-FR"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Espace réservé du contenu 2">
            <a:extLst>
              <a:ext uri="{FF2B5EF4-FFF2-40B4-BE49-F238E27FC236}">
                <a16:creationId xmlns:a16="http://schemas.microsoft.com/office/drawing/2014/main" id="{C7765D07-54F7-49C6-AADD-F94917984ACF}"/>
              </a:ext>
            </a:extLst>
          </p:cNvPr>
          <p:cNvSpPr txBox="1">
            <a:spLocks/>
          </p:cNvSpPr>
          <p:nvPr/>
        </p:nvSpPr>
        <p:spPr>
          <a:xfrm>
            <a:off x="5317210" y="4917441"/>
            <a:ext cx="1246150" cy="365759"/>
          </a:xfrm>
          <a:prstGeom prst="rect">
            <a:avLst/>
          </a:prstGeom>
          <a:solidFill>
            <a:schemeClr val="bg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残留応力</a:t>
            </a:r>
            <a:endParaRPr kumimoji="1" lang="fr-FR"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Slide Number Placeholder 3">
            <a:extLst>
              <a:ext uri="{FF2B5EF4-FFF2-40B4-BE49-F238E27FC236}">
                <a16:creationId xmlns:a16="http://schemas.microsoft.com/office/drawing/2014/main" id="{E078F25E-7FDD-4682-B8E7-AA56150FBD8F}"/>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98673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2452" y="548680"/>
            <a:ext cx="7848872" cy="1008112"/>
          </a:xfrm>
        </p:spPr>
        <p:txBody>
          <a:bodyPr>
            <a:normAutofit/>
          </a:bodyPr>
          <a:lstStyle/>
          <a:p>
            <a:r>
              <a:rPr lang="en-US" altLang="ja-JP" sz="3200" dirty="0">
                <a:latin typeface="+mj-ea"/>
              </a:rPr>
              <a:t>Progresso</a:t>
            </a:r>
            <a:r>
              <a:rPr lang="ja-JP" altLang="en-US" sz="3200" dirty="0">
                <a:latin typeface="+mj-ea"/>
              </a:rPr>
              <a:t>　</a:t>
            </a:r>
            <a:r>
              <a:rPr lang="en-US" altLang="ja-JP" sz="3200" dirty="0">
                <a:latin typeface="+mj-ea"/>
              </a:rPr>
              <a:t>Pier</a:t>
            </a:r>
            <a:r>
              <a:rPr lang="ja-JP" altLang="en-US" sz="3200" dirty="0">
                <a:latin typeface="+mj-ea"/>
              </a:rPr>
              <a:t>（プログレッソ桟橋）</a:t>
            </a:r>
            <a:r>
              <a:rPr lang="en-US" sz="3200" dirty="0">
                <a:latin typeface="+mj-ea"/>
              </a:rPr>
              <a:t> (</a:t>
            </a:r>
            <a:r>
              <a:rPr lang="en-US" altLang="ja-JP" sz="3200" dirty="0">
                <a:latin typeface="+mj-ea"/>
              </a:rPr>
              <a:t>2</a:t>
            </a:r>
            <a:r>
              <a:rPr lang="en-US" sz="3200" dirty="0">
                <a:latin typeface="+mj-ea"/>
              </a:rPr>
              <a:t>/3)</a:t>
            </a:r>
            <a:endParaRPr lang="fr-FR" sz="3200" dirty="0">
              <a:latin typeface="+mj-ea"/>
            </a:endParaRPr>
          </a:p>
        </p:txBody>
      </p:sp>
      <p:pic>
        <p:nvPicPr>
          <p:cNvPr id="5" name="Picture 2">
            <a:extLst>
              <a:ext uri="{FF2B5EF4-FFF2-40B4-BE49-F238E27FC236}">
                <a16:creationId xmlns:a16="http://schemas.microsoft.com/office/drawing/2014/main" id="{0A4923B9-56FB-4C04-A09B-E6F38AC15C8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21904" y="2492896"/>
            <a:ext cx="5486400" cy="19320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 Placeholder 6">
            <a:extLst>
              <a:ext uri="{FF2B5EF4-FFF2-40B4-BE49-F238E27FC236}">
                <a16:creationId xmlns:a16="http://schemas.microsoft.com/office/drawing/2014/main" id="{066C0295-74D6-4F24-8282-CF67B9BC395A}"/>
              </a:ext>
            </a:extLst>
          </p:cNvPr>
          <p:cNvSpPr txBox="1">
            <a:spLocks/>
          </p:cNvSpPr>
          <p:nvPr/>
        </p:nvSpPr>
        <p:spPr>
          <a:xfrm>
            <a:off x="467544" y="4779096"/>
            <a:ext cx="8136904" cy="153022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ja-JP" altLang="en-US" sz="2000" dirty="0">
                <a:latin typeface="+mn-ea"/>
              </a:rPr>
              <a:t>一方で、隣接する別の桟橋（写真の奥側）は、</a:t>
            </a:r>
            <a:r>
              <a:rPr lang="en-US" altLang="ja-JP" sz="2000" dirty="0">
                <a:latin typeface="+mn-ea"/>
              </a:rPr>
              <a:t>1937</a:t>
            </a:r>
            <a:r>
              <a:rPr lang="ja-JP" altLang="en-US" sz="2000" dirty="0">
                <a:latin typeface="+mn-ea"/>
              </a:rPr>
              <a:t>～</a:t>
            </a:r>
            <a:r>
              <a:rPr lang="en-US" altLang="ja-JP" sz="2000" dirty="0">
                <a:latin typeface="+mn-ea"/>
              </a:rPr>
              <a:t>1941</a:t>
            </a:r>
            <a:r>
              <a:rPr lang="ja-JP" altLang="en-US" sz="2000" dirty="0">
                <a:latin typeface="+mn-ea"/>
              </a:rPr>
              <a:t>年に</a:t>
            </a:r>
            <a:endParaRPr lang="en-US" altLang="ja-JP" sz="2000" dirty="0">
              <a:latin typeface="+mn-ea"/>
            </a:endParaRPr>
          </a:p>
          <a:p>
            <a:pPr marL="0" indent="0" algn="just">
              <a:buNone/>
            </a:pPr>
            <a:r>
              <a:rPr lang="ja-JP" altLang="en-US" sz="2000" dirty="0">
                <a:latin typeface="+mn-ea"/>
              </a:rPr>
              <a:t>ステンレス鉄筋を使用して建造されていた。</a:t>
            </a:r>
            <a:endParaRPr lang="fr-BE" sz="2000" dirty="0">
              <a:latin typeface="+mn-ea"/>
            </a:endParaRPr>
          </a:p>
        </p:txBody>
      </p:sp>
    </p:spTree>
    <p:extLst>
      <p:ext uri="{BB962C8B-B14F-4D97-AF65-F5344CB8AC3E}">
        <p14:creationId xmlns:p14="http://schemas.microsoft.com/office/powerpoint/2010/main" val="17837019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fiek 9">
            <a:extLst>
              <a:ext uri="{FF2B5EF4-FFF2-40B4-BE49-F238E27FC236}">
                <a16:creationId xmlns:a16="http://schemas.microsoft.com/office/drawing/2014/main" id="{759B5390-2A2D-4404-89DC-EE51274D42D6}"/>
              </a:ext>
            </a:extLst>
          </p:cNvPr>
          <p:cNvGraphicFramePr>
            <a:graphicFrameLocks noGrp="1"/>
          </p:cNvGraphicFramePr>
          <p:nvPr/>
        </p:nvGraphicFramePr>
        <p:xfrm>
          <a:off x="559558" y="2402006"/>
          <a:ext cx="5336275" cy="412333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有限要素法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FEM (Finite Element Model</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8">
            <a:extLst>
              <a:ext uri="{FF2B5EF4-FFF2-40B4-BE49-F238E27FC236}">
                <a16:creationId xmlns:a16="http://schemas.microsoft.com/office/drawing/2014/main" id="{4DD6A940-A220-4F13-A1A5-C6FC7BFC577C}"/>
              </a:ext>
            </a:extLst>
          </p:cNvPr>
          <p:cNvSpPr>
            <a:spLocks noGrp="1"/>
          </p:cNvSpPr>
          <p:nvPr>
            <p:ph idx="1"/>
          </p:nvPr>
        </p:nvSpPr>
        <p:spPr>
          <a:xfrm>
            <a:off x="155180" y="1779459"/>
            <a:ext cx="7886700" cy="575889"/>
          </a:xfrm>
        </p:spPr>
        <p:txBody>
          <a:bodyPr>
            <a:normAutofit/>
          </a:bodyPr>
          <a:lstStyle/>
          <a:p>
            <a:r>
              <a:rPr lang="ja-JP" altLang="en-US" sz="2400" dirty="0">
                <a:latin typeface="ＭＳ Ｐゴシック" panose="020B0600070205080204" pitchFamily="50" charset="-128"/>
                <a:ea typeface="ＭＳ Ｐゴシック" panose="020B0600070205080204" pitchFamily="50" charset="-128"/>
              </a:rPr>
              <a:t>負荷</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たわみ曲線　：　弾性挙動と初期降伏現象</a:t>
            </a:r>
            <a:endParaRPr lang="nl-BE" sz="2400" dirty="0">
              <a:latin typeface="ＭＳ Ｐゴシック" panose="020B0600070205080204" pitchFamily="50" charset="-128"/>
              <a:ea typeface="ＭＳ Ｐゴシック" panose="020B0600070205080204" pitchFamily="50" charset="-128"/>
            </a:endParaRPr>
          </a:p>
        </p:txBody>
      </p:sp>
      <p:sp>
        <p:nvSpPr>
          <p:cNvPr id="7" name="Tekstvak 11">
            <a:extLst>
              <a:ext uri="{FF2B5EF4-FFF2-40B4-BE49-F238E27FC236}">
                <a16:creationId xmlns:a16="http://schemas.microsoft.com/office/drawing/2014/main" id="{D77EC3BE-66E2-4877-A09F-23FB094B1D86}"/>
              </a:ext>
            </a:extLst>
          </p:cNvPr>
          <p:cNvSpPr txBox="1"/>
          <p:nvPr/>
        </p:nvSpPr>
        <p:spPr>
          <a:xfrm>
            <a:off x="2139254" y="6488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垂直方向偏差</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(mm)</a:t>
            </a:r>
          </a:p>
        </p:txBody>
      </p:sp>
      <p:sp>
        <p:nvSpPr>
          <p:cNvPr id="8" name="Tekstvak 12">
            <a:extLst>
              <a:ext uri="{FF2B5EF4-FFF2-40B4-BE49-F238E27FC236}">
                <a16:creationId xmlns:a16="http://schemas.microsoft.com/office/drawing/2014/main" id="{EEBDA009-61FC-4274-BC12-AF3B69484591}"/>
              </a:ext>
            </a:extLst>
          </p:cNvPr>
          <p:cNvSpPr txBox="1"/>
          <p:nvPr/>
        </p:nvSpPr>
        <p:spPr>
          <a:xfrm rot="16200000">
            <a:off x="-594756" y="3881227"/>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総負荷</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(kN)</a:t>
            </a:r>
          </a:p>
        </p:txBody>
      </p:sp>
      <p:pic>
        <p:nvPicPr>
          <p:cNvPr id="11" name="Afbeelding 1">
            <a:extLst>
              <a:ext uri="{FF2B5EF4-FFF2-40B4-BE49-F238E27FC236}">
                <a16:creationId xmlns:a16="http://schemas.microsoft.com/office/drawing/2014/main" id="{F242C4B4-458D-4E41-8E02-A5AA94CF1F3A}"/>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791522" y="1892002"/>
            <a:ext cx="3012632" cy="4680000"/>
          </a:xfrm>
          <a:prstGeom prst="rect">
            <a:avLst/>
          </a:prstGeom>
        </p:spPr>
      </p:pic>
      <p:sp>
        <p:nvSpPr>
          <p:cNvPr id="10" name="Slide Number Placeholder 3">
            <a:extLst>
              <a:ext uri="{FF2B5EF4-FFF2-40B4-BE49-F238E27FC236}">
                <a16:creationId xmlns:a16="http://schemas.microsoft.com/office/drawing/2014/main" id="{4E3443C2-4476-4AC6-8D43-90122F090A2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08229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有限要素法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FEM (Finite Element Model</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8">
            <a:extLst>
              <a:ext uri="{FF2B5EF4-FFF2-40B4-BE49-F238E27FC236}">
                <a16:creationId xmlns:a16="http://schemas.microsoft.com/office/drawing/2014/main" id="{4DD6A940-A220-4F13-A1A5-C6FC7BFC577C}"/>
              </a:ext>
            </a:extLst>
          </p:cNvPr>
          <p:cNvSpPr>
            <a:spLocks noGrp="1"/>
          </p:cNvSpPr>
          <p:nvPr>
            <p:ph idx="1"/>
          </p:nvPr>
        </p:nvSpPr>
        <p:spPr>
          <a:xfrm>
            <a:off x="155180" y="1779459"/>
            <a:ext cx="7886700" cy="575889"/>
          </a:xfrm>
        </p:spPr>
        <p:txBody>
          <a:bodyPr>
            <a:normAutofit/>
          </a:bodyPr>
          <a:lstStyle/>
          <a:p>
            <a:r>
              <a:rPr lang="ja-JP" altLang="en-US" sz="2400" dirty="0">
                <a:latin typeface="ＭＳ Ｐゴシック" panose="020B0600070205080204" pitchFamily="50" charset="-128"/>
                <a:ea typeface="ＭＳ Ｐゴシック" panose="020B0600070205080204" pitchFamily="50" charset="-128"/>
              </a:rPr>
              <a:t>負荷</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たわみ曲線　：　不安定現象→平行ねじれ座屈</a:t>
            </a:r>
            <a:endParaRPr lang="nl-BE" sz="2400" dirty="0">
              <a:latin typeface="ＭＳ Ｐゴシック" panose="020B0600070205080204" pitchFamily="50" charset="-128"/>
              <a:ea typeface="ＭＳ Ｐゴシック" panose="020B0600070205080204" pitchFamily="50" charset="-128"/>
            </a:endParaRPr>
          </a:p>
        </p:txBody>
      </p:sp>
      <p:sp>
        <p:nvSpPr>
          <p:cNvPr id="7" name="Tekstvak 11">
            <a:extLst>
              <a:ext uri="{FF2B5EF4-FFF2-40B4-BE49-F238E27FC236}">
                <a16:creationId xmlns:a16="http://schemas.microsoft.com/office/drawing/2014/main" id="{D77EC3BE-66E2-4877-A09F-23FB094B1D86}"/>
              </a:ext>
            </a:extLst>
          </p:cNvPr>
          <p:cNvSpPr txBox="1"/>
          <p:nvPr/>
        </p:nvSpPr>
        <p:spPr>
          <a:xfrm>
            <a:off x="2139254" y="6488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垂直方向偏差</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(mm)</a:t>
            </a:r>
          </a:p>
        </p:txBody>
      </p:sp>
      <p:sp>
        <p:nvSpPr>
          <p:cNvPr id="8" name="Tekstvak 12">
            <a:extLst>
              <a:ext uri="{FF2B5EF4-FFF2-40B4-BE49-F238E27FC236}">
                <a16:creationId xmlns:a16="http://schemas.microsoft.com/office/drawing/2014/main" id="{EEBDA009-61FC-4274-BC12-AF3B69484591}"/>
              </a:ext>
            </a:extLst>
          </p:cNvPr>
          <p:cNvSpPr txBox="1"/>
          <p:nvPr/>
        </p:nvSpPr>
        <p:spPr>
          <a:xfrm rot="16200000">
            <a:off x="-594756" y="3881227"/>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総負荷</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(kN)</a:t>
            </a:r>
          </a:p>
        </p:txBody>
      </p:sp>
      <p:graphicFrame>
        <p:nvGraphicFramePr>
          <p:cNvPr id="10" name="Grafiek 9">
            <a:extLst>
              <a:ext uri="{FF2B5EF4-FFF2-40B4-BE49-F238E27FC236}">
                <a16:creationId xmlns:a16="http://schemas.microsoft.com/office/drawing/2014/main" id="{532FB35F-7758-48B4-9099-727D00F2A654}"/>
              </a:ext>
            </a:extLst>
          </p:cNvPr>
          <p:cNvGraphicFramePr>
            <a:graphicFrameLocks noGrp="1"/>
          </p:cNvGraphicFramePr>
          <p:nvPr/>
        </p:nvGraphicFramePr>
        <p:xfrm>
          <a:off x="559558" y="2402006"/>
          <a:ext cx="5336275" cy="4123338"/>
        </p:xfrm>
        <a:graphic>
          <a:graphicData uri="http://schemas.openxmlformats.org/drawingml/2006/chart">
            <c:chart xmlns:c="http://schemas.openxmlformats.org/drawingml/2006/chart" xmlns:r="http://schemas.openxmlformats.org/officeDocument/2006/relationships" r:id="rId2"/>
          </a:graphicData>
        </a:graphic>
      </p:graphicFrame>
      <p:pic>
        <p:nvPicPr>
          <p:cNvPr id="12" name="Afbeelding 2">
            <a:extLst>
              <a:ext uri="{FF2B5EF4-FFF2-40B4-BE49-F238E27FC236}">
                <a16:creationId xmlns:a16="http://schemas.microsoft.com/office/drawing/2014/main" id="{AD400727-414A-4050-8EE0-426E99ADBDF0}"/>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865686" y="1808668"/>
            <a:ext cx="2954786" cy="4680000"/>
          </a:xfrm>
          <a:prstGeom prst="rect">
            <a:avLst/>
          </a:prstGeom>
        </p:spPr>
      </p:pic>
      <p:sp>
        <p:nvSpPr>
          <p:cNvPr id="9" name="Slide Number Placeholder 3">
            <a:extLst>
              <a:ext uri="{FF2B5EF4-FFF2-40B4-BE49-F238E27FC236}">
                <a16:creationId xmlns:a16="http://schemas.microsoft.com/office/drawing/2014/main" id="{BA888616-9B2E-4310-9288-8D57106DDDDA}"/>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508217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有限要素法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FEM (Finite Element Model</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8">
            <a:extLst>
              <a:ext uri="{FF2B5EF4-FFF2-40B4-BE49-F238E27FC236}">
                <a16:creationId xmlns:a16="http://schemas.microsoft.com/office/drawing/2014/main" id="{4DD6A940-A220-4F13-A1A5-C6FC7BFC577C}"/>
              </a:ext>
            </a:extLst>
          </p:cNvPr>
          <p:cNvSpPr>
            <a:spLocks noGrp="1"/>
          </p:cNvSpPr>
          <p:nvPr>
            <p:ph idx="1"/>
          </p:nvPr>
        </p:nvSpPr>
        <p:spPr>
          <a:xfrm>
            <a:off x="155180" y="1779459"/>
            <a:ext cx="7886700" cy="575889"/>
          </a:xfrm>
        </p:spPr>
        <p:txBody>
          <a:bodyPr>
            <a:normAutofit/>
          </a:bodyPr>
          <a:lstStyle/>
          <a:p>
            <a:r>
              <a:rPr lang="ja-JP" altLang="en-US" sz="2400" dirty="0">
                <a:latin typeface="ＭＳ Ｐゴシック" panose="020B0600070205080204" pitchFamily="50" charset="-128"/>
                <a:ea typeface="ＭＳ Ｐゴシック" panose="020B0600070205080204" pitchFamily="50" charset="-128"/>
              </a:rPr>
              <a:t>負荷</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たわみ曲線　：　不安定現象→平行ねじれ座屈</a:t>
            </a:r>
            <a:endParaRPr lang="nl-BE" sz="2400" dirty="0">
              <a:latin typeface="ＭＳ Ｐゴシック" panose="020B0600070205080204" pitchFamily="50" charset="-128"/>
              <a:ea typeface="ＭＳ Ｐゴシック" panose="020B0600070205080204" pitchFamily="50" charset="-128"/>
            </a:endParaRPr>
          </a:p>
        </p:txBody>
      </p:sp>
      <p:sp>
        <p:nvSpPr>
          <p:cNvPr id="7" name="Tekstvak 11">
            <a:extLst>
              <a:ext uri="{FF2B5EF4-FFF2-40B4-BE49-F238E27FC236}">
                <a16:creationId xmlns:a16="http://schemas.microsoft.com/office/drawing/2014/main" id="{D77EC3BE-66E2-4877-A09F-23FB094B1D86}"/>
              </a:ext>
            </a:extLst>
          </p:cNvPr>
          <p:cNvSpPr txBox="1"/>
          <p:nvPr/>
        </p:nvSpPr>
        <p:spPr>
          <a:xfrm>
            <a:off x="2139254" y="6488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垂直方向偏差</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(mm)</a:t>
            </a:r>
          </a:p>
        </p:txBody>
      </p:sp>
      <p:sp>
        <p:nvSpPr>
          <p:cNvPr id="8" name="Tekstvak 12">
            <a:extLst>
              <a:ext uri="{FF2B5EF4-FFF2-40B4-BE49-F238E27FC236}">
                <a16:creationId xmlns:a16="http://schemas.microsoft.com/office/drawing/2014/main" id="{EEBDA009-61FC-4274-BC12-AF3B69484591}"/>
              </a:ext>
            </a:extLst>
          </p:cNvPr>
          <p:cNvSpPr txBox="1"/>
          <p:nvPr/>
        </p:nvSpPr>
        <p:spPr>
          <a:xfrm rot="16200000">
            <a:off x="-594756" y="3881227"/>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総負荷</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(kN)</a:t>
            </a:r>
          </a:p>
        </p:txBody>
      </p:sp>
      <p:graphicFrame>
        <p:nvGraphicFramePr>
          <p:cNvPr id="9" name="Grafiek 9">
            <a:extLst>
              <a:ext uri="{FF2B5EF4-FFF2-40B4-BE49-F238E27FC236}">
                <a16:creationId xmlns:a16="http://schemas.microsoft.com/office/drawing/2014/main" id="{C538BCFC-DB88-4EBB-9EB8-FF74831CAD6E}"/>
              </a:ext>
            </a:extLst>
          </p:cNvPr>
          <p:cNvGraphicFramePr>
            <a:graphicFrameLocks noGrp="1"/>
          </p:cNvGraphicFramePr>
          <p:nvPr/>
        </p:nvGraphicFramePr>
        <p:xfrm>
          <a:off x="559558" y="2402006"/>
          <a:ext cx="5336275" cy="4123338"/>
        </p:xfrm>
        <a:graphic>
          <a:graphicData uri="http://schemas.openxmlformats.org/drawingml/2006/chart">
            <c:chart xmlns:c="http://schemas.openxmlformats.org/drawingml/2006/chart" xmlns:r="http://schemas.openxmlformats.org/officeDocument/2006/relationships" r:id="rId2"/>
          </a:graphicData>
        </a:graphic>
      </p:graphicFrame>
      <p:pic>
        <p:nvPicPr>
          <p:cNvPr id="11" name="Afbeelding 2">
            <a:extLst>
              <a:ext uri="{FF2B5EF4-FFF2-40B4-BE49-F238E27FC236}">
                <a16:creationId xmlns:a16="http://schemas.microsoft.com/office/drawing/2014/main" id="{74634D95-9486-4BDA-9369-DE388E0C507F}"/>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833445" y="1808668"/>
            <a:ext cx="2987027" cy="4680000"/>
          </a:xfrm>
          <a:prstGeom prst="rect">
            <a:avLst/>
          </a:prstGeom>
        </p:spPr>
      </p:pic>
      <p:sp>
        <p:nvSpPr>
          <p:cNvPr id="10" name="Slide Number Placeholder 3">
            <a:extLst>
              <a:ext uri="{FF2B5EF4-FFF2-40B4-BE49-F238E27FC236}">
                <a16:creationId xmlns:a16="http://schemas.microsoft.com/office/drawing/2014/main" id="{851B30FE-095D-4C0C-A09A-376D25148B18}"/>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867257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有限要素法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FEM (Finite Element Model</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8">
            <a:extLst>
              <a:ext uri="{FF2B5EF4-FFF2-40B4-BE49-F238E27FC236}">
                <a16:creationId xmlns:a16="http://schemas.microsoft.com/office/drawing/2014/main" id="{4DD6A940-A220-4F13-A1A5-C6FC7BFC577C}"/>
              </a:ext>
            </a:extLst>
          </p:cNvPr>
          <p:cNvSpPr>
            <a:spLocks noGrp="1"/>
          </p:cNvSpPr>
          <p:nvPr>
            <p:ph idx="1"/>
          </p:nvPr>
        </p:nvSpPr>
        <p:spPr>
          <a:xfrm>
            <a:off x="155180" y="1779459"/>
            <a:ext cx="7886700" cy="575889"/>
          </a:xfrm>
        </p:spPr>
        <p:txBody>
          <a:bodyPr>
            <a:normAutofit/>
          </a:bodyPr>
          <a:lstStyle/>
          <a:p>
            <a:r>
              <a:rPr lang="ja-JP" altLang="en-US" sz="2400" dirty="0">
                <a:latin typeface="ＭＳ Ｐゴシック" panose="020B0600070205080204" pitchFamily="50" charset="-128"/>
                <a:ea typeface="ＭＳ Ｐゴシック" panose="020B0600070205080204" pitchFamily="50" charset="-128"/>
              </a:rPr>
              <a:t>負荷</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たわみ曲線　：　座屈発生の前兆</a:t>
            </a:r>
            <a:endParaRPr lang="nl-BE" sz="2400" dirty="0">
              <a:latin typeface="ＭＳ Ｐゴシック" panose="020B0600070205080204" pitchFamily="50" charset="-128"/>
              <a:ea typeface="ＭＳ Ｐゴシック" panose="020B0600070205080204" pitchFamily="50" charset="-128"/>
            </a:endParaRPr>
          </a:p>
        </p:txBody>
      </p:sp>
      <p:sp>
        <p:nvSpPr>
          <p:cNvPr id="7" name="Tekstvak 11">
            <a:extLst>
              <a:ext uri="{FF2B5EF4-FFF2-40B4-BE49-F238E27FC236}">
                <a16:creationId xmlns:a16="http://schemas.microsoft.com/office/drawing/2014/main" id="{D77EC3BE-66E2-4877-A09F-23FB094B1D86}"/>
              </a:ext>
            </a:extLst>
          </p:cNvPr>
          <p:cNvSpPr txBox="1"/>
          <p:nvPr/>
        </p:nvSpPr>
        <p:spPr>
          <a:xfrm>
            <a:off x="2139254" y="6488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垂直方向偏差</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(mm)</a:t>
            </a:r>
          </a:p>
        </p:txBody>
      </p:sp>
      <p:sp>
        <p:nvSpPr>
          <p:cNvPr id="8" name="Tekstvak 12">
            <a:extLst>
              <a:ext uri="{FF2B5EF4-FFF2-40B4-BE49-F238E27FC236}">
                <a16:creationId xmlns:a16="http://schemas.microsoft.com/office/drawing/2014/main" id="{EEBDA009-61FC-4274-BC12-AF3B69484591}"/>
              </a:ext>
            </a:extLst>
          </p:cNvPr>
          <p:cNvSpPr txBox="1"/>
          <p:nvPr/>
        </p:nvSpPr>
        <p:spPr>
          <a:xfrm rot="16200000">
            <a:off x="-594756" y="3881227"/>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総負荷</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(kN)</a:t>
            </a:r>
          </a:p>
        </p:txBody>
      </p:sp>
      <p:graphicFrame>
        <p:nvGraphicFramePr>
          <p:cNvPr id="14" name="Grafiek 9">
            <a:extLst>
              <a:ext uri="{FF2B5EF4-FFF2-40B4-BE49-F238E27FC236}">
                <a16:creationId xmlns:a16="http://schemas.microsoft.com/office/drawing/2014/main" id="{0DC09D1F-239E-4FA6-BCAC-E370A0621828}"/>
              </a:ext>
            </a:extLst>
          </p:cNvPr>
          <p:cNvGraphicFramePr>
            <a:graphicFrameLocks noGrp="1"/>
          </p:cNvGraphicFramePr>
          <p:nvPr/>
        </p:nvGraphicFramePr>
        <p:xfrm>
          <a:off x="559558" y="2402006"/>
          <a:ext cx="5336275" cy="4123338"/>
        </p:xfrm>
        <a:graphic>
          <a:graphicData uri="http://schemas.openxmlformats.org/drawingml/2006/chart">
            <c:chart xmlns:c="http://schemas.openxmlformats.org/drawingml/2006/chart" xmlns:r="http://schemas.openxmlformats.org/officeDocument/2006/relationships" r:id="rId2"/>
          </a:graphicData>
        </a:graphic>
      </p:graphicFrame>
      <p:pic>
        <p:nvPicPr>
          <p:cNvPr id="15" name="Afbeelding 2">
            <a:extLst>
              <a:ext uri="{FF2B5EF4-FFF2-40B4-BE49-F238E27FC236}">
                <a16:creationId xmlns:a16="http://schemas.microsoft.com/office/drawing/2014/main" id="{51CD0E96-EB8E-4D59-B023-A26DF106FC4E}"/>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897940" y="1808668"/>
            <a:ext cx="2922532" cy="4680000"/>
          </a:xfrm>
          <a:prstGeom prst="rect">
            <a:avLst/>
          </a:prstGeom>
        </p:spPr>
      </p:pic>
      <p:sp>
        <p:nvSpPr>
          <p:cNvPr id="9" name="Slide Number Placeholder 3">
            <a:extLst>
              <a:ext uri="{FF2B5EF4-FFF2-40B4-BE49-F238E27FC236}">
                <a16:creationId xmlns:a16="http://schemas.microsoft.com/office/drawing/2014/main" id="{A51E52DF-7C63-41F7-82E9-13712C9D7407}"/>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797728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有限要素法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FEM (Finite Element Model</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8">
            <a:extLst>
              <a:ext uri="{FF2B5EF4-FFF2-40B4-BE49-F238E27FC236}">
                <a16:creationId xmlns:a16="http://schemas.microsoft.com/office/drawing/2014/main" id="{4DD6A940-A220-4F13-A1A5-C6FC7BFC577C}"/>
              </a:ext>
            </a:extLst>
          </p:cNvPr>
          <p:cNvSpPr>
            <a:spLocks noGrp="1"/>
          </p:cNvSpPr>
          <p:nvPr>
            <p:ph idx="1"/>
          </p:nvPr>
        </p:nvSpPr>
        <p:spPr>
          <a:xfrm>
            <a:off x="155180" y="1779459"/>
            <a:ext cx="7886700" cy="575889"/>
          </a:xfrm>
        </p:spPr>
        <p:txBody>
          <a:bodyPr>
            <a:normAutofit/>
          </a:bodyPr>
          <a:lstStyle/>
          <a:p>
            <a:r>
              <a:rPr lang="ja-JP" altLang="en-US" sz="2400" dirty="0">
                <a:latin typeface="ＭＳ Ｐゴシック" panose="020B0600070205080204" pitchFamily="50" charset="-128"/>
                <a:ea typeface="ＭＳ Ｐゴシック" panose="020B0600070205080204" pitchFamily="50" charset="-128"/>
              </a:rPr>
              <a:t>負荷</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たわみ曲線　：　座屈発生の前兆</a:t>
            </a:r>
            <a:endParaRPr lang="nl-BE" sz="2400" dirty="0">
              <a:latin typeface="ＭＳ Ｐゴシック" panose="020B0600070205080204" pitchFamily="50" charset="-128"/>
              <a:ea typeface="ＭＳ Ｐゴシック" panose="020B0600070205080204" pitchFamily="50" charset="-128"/>
            </a:endParaRPr>
          </a:p>
        </p:txBody>
      </p:sp>
      <p:sp>
        <p:nvSpPr>
          <p:cNvPr id="7" name="Tekstvak 11">
            <a:extLst>
              <a:ext uri="{FF2B5EF4-FFF2-40B4-BE49-F238E27FC236}">
                <a16:creationId xmlns:a16="http://schemas.microsoft.com/office/drawing/2014/main" id="{D77EC3BE-66E2-4877-A09F-23FB094B1D86}"/>
              </a:ext>
            </a:extLst>
          </p:cNvPr>
          <p:cNvSpPr txBox="1"/>
          <p:nvPr/>
        </p:nvSpPr>
        <p:spPr>
          <a:xfrm>
            <a:off x="2139254" y="6488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垂直方向偏差</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(mm)</a:t>
            </a:r>
          </a:p>
        </p:txBody>
      </p:sp>
      <p:sp>
        <p:nvSpPr>
          <p:cNvPr id="8" name="Tekstvak 12">
            <a:extLst>
              <a:ext uri="{FF2B5EF4-FFF2-40B4-BE49-F238E27FC236}">
                <a16:creationId xmlns:a16="http://schemas.microsoft.com/office/drawing/2014/main" id="{EEBDA009-61FC-4274-BC12-AF3B69484591}"/>
              </a:ext>
            </a:extLst>
          </p:cNvPr>
          <p:cNvSpPr txBox="1"/>
          <p:nvPr/>
        </p:nvSpPr>
        <p:spPr>
          <a:xfrm rot="16200000">
            <a:off x="-594756" y="3881227"/>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総負荷</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(kN)</a:t>
            </a:r>
          </a:p>
        </p:txBody>
      </p:sp>
      <p:graphicFrame>
        <p:nvGraphicFramePr>
          <p:cNvPr id="9" name="Grafiek 9">
            <a:extLst>
              <a:ext uri="{FF2B5EF4-FFF2-40B4-BE49-F238E27FC236}">
                <a16:creationId xmlns:a16="http://schemas.microsoft.com/office/drawing/2014/main" id="{98624004-F3A8-4BB8-B3AC-789506454E64}"/>
              </a:ext>
            </a:extLst>
          </p:cNvPr>
          <p:cNvGraphicFramePr>
            <a:graphicFrameLocks noGrp="1"/>
          </p:cNvGraphicFramePr>
          <p:nvPr/>
        </p:nvGraphicFramePr>
        <p:xfrm>
          <a:off x="559558" y="2402006"/>
          <a:ext cx="5336275" cy="4123338"/>
        </p:xfrm>
        <a:graphic>
          <a:graphicData uri="http://schemas.openxmlformats.org/drawingml/2006/chart">
            <c:chart xmlns:c="http://schemas.openxmlformats.org/drawingml/2006/chart" xmlns:r="http://schemas.openxmlformats.org/officeDocument/2006/relationships" r:id="rId2"/>
          </a:graphicData>
        </a:graphic>
      </p:graphicFrame>
      <p:pic>
        <p:nvPicPr>
          <p:cNvPr id="10" name="Afbeelding 2">
            <a:extLst>
              <a:ext uri="{FF2B5EF4-FFF2-40B4-BE49-F238E27FC236}">
                <a16:creationId xmlns:a16="http://schemas.microsoft.com/office/drawing/2014/main" id="{281CE6F0-A66F-4486-B297-4A65E4D518F6}"/>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824071" y="1806704"/>
            <a:ext cx="2996401" cy="4680000"/>
          </a:xfrm>
          <a:prstGeom prst="rect">
            <a:avLst/>
          </a:prstGeom>
        </p:spPr>
      </p:pic>
      <p:sp>
        <p:nvSpPr>
          <p:cNvPr id="11" name="Slide Number Placeholder 3">
            <a:extLst>
              <a:ext uri="{FF2B5EF4-FFF2-40B4-BE49-F238E27FC236}">
                <a16:creationId xmlns:a16="http://schemas.microsoft.com/office/drawing/2014/main" id="{A4FD1E9F-DF34-4382-BF70-2D148B7D1A6E}"/>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309658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有限要素法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FEM (Finite Element Model</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graphicFrame>
        <p:nvGraphicFramePr>
          <p:cNvPr id="4" name="Grafiek 10">
            <a:extLst>
              <a:ext uri="{FF2B5EF4-FFF2-40B4-BE49-F238E27FC236}">
                <a16:creationId xmlns:a16="http://schemas.microsoft.com/office/drawing/2014/main" id="{4761A271-3511-4530-AFE3-C2FA27BC1EB2}"/>
              </a:ext>
            </a:extLst>
          </p:cNvPr>
          <p:cNvGraphicFramePr>
            <a:graphicFrameLocks noGrp="1"/>
          </p:cNvGraphicFramePr>
          <p:nvPr/>
        </p:nvGraphicFramePr>
        <p:xfrm>
          <a:off x="457200" y="1296536"/>
          <a:ext cx="6776113" cy="5228807"/>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ep 8">
            <a:extLst>
              <a:ext uri="{FF2B5EF4-FFF2-40B4-BE49-F238E27FC236}">
                <a16:creationId xmlns:a16="http://schemas.microsoft.com/office/drawing/2014/main" id="{D575B6CC-42A2-42ED-9277-EDA0C6C3A10C}"/>
              </a:ext>
            </a:extLst>
          </p:cNvPr>
          <p:cNvGrpSpPr/>
          <p:nvPr/>
        </p:nvGrpSpPr>
        <p:grpSpPr>
          <a:xfrm>
            <a:off x="7084997" y="3955148"/>
            <a:ext cx="1852941" cy="712039"/>
            <a:chOff x="7084996" y="2807594"/>
            <a:chExt cx="1852941" cy="712039"/>
          </a:xfrm>
        </p:grpSpPr>
        <mc:AlternateContent xmlns:mc="http://schemas.openxmlformats.org/markup-compatibility/2006" xmlns:a14="http://schemas.microsoft.com/office/drawing/2010/main">
          <mc:Choice Requires="a14">
            <p:sp>
              <p:nvSpPr>
                <p:cNvPr id="6" name="Tekstvak 6">
                  <a:extLst>
                    <a:ext uri="{FF2B5EF4-FFF2-40B4-BE49-F238E27FC236}">
                      <a16:creationId xmlns:a16="http://schemas.microsoft.com/office/drawing/2014/main" id="{F7418105-577B-4C7C-B4D5-7E4E44FF03C1}"/>
                    </a:ext>
                  </a:extLst>
                </p:cNvPr>
                <p:cNvSpPr txBox="1"/>
                <p:nvPr/>
              </p:nvSpPr>
              <p:spPr>
                <a:xfrm>
                  <a:off x="7122788" y="3230451"/>
                  <a:ext cx="1431417" cy="28918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nl-BE"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nl-BE"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𝑴</m:t>
                          </m:r>
                        </m:e>
                        <m:sub>
                          <m:r>
                            <a:rPr kumimoji="0" lang="nl-BE"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𝒃</m:t>
                          </m:r>
                          <m:r>
                            <a:rPr kumimoji="0" lang="nl-BE"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nl-BE"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𝑹𝒅</m:t>
                          </m:r>
                        </m:sub>
                      </m:sSub>
                    </m:oMath>
                  </a14:m>
                  <a:r>
                    <a:rPr kumimoji="0" lang="nl-BE"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=99 </a:t>
                  </a:r>
                  <a:r>
                    <a:rPr kumimoji="0" lang="nl-BE" sz="1800" b="1"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kNm</a:t>
                  </a:r>
                  <a:endParaRPr kumimoji="0" lang="nl-BE"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Choice>
          <mc:Fallback xmlns="">
            <p:sp>
              <p:nvSpPr>
                <p:cNvPr id="6" name="Tekstvak 6">
                  <a:extLst>
                    <a:ext uri="{FF2B5EF4-FFF2-40B4-BE49-F238E27FC236}">
                      <a16:creationId xmlns:a16="http://schemas.microsoft.com/office/drawing/2014/main" id="{F7418105-577B-4C7C-B4D5-7E4E44FF03C1}"/>
                    </a:ext>
                  </a:extLst>
                </p:cNvPr>
                <p:cNvSpPr txBox="1">
                  <a:spLocks noRot="1" noChangeAspect="1" noMove="1" noResize="1" noEditPoints="1" noAdjustHandles="1" noChangeArrowheads="1" noChangeShapeType="1" noTextEdit="1"/>
                </p:cNvSpPr>
                <p:nvPr/>
              </p:nvSpPr>
              <p:spPr>
                <a:xfrm>
                  <a:off x="7122788" y="3230451"/>
                  <a:ext cx="1431417" cy="289182"/>
                </a:xfrm>
                <a:prstGeom prst="rect">
                  <a:avLst/>
                </a:prstGeom>
                <a:blipFill>
                  <a:blip r:embed="rId3"/>
                  <a:stretch>
                    <a:fillRect l="-5532" t="-33333" r="-10638" b="-37500"/>
                  </a:stretch>
                </a:blipFill>
              </p:spPr>
              <p:txBody>
                <a:bodyPr/>
                <a:lstStyle/>
                <a:p>
                  <a:r>
                    <a:rPr lang="ja-JP" altLang="en-US">
                      <a:noFill/>
                    </a:rPr>
                    <a:t> </a:t>
                  </a:r>
                </a:p>
              </p:txBody>
            </p:sp>
          </mc:Fallback>
        </mc:AlternateContent>
        <p:sp>
          <p:nvSpPr>
            <p:cNvPr id="7" name="Tekstvak 7">
              <a:extLst>
                <a:ext uri="{FF2B5EF4-FFF2-40B4-BE49-F238E27FC236}">
                  <a16:creationId xmlns:a16="http://schemas.microsoft.com/office/drawing/2014/main" id="{1164B034-F795-460F-9409-DB7C26D5A0FF}"/>
                </a:ext>
              </a:extLst>
            </p:cNvPr>
            <p:cNvSpPr txBox="1"/>
            <p:nvPr/>
          </p:nvSpPr>
          <p:spPr>
            <a:xfrm>
              <a:off x="7084996" y="2807594"/>
              <a:ext cx="18529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Eurocode 3-1-4</a:t>
              </a:r>
            </a:p>
          </p:txBody>
        </p:sp>
      </p:grpSp>
      <p:grpSp>
        <p:nvGrpSpPr>
          <p:cNvPr id="8" name="Groep 13">
            <a:extLst>
              <a:ext uri="{FF2B5EF4-FFF2-40B4-BE49-F238E27FC236}">
                <a16:creationId xmlns:a16="http://schemas.microsoft.com/office/drawing/2014/main" id="{70D98285-A97A-4033-9490-AA70BE21B3DA}"/>
              </a:ext>
            </a:extLst>
          </p:cNvPr>
          <p:cNvGrpSpPr/>
          <p:nvPr/>
        </p:nvGrpSpPr>
        <p:grpSpPr>
          <a:xfrm>
            <a:off x="7084997" y="1676692"/>
            <a:ext cx="1762047" cy="876718"/>
            <a:chOff x="7039528" y="569539"/>
            <a:chExt cx="1762047" cy="876718"/>
          </a:xfrm>
        </p:grpSpPr>
        <mc:AlternateContent xmlns:mc="http://schemas.openxmlformats.org/markup-compatibility/2006" xmlns:a14="http://schemas.microsoft.com/office/drawing/2010/main">
          <mc:Choice Requires="a14">
            <p:sp>
              <p:nvSpPr>
                <p:cNvPr id="9" name="Tekstvak 14">
                  <a:extLst>
                    <a:ext uri="{FF2B5EF4-FFF2-40B4-BE49-F238E27FC236}">
                      <a16:creationId xmlns:a16="http://schemas.microsoft.com/office/drawing/2014/main" id="{80AB98D9-7928-4245-947B-05375DABF6C8}"/>
                    </a:ext>
                  </a:extLst>
                </p:cNvPr>
                <p:cNvSpPr txBox="1"/>
                <p:nvPr/>
              </p:nvSpPr>
              <p:spPr>
                <a:xfrm>
                  <a:off x="7066100" y="569539"/>
                  <a:ext cx="15564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nl-BE" sz="1800" b="1" i="1" u="none" strike="noStrike" kern="1200" cap="none" spc="0" normalizeH="0" baseline="0" noProof="0" smtClean="0">
                              <a:ln>
                                <a:noFill/>
                              </a:ln>
                              <a:solidFill>
                                <a:srgbClr val="1E27AC"/>
                              </a:solidFill>
                              <a:effectLst/>
                              <a:uLnTx/>
                              <a:uFillTx/>
                              <a:latin typeface="Cambria Math" panose="02040503050406030204" pitchFamily="18" charset="0"/>
                              <a:ea typeface="+mn-ea"/>
                              <a:cs typeface="+mn-cs"/>
                            </a:rPr>
                          </m:ctrlPr>
                        </m:sSubPr>
                        <m:e>
                          <m:r>
                            <a:rPr kumimoji="0" lang="nl-BE" sz="1800" b="1" i="1" u="none" strike="noStrike" kern="1200" cap="none" spc="0" normalizeH="0" baseline="0" noProof="0" smtClean="0">
                              <a:ln>
                                <a:noFill/>
                              </a:ln>
                              <a:solidFill>
                                <a:srgbClr val="1E27AC"/>
                              </a:solidFill>
                              <a:effectLst/>
                              <a:uLnTx/>
                              <a:uFillTx/>
                              <a:latin typeface="Cambria Math" panose="02040503050406030204" pitchFamily="18" charset="0"/>
                              <a:ea typeface="+mn-ea"/>
                              <a:cs typeface="+mn-cs"/>
                            </a:rPr>
                            <m:t>𝑴</m:t>
                          </m:r>
                        </m:e>
                        <m:sub>
                          <m:r>
                            <a:rPr kumimoji="0" lang="nl-BE" sz="1800" b="1" i="1" u="none" strike="noStrike" kern="1200" cap="none" spc="0" normalizeH="0" baseline="0" noProof="0" smtClean="0">
                              <a:ln>
                                <a:noFill/>
                              </a:ln>
                              <a:solidFill>
                                <a:srgbClr val="1E27AC"/>
                              </a:solidFill>
                              <a:effectLst/>
                              <a:uLnTx/>
                              <a:uFillTx/>
                              <a:latin typeface="Cambria Math" panose="02040503050406030204" pitchFamily="18" charset="0"/>
                              <a:ea typeface="+mn-ea"/>
                              <a:cs typeface="+mn-cs"/>
                            </a:rPr>
                            <m:t>𝑭𝑬𝑴</m:t>
                          </m:r>
                        </m:sub>
                      </m:sSub>
                    </m:oMath>
                  </a14:m>
                  <a:r>
                    <a:rPr kumimoji="0" lang="nl-BE" sz="1800" b="1" i="0" u="none" strike="noStrike" kern="1200" cap="none" spc="0" normalizeH="0" baseline="0" noProof="0" dirty="0">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rPr>
                    <a:t>=231 </a:t>
                  </a:r>
                  <a:r>
                    <a:rPr kumimoji="0" lang="nl-BE" sz="1800" b="1" i="0" u="none" strike="noStrike" kern="1200" cap="none" spc="0" normalizeH="0" baseline="0" noProof="0" dirty="0" err="1">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rPr>
                    <a:t>kNm</a:t>
                  </a:r>
                  <a:endParaRPr kumimoji="0" lang="nl-BE" sz="1800" b="1" i="0" u="none" strike="noStrike" kern="1200" cap="none" spc="0" normalizeH="0" baseline="0" noProof="0" dirty="0">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endParaRPr>
                </a:p>
              </p:txBody>
            </p:sp>
          </mc:Choice>
          <mc:Fallback xmlns="">
            <p:sp>
              <p:nvSpPr>
                <p:cNvPr id="9" name="Tekstvak 14">
                  <a:extLst>
                    <a:ext uri="{FF2B5EF4-FFF2-40B4-BE49-F238E27FC236}">
                      <a16:creationId xmlns:a16="http://schemas.microsoft.com/office/drawing/2014/main" id="{80AB98D9-7928-4245-947B-05375DABF6C8}"/>
                    </a:ext>
                  </a:extLst>
                </p:cNvPr>
                <p:cNvSpPr txBox="1">
                  <a:spLocks noRot="1" noChangeAspect="1" noMove="1" noResize="1" noEditPoints="1" noAdjustHandles="1" noChangeArrowheads="1" noChangeShapeType="1" noTextEdit="1"/>
                </p:cNvSpPr>
                <p:nvPr/>
              </p:nvSpPr>
              <p:spPr>
                <a:xfrm>
                  <a:off x="7066100" y="569539"/>
                  <a:ext cx="1556452" cy="276999"/>
                </a:xfrm>
                <a:prstGeom prst="rect">
                  <a:avLst/>
                </a:prstGeom>
                <a:blipFill>
                  <a:blip r:embed="rId4"/>
                  <a:stretch>
                    <a:fillRect l="-5490" t="-33333" r="-9412" b="-48889"/>
                  </a:stretch>
                </a:blipFill>
              </p:spPr>
              <p:txBody>
                <a:bodyPr/>
                <a:lstStyle/>
                <a:p>
                  <a:r>
                    <a:rPr lang="ja-JP" altLang="en-US">
                      <a:noFill/>
                    </a:rPr>
                    <a:t> </a:t>
                  </a:r>
                </a:p>
              </p:txBody>
            </p:sp>
          </mc:Fallback>
        </mc:AlternateContent>
        <p:sp>
          <p:nvSpPr>
            <p:cNvPr id="10" name="Tekstvak 15">
              <a:extLst>
                <a:ext uri="{FF2B5EF4-FFF2-40B4-BE49-F238E27FC236}">
                  <a16:creationId xmlns:a16="http://schemas.microsoft.com/office/drawing/2014/main" id="{EB854757-A8B1-41D6-8CED-E3CC1E0B209A}"/>
                </a:ext>
              </a:extLst>
            </p:cNvPr>
            <p:cNvSpPr txBox="1"/>
            <p:nvPr/>
          </p:nvSpPr>
          <p:spPr>
            <a:xfrm>
              <a:off x="7039528" y="861482"/>
              <a:ext cx="17620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rPr>
                <a:t>Eurocode 3-1-4 </a:t>
              </a:r>
              <a:r>
                <a:rPr kumimoji="0" lang="ja-JP" altLang="en-US" sz="1600" b="1" i="0" u="none" strike="noStrike" kern="1200" cap="none" spc="0" normalizeH="0" baseline="0" noProof="0" dirty="0">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rPr>
                <a:t>材料モデル</a:t>
              </a:r>
              <a:endParaRPr kumimoji="0" lang="nl-BE" sz="1600" b="1" i="0" u="none" strike="noStrike" kern="1200" cap="none" spc="0" normalizeH="0" baseline="0" noProof="0" dirty="0">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11" name="Tekstvak 11">
            <a:extLst>
              <a:ext uri="{FF2B5EF4-FFF2-40B4-BE49-F238E27FC236}">
                <a16:creationId xmlns:a16="http://schemas.microsoft.com/office/drawing/2014/main" id="{E25E55C8-D28F-43AB-B4BB-0AD2DCADA4CB}"/>
              </a:ext>
            </a:extLst>
          </p:cNvPr>
          <p:cNvSpPr txBox="1"/>
          <p:nvPr/>
        </p:nvSpPr>
        <p:spPr>
          <a:xfrm>
            <a:off x="2139254" y="6488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垂直方向偏差</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(mm)</a:t>
            </a:r>
          </a:p>
        </p:txBody>
      </p:sp>
      <p:sp>
        <p:nvSpPr>
          <p:cNvPr id="12" name="Tekstvak 12">
            <a:extLst>
              <a:ext uri="{FF2B5EF4-FFF2-40B4-BE49-F238E27FC236}">
                <a16:creationId xmlns:a16="http://schemas.microsoft.com/office/drawing/2014/main" id="{65747581-2679-472A-82D0-652BD50BC0CB}"/>
              </a:ext>
            </a:extLst>
          </p:cNvPr>
          <p:cNvSpPr txBox="1"/>
          <p:nvPr/>
        </p:nvSpPr>
        <p:spPr>
          <a:xfrm rot="16200000">
            <a:off x="-852777" y="3389205"/>
            <a:ext cx="22506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モーメント</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(kNm)</a:t>
            </a:r>
          </a:p>
        </p:txBody>
      </p:sp>
      <p:sp>
        <p:nvSpPr>
          <p:cNvPr id="14" name="Slide Number Placeholder 3">
            <a:extLst>
              <a:ext uri="{FF2B5EF4-FFF2-40B4-BE49-F238E27FC236}">
                <a16:creationId xmlns:a16="http://schemas.microsoft.com/office/drawing/2014/main" id="{9F75F0F7-B0BC-4E92-B021-20301242110C}"/>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224765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有限要素法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FEM (Finite Element Model</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11" name="Tekstvak 11">
            <a:extLst>
              <a:ext uri="{FF2B5EF4-FFF2-40B4-BE49-F238E27FC236}">
                <a16:creationId xmlns:a16="http://schemas.microsoft.com/office/drawing/2014/main" id="{E25E55C8-D28F-43AB-B4BB-0AD2DCADA4CB}"/>
              </a:ext>
            </a:extLst>
          </p:cNvPr>
          <p:cNvSpPr txBox="1"/>
          <p:nvPr/>
        </p:nvSpPr>
        <p:spPr>
          <a:xfrm>
            <a:off x="2139254" y="6488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垂直方向偏差</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(mm)</a:t>
            </a:r>
          </a:p>
        </p:txBody>
      </p:sp>
      <p:sp>
        <p:nvSpPr>
          <p:cNvPr id="12" name="Tekstvak 12">
            <a:extLst>
              <a:ext uri="{FF2B5EF4-FFF2-40B4-BE49-F238E27FC236}">
                <a16:creationId xmlns:a16="http://schemas.microsoft.com/office/drawing/2014/main" id="{65747581-2679-472A-82D0-652BD50BC0CB}"/>
              </a:ext>
            </a:extLst>
          </p:cNvPr>
          <p:cNvSpPr txBox="1"/>
          <p:nvPr/>
        </p:nvSpPr>
        <p:spPr>
          <a:xfrm rot="16200000">
            <a:off x="-852777" y="3389205"/>
            <a:ext cx="22506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モーメント</a:t>
            </a:r>
            <a:r>
              <a:rPr kumimoji="0" lang="nl-BE"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(kNm)</a:t>
            </a:r>
          </a:p>
        </p:txBody>
      </p:sp>
      <p:graphicFrame>
        <p:nvGraphicFramePr>
          <p:cNvPr id="14" name="Grafiek 10">
            <a:extLst>
              <a:ext uri="{FF2B5EF4-FFF2-40B4-BE49-F238E27FC236}">
                <a16:creationId xmlns:a16="http://schemas.microsoft.com/office/drawing/2014/main" id="{AA7542D0-176B-4ABD-9013-C8C2164077A3}"/>
              </a:ext>
            </a:extLst>
          </p:cNvPr>
          <p:cNvGraphicFramePr>
            <a:graphicFrameLocks noGrp="1"/>
          </p:cNvGraphicFramePr>
          <p:nvPr/>
        </p:nvGraphicFramePr>
        <p:xfrm>
          <a:off x="457200" y="1296536"/>
          <a:ext cx="6776113" cy="5228807"/>
        </p:xfrm>
        <a:graphic>
          <a:graphicData uri="http://schemas.openxmlformats.org/drawingml/2006/chart">
            <c:chart xmlns:c="http://schemas.openxmlformats.org/drawingml/2006/chart" xmlns:r="http://schemas.openxmlformats.org/officeDocument/2006/relationships" r:id="rId2"/>
          </a:graphicData>
        </a:graphic>
      </p:graphicFrame>
      <p:grpSp>
        <p:nvGrpSpPr>
          <p:cNvPr id="15" name="Groep 8">
            <a:extLst>
              <a:ext uri="{FF2B5EF4-FFF2-40B4-BE49-F238E27FC236}">
                <a16:creationId xmlns:a16="http://schemas.microsoft.com/office/drawing/2014/main" id="{1C23F81D-8924-4E2A-B949-97BCC643CD18}"/>
              </a:ext>
            </a:extLst>
          </p:cNvPr>
          <p:cNvGrpSpPr/>
          <p:nvPr/>
        </p:nvGrpSpPr>
        <p:grpSpPr>
          <a:xfrm>
            <a:off x="7084997" y="4354214"/>
            <a:ext cx="1852941" cy="712039"/>
            <a:chOff x="7084996" y="2807594"/>
            <a:chExt cx="1852941" cy="712039"/>
          </a:xfrm>
        </p:grpSpPr>
        <mc:AlternateContent xmlns:mc="http://schemas.openxmlformats.org/markup-compatibility/2006" xmlns:a14="http://schemas.microsoft.com/office/drawing/2010/main">
          <mc:Choice Requires="a14">
            <p:sp>
              <p:nvSpPr>
                <p:cNvPr id="16" name="Tekstvak 6">
                  <a:extLst>
                    <a:ext uri="{FF2B5EF4-FFF2-40B4-BE49-F238E27FC236}">
                      <a16:creationId xmlns:a16="http://schemas.microsoft.com/office/drawing/2014/main" id="{9DB5E0F2-C86F-47BE-9449-21399ED7288A}"/>
                    </a:ext>
                  </a:extLst>
                </p:cNvPr>
                <p:cNvSpPr txBox="1"/>
                <p:nvPr/>
              </p:nvSpPr>
              <p:spPr>
                <a:xfrm>
                  <a:off x="7122788" y="3230451"/>
                  <a:ext cx="1431417" cy="28918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nl-BE"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nl-BE"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𝑴</m:t>
                          </m:r>
                        </m:e>
                        <m:sub>
                          <m:r>
                            <a:rPr kumimoji="0" lang="nl-BE"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𝒃</m:t>
                          </m:r>
                          <m:r>
                            <a:rPr kumimoji="0" lang="nl-BE"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nl-BE"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𝑹𝒅</m:t>
                          </m:r>
                        </m:sub>
                      </m:sSub>
                    </m:oMath>
                  </a14:m>
                  <a:r>
                    <a:rPr kumimoji="0" lang="nl-BE"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=99 </a:t>
                  </a:r>
                  <a:r>
                    <a:rPr kumimoji="0" lang="nl-BE" sz="1800" b="1"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kNm</a:t>
                  </a:r>
                  <a:endParaRPr kumimoji="0" lang="nl-BE"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Choice>
          <mc:Fallback xmlns="">
            <p:sp>
              <p:nvSpPr>
                <p:cNvPr id="16" name="Tekstvak 6">
                  <a:extLst>
                    <a:ext uri="{FF2B5EF4-FFF2-40B4-BE49-F238E27FC236}">
                      <a16:creationId xmlns:a16="http://schemas.microsoft.com/office/drawing/2014/main" id="{9DB5E0F2-C86F-47BE-9449-21399ED7288A}"/>
                    </a:ext>
                  </a:extLst>
                </p:cNvPr>
                <p:cNvSpPr txBox="1">
                  <a:spLocks noRot="1" noChangeAspect="1" noMove="1" noResize="1" noEditPoints="1" noAdjustHandles="1" noChangeArrowheads="1" noChangeShapeType="1" noTextEdit="1"/>
                </p:cNvSpPr>
                <p:nvPr/>
              </p:nvSpPr>
              <p:spPr>
                <a:xfrm>
                  <a:off x="7122788" y="3230451"/>
                  <a:ext cx="1431417" cy="289182"/>
                </a:xfrm>
                <a:prstGeom prst="rect">
                  <a:avLst/>
                </a:prstGeom>
                <a:blipFill>
                  <a:blip r:embed="rId3"/>
                  <a:stretch>
                    <a:fillRect l="-5532" t="-34043" r="-10638" b="-38298"/>
                  </a:stretch>
                </a:blipFill>
              </p:spPr>
              <p:txBody>
                <a:bodyPr/>
                <a:lstStyle/>
                <a:p>
                  <a:r>
                    <a:rPr lang="ja-JP" altLang="en-US">
                      <a:noFill/>
                    </a:rPr>
                    <a:t> </a:t>
                  </a:r>
                </a:p>
              </p:txBody>
            </p:sp>
          </mc:Fallback>
        </mc:AlternateContent>
        <p:sp>
          <p:nvSpPr>
            <p:cNvPr id="17" name="Tekstvak 7">
              <a:extLst>
                <a:ext uri="{FF2B5EF4-FFF2-40B4-BE49-F238E27FC236}">
                  <a16:creationId xmlns:a16="http://schemas.microsoft.com/office/drawing/2014/main" id="{B3A3A283-AB9B-4DFF-A27B-E4F3F43AF888}"/>
                </a:ext>
              </a:extLst>
            </p:cNvPr>
            <p:cNvSpPr txBox="1"/>
            <p:nvPr/>
          </p:nvSpPr>
          <p:spPr>
            <a:xfrm>
              <a:off x="7084996" y="2807594"/>
              <a:ext cx="18529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Eurocode 3-1-4</a:t>
              </a:r>
            </a:p>
          </p:txBody>
        </p:sp>
      </p:grpSp>
      <p:grpSp>
        <p:nvGrpSpPr>
          <p:cNvPr id="18" name="Groep 12">
            <a:extLst>
              <a:ext uri="{FF2B5EF4-FFF2-40B4-BE49-F238E27FC236}">
                <a16:creationId xmlns:a16="http://schemas.microsoft.com/office/drawing/2014/main" id="{3167664E-B78D-4203-A4B8-ED28B650C1EF}"/>
              </a:ext>
            </a:extLst>
          </p:cNvPr>
          <p:cNvGrpSpPr/>
          <p:nvPr/>
        </p:nvGrpSpPr>
        <p:grpSpPr>
          <a:xfrm>
            <a:off x="7084997" y="1317019"/>
            <a:ext cx="1768659" cy="687202"/>
            <a:chOff x="7084997" y="1317019"/>
            <a:chExt cx="1768659" cy="687202"/>
          </a:xfrm>
        </p:grpSpPr>
        <mc:AlternateContent xmlns:mc="http://schemas.openxmlformats.org/markup-compatibility/2006" xmlns:a14="http://schemas.microsoft.com/office/drawing/2010/main">
          <mc:Choice Requires="a14">
            <p:sp>
              <p:nvSpPr>
                <p:cNvPr id="19" name="Tekstvak 5">
                  <a:extLst>
                    <a:ext uri="{FF2B5EF4-FFF2-40B4-BE49-F238E27FC236}">
                      <a16:creationId xmlns:a16="http://schemas.microsoft.com/office/drawing/2014/main" id="{FFA24A80-D581-4B21-9E5E-085F4333E8A7}"/>
                    </a:ext>
                  </a:extLst>
                </p:cNvPr>
                <p:cNvSpPr txBox="1"/>
                <p:nvPr/>
              </p:nvSpPr>
              <p:spPr>
                <a:xfrm>
                  <a:off x="7084997" y="1727222"/>
                  <a:ext cx="15564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nl-BE" sz="18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Pr>
                        <m:e>
                          <m:r>
                            <a:rPr kumimoji="0" lang="nl-BE" sz="18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𝑴</m:t>
                          </m:r>
                        </m:e>
                        <m:sub>
                          <m:r>
                            <a:rPr kumimoji="0" lang="nl-BE" sz="18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𝑭𝑬𝑴</m:t>
                          </m:r>
                        </m:sub>
                      </m:sSub>
                    </m:oMath>
                  </a14:m>
                  <a:r>
                    <a:rPr kumimoji="0" lang="nl-BE" sz="1800"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=270 </a:t>
                  </a:r>
                  <a:r>
                    <a:rPr kumimoji="0" lang="nl-BE" sz="1800" b="1" i="0" u="none" strike="noStrike" kern="1200" cap="none" spc="0" normalizeH="0" baseline="0" noProof="0" dirty="0" err="1">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kNm</a:t>
                  </a:r>
                  <a:endParaRPr kumimoji="0" lang="nl-BE" sz="1800"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endParaRPr>
                </a:p>
              </p:txBody>
            </p:sp>
          </mc:Choice>
          <mc:Fallback xmlns="">
            <p:sp>
              <p:nvSpPr>
                <p:cNvPr id="19" name="Tekstvak 5">
                  <a:extLst>
                    <a:ext uri="{FF2B5EF4-FFF2-40B4-BE49-F238E27FC236}">
                      <a16:creationId xmlns:a16="http://schemas.microsoft.com/office/drawing/2014/main" id="{FFA24A80-D581-4B21-9E5E-085F4333E8A7}"/>
                    </a:ext>
                  </a:extLst>
                </p:cNvPr>
                <p:cNvSpPr txBox="1">
                  <a:spLocks noRot="1" noChangeAspect="1" noMove="1" noResize="1" noEditPoints="1" noAdjustHandles="1" noChangeArrowheads="1" noChangeShapeType="1" noTextEdit="1"/>
                </p:cNvSpPr>
                <p:nvPr/>
              </p:nvSpPr>
              <p:spPr>
                <a:xfrm>
                  <a:off x="7084997" y="1727222"/>
                  <a:ext cx="1556452" cy="276999"/>
                </a:xfrm>
                <a:prstGeom prst="rect">
                  <a:avLst/>
                </a:prstGeom>
                <a:blipFill>
                  <a:blip r:embed="rId4"/>
                  <a:stretch>
                    <a:fillRect l="-5078" t="-32609" r="-9375" b="-45652"/>
                  </a:stretch>
                </a:blipFill>
              </p:spPr>
              <p:txBody>
                <a:bodyPr/>
                <a:lstStyle/>
                <a:p>
                  <a:r>
                    <a:rPr lang="ja-JP" altLang="en-US">
                      <a:noFill/>
                    </a:rPr>
                    <a:t> </a:t>
                  </a:r>
                </a:p>
              </p:txBody>
            </p:sp>
          </mc:Fallback>
        </mc:AlternateContent>
        <p:sp>
          <p:nvSpPr>
            <p:cNvPr id="20" name="Tekstvak 11">
              <a:extLst>
                <a:ext uri="{FF2B5EF4-FFF2-40B4-BE49-F238E27FC236}">
                  <a16:creationId xmlns:a16="http://schemas.microsoft.com/office/drawing/2014/main" id="{803745BA-6B99-4D6A-88C8-809EE58EB505}"/>
                </a:ext>
              </a:extLst>
            </p:cNvPr>
            <p:cNvSpPr txBox="1"/>
            <p:nvPr/>
          </p:nvSpPr>
          <p:spPr>
            <a:xfrm>
              <a:off x="7091609" y="1317019"/>
              <a:ext cx="17620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材料因子計算</a:t>
              </a:r>
              <a:endParaRPr kumimoji="0" lang="nl-BE" sz="1600"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21" name="Groep 13">
            <a:extLst>
              <a:ext uri="{FF2B5EF4-FFF2-40B4-BE49-F238E27FC236}">
                <a16:creationId xmlns:a16="http://schemas.microsoft.com/office/drawing/2014/main" id="{61899EBD-BC2E-4693-8912-E6D4046454E2}"/>
              </a:ext>
            </a:extLst>
          </p:cNvPr>
          <p:cNvGrpSpPr/>
          <p:nvPr/>
        </p:nvGrpSpPr>
        <p:grpSpPr>
          <a:xfrm>
            <a:off x="7084997" y="2386533"/>
            <a:ext cx="1762047" cy="876718"/>
            <a:chOff x="7039528" y="569539"/>
            <a:chExt cx="1762047" cy="876718"/>
          </a:xfrm>
        </p:grpSpPr>
        <mc:AlternateContent xmlns:mc="http://schemas.openxmlformats.org/markup-compatibility/2006" xmlns:a14="http://schemas.microsoft.com/office/drawing/2010/main">
          <mc:Choice Requires="a14">
            <p:sp>
              <p:nvSpPr>
                <p:cNvPr id="22" name="Tekstvak 14">
                  <a:extLst>
                    <a:ext uri="{FF2B5EF4-FFF2-40B4-BE49-F238E27FC236}">
                      <a16:creationId xmlns:a16="http://schemas.microsoft.com/office/drawing/2014/main" id="{A826737E-CA7E-4B9A-B433-0394B9C8D3A3}"/>
                    </a:ext>
                  </a:extLst>
                </p:cNvPr>
                <p:cNvSpPr txBox="1"/>
                <p:nvPr/>
              </p:nvSpPr>
              <p:spPr>
                <a:xfrm>
                  <a:off x="7066100" y="569539"/>
                  <a:ext cx="15564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nl-BE" sz="1800" b="1" i="1" u="none" strike="noStrike" kern="1200" cap="none" spc="0" normalizeH="0" baseline="0" noProof="0" smtClean="0">
                              <a:ln>
                                <a:noFill/>
                              </a:ln>
                              <a:solidFill>
                                <a:srgbClr val="1E27AC"/>
                              </a:solidFill>
                              <a:effectLst/>
                              <a:uLnTx/>
                              <a:uFillTx/>
                              <a:latin typeface="Cambria Math" panose="02040503050406030204" pitchFamily="18" charset="0"/>
                              <a:ea typeface="+mn-ea"/>
                              <a:cs typeface="+mn-cs"/>
                            </a:rPr>
                          </m:ctrlPr>
                        </m:sSubPr>
                        <m:e>
                          <m:r>
                            <a:rPr kumimoji="0" lang="nl-BE" sz="1800" b="1" i="1" u="none" strike="noStrike" kern="1200" cap="none" spc="0" normalizeH="0" baseline="0" noProof="0" smtClean="0">
                              <a:ln>
                                <a:noFill/>
                              </a:ln>
                              <a:solidFill>
                                <a:srgbClr val="1E27AC"/>
                              </a:solidFill>
                              <a:effectLst/>
                              <a:uLnTx/>
                              <a:uFillTx/>
                              <a:latin typeface="Cambria Math" panose="02040503050406030204" pitchFamily="18" charset="0"/>
                              <a:ea typeface="+mn-ea"/>
                              <a:cs typeface="+mn-cs"/>
                            </a:rPr>
                            <m:t>𝑴</m:t>
                          </m:r>
                        </m:e>
                        <m:sub>
                          <m:r>
                            <a:rPr kumimoji="0" lang="nl-BE" sz="1800" b="1" i="1" u="none" strike="noStrike" kern="1200" cap="none" spc="0" normalizeH="0" baseline="0" noProof="0" smtClean="0">
                              <a:ln>
                                <a:noFill/>
                              </a:ln>
                              <a:solidFill>
                                <a:srgbClr val="1E27AC"/>
                              </a:solidFill>
                              <a:effectLst/>
                              <a:uLnTx/>
                              <a:uFillTx/>
                              <a:latin typeface="Cambria Math" panose="02040503050406030204" pitchFamily="18" charset="0"/>
                              <a:ea typeface="+mn-ea"/>
                              <a:cs typeface="+mn-cs"/>
                            </a:rPr>
                            <m:t>𝑭𝑬𝑴</m:t>
                          </m:r>
                        </m:sub>
                      </m:sSub>
                    </m:oMath>
                  </a14:m>
                  <a:r>
                    <a:rPr kumimoji="0" lang="nl-BE" sz="1800" b="1" i="0" u="none" strike="noStrike" kern="1200" cap="none" spc="0" normalizeH="0" baseline="0" noProof="0" dirty="0">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rPr>
                    <a:t>=231 </a:t>
                  </a:r>
                  <a:r>
                    <a:rPr kumimoji="0" lang="nl-BE" sz="1800" b="1" i="0" u="none" strike="noStrike" kern="1200" cap="none" spc="0" normalizeH="0" baseline="0" noProof="0" dirty="0" err="1">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rPr>
                    <a:t>kNm</a:t>
                  </a:r>
                  <a:endParaRPr kumimoji="0" lang="nl-BE" sz="1800" b="1" i="0" u="none" strike="noStrike" kern="1200" cap="none" spc="0" normalizeH="0" baseline="0" noProof="0" dirty="0">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endParaRPr>
                </a:p>
              </p:txBody>
            </p:sp>
          </mc:Choice>
          <mc:Fallback xmlns="">
            <p:sp>
              <p:nvSpPr>
                <p:cNvPr id="22" name="Tekstvak 14">
                  <a:extLst>
                    <a:ext uri="{FF2B5EF4-FFF2-40B4-BE49-F238E27FC236}">
                      <a16:creationId xmlns:a16="http://schemas.microsoft.com/office/drawing/2014/main" id="{A826737E-CA7E-4B9A-B433-0394B9C8D3A3}"/>
                    </a:ext>
                  </a:extLst>
                </p:cNvPr>
                <p:cNvSpPr txBox="1">
                  <a:spLocks noRot="1" noChangeAspect="1" noMove="1" noResize="1" noEditPoints="1" noAdjustHandles="1" noChangeArrowheads="1" noChangeShapeType="1" noTextEdit="1"/>
                </p:cNvSpPr>
                <p:nvPr/>
              </p:nvSpPr>
              <p:spPr>
                <a:xfrm>
                  <a:off x="7066100" y="569539"/>
                  <a:ext cx="1556452" cy="276999"/>
                </a:xfrm>
                <a:prstGeom prst="rect">
                  <a:avLst/>
                </a:prstGeom>
                <a:blipFill>
                  <a:blip r:embed="rId5"/>
                  <a:stretch>
                    <a:fillRect l="-5490" t="-32609" r="-9412" b="-45652"/>
                  </a:stretch>
                </a:blipFill>
              </p:spPr>
              <p:txBody>
                <a:bodyPr/>
                <a:lstStyle/>
                <a:p>
                  <a:r>
                    <a:rPr lang="ja-JP" altLang="en-US">
                      <a:noFill/>
                    </a:rPr>
                    <a:t> </a:t>
                  </a:r>
                </a:p>
              </p:txBody>
            </p:sp>
          </mc:Fallback>
        </mc:AlternateContent>
        <p:sp>
          <p:nvSpPr>
            <p:cNvPr id="23" name="Tekstvak 15">
              <a:extLst>
                <a:ext uri="{FF2B5EF4-FFF2-40B4-BE49-F238E27FC236}">
                  <a16:creationId xmlns:a16="http://schemas.microsoft.com/office/drawing/2014/main" id="{26B55854-3502-4A27-80E2-1F49A13C191B}"/>
                </a:ext>
              </a:extLst>
            </p:cNvPr>
            <p:cNvSpPr txBox="1"/>
            <p:nvPr/>
          </p:nvSpPr>
          <p:spPr>
            <a:xfrm>
              <a:off x="7039528" y="861482"/>
              <a:ext cx="17620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rPr>
                <a:t>Eurocode 3-1-4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rPr>
                <a:t>材料モデル</a:t>
              </a:r>
              <a:endParaRPr kumimoji="0" lang="nl-BE" sz="1600" b="1" i="0" u="none" strike="noStrike" kern="1200" cap="none" spc="0" normalizeH="0" baseline="0" noProof="0" dirty="0">
                <a:ln>
                  <a:noFill/>
                </a:ln>
                <a:solidFill>
                  <a:srgbClr val="1E27AC"/>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24" name="Slide Number Placeholder 3">
            <a:extLst>
              <a:ext uri="{FF2B5EF4-FFF2-40B4-BE49-F238E27FC236}">
                <a16:creationId xmlns:a16="http://schemas.microsoft.com/office/drawing/2014/main" id="{3F921279-7B8C-4972-8E18-66C4867CFCE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95506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28650" y="2204086"/>
            <a:ext cx="7886700" cy="1325563"/>
          </a:xfrm>
        </p:spPr>
        <p:txBody>
          <a:bodyPr/>
          <a:lstStyle/>
          <a:p>
            <a:pPr algn="ctr"/>
            <a:r>
              <a:rPr lang="en-US" altLang="ja-JP" dirty="0">
                <a:latin typeface="ＭＳ Ｐゴシック" panose="020B0600070205080204" pitchFamily="50" charset="-128"/>
                <a:ea typeface="ＭＳ Ｐゴシック" panose="020B0600070205080204" pitchFamily="50" charset="-128"/>
              </a:rPr>
              <a:t>Section</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5</a:t>
            </a:r>
            <a:endParaRPr lang="en-GB" altLang="en-US" dirty="0">
              <a:latin typeface="ＭＳ Ｐゴシック" panose="020B0600070205080204" pitchFamily="50" charset="-128"/>
              <a:ea typeface="ＭＳ Ｐゴシック" panose="020B0600070205080204" pitchFamily="50" charset="-128"/>
            </a:endParaRPr>
          </a:p>
        </p:txBody>
      </p:sp>
      <p:sp>
        <p:nvSpPr>
          <p:cNvPr id="7171" name="Rectangle 3"/>
          <p:cNvSpPr>
            <a:spLocks noGrp="1" noChangeArrowheads="1"/>
          </p:cNvSpPr>
          <p:nvPr>
            <p:ph type="body" idx="1"/>
          </p:nvPr>
        </p:nvSpPr>
        <p:spPr>
          <a:xfrm>
            <a:off x="628650" y="3657599"/>
            <a:ext cx="7886700" cy="680403"/>
          </a:xfrm>
        </p:spPr>
        <p:txBody>
          <a:bodyPr>
            <a:normAutofit/>
          </a:bodyPr>
          <a:lstStyle/>
          <a:p>
            <a:pPr marL="0" indent="0" algn="ctr">
              <a:buNone/>
            </a:pPr>
            <a:r>
              <a:rPr lang="ja-JP" altLang="en-US" dirty="0">
                <a:latin typeface="ＭＳ Ｐゴシック" panose="020B0600070205080204" pitchFamily="50" charset="-128"/>
                <a:ea typeface="ＭＳ Ｐゴシック" panose="020B0600070205080204" pitchFamily="50" charset="-128"/>
              </a:rPr>
              <a:t>たわみ</a:t>
            </a:r>
            <a:endParaRPr lang="en-US" altLang="ja-JP" dirty="0">
              <a:latin typeface="ＭＳ Ｐゴシック" panose="020B0600070205080204" pitchFamily="50" charset="-128"/>
              <a:ea typeface="ＭＳ Ｐゴシック" panose="020B0600070205080204" pitchFamily="50" charset="-128"/>
            </a:endParaRPr>
          </a:p>
        </p:txBody>
      </p:sp>
      <p:sp>
        <p:nvSpPr>
          <p:cNvPr id="6" name="Slide Number Placeholder 3">
            <a:extLst>
              <a:ext uri="{FF2B5EF4-FFF2-40B4-BE49-F238E27FC236}">
                <a16:creationId xmlns:a16="http://schemas.microsoft.com/office/drawing/2014/main" id="{7CC49BA4-4536-423A-BF66-BB0891113965}"/>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432263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たわみ</a:t>
            </a:r>
            <a:endParaRPr lang="nl-BE" dirty="0">
              <a:latin typeface="ＭＳ Ｐゴシック" panose="020B0600070205080204" pitchFamily="50" charset="-128"/>
              <a:ea typeface="ＭＳ Ｐゴシック" panose="020B0600070205080204" pitchFamily="50" charset="-128"/>
            </a:endParaRPr>
          </a:p>
        </p:txBody>
      </p:sp>
      <p:sp>
        <p:nvSpPr>
          <p:cNvPr id="24" name="Rectangle 3">
            <a:extLst>
              <a:ext uri="{FF2B5EF4-FFF2-40B4-BE49-F238E27FC236}">
                <a16:creationId xmlns:a16="http://schemas.microsoft.com/office/drawing/2014/main" id="{3BC03B76-71BF-40DF-9D90-23FC116810AD}"/>
              </a:ext>
            </a:extLst>
          </p:cNvPr>
          <p:cNvSpPr txBox="1">
            <a:spLocks noChangeArrowheads="1"/>
          </p:cNvSpPr>
          <p:nvPr/>
        </p:nvSpPr>
        <p:spPr>
          <a:xfrm>
            <a:off x="628650" y="1825625"/>
            <a:ext cx="829932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非線形応力ひずみ曲線は、応力が上昇するとステンレス鋼の剛性が低下することを意味する</a:t>
            </a:r>
            <a:endPar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たわみはステンレス鋼の方が炭素鋼より若干大きい</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使用限界状態（</a:t>
            </a:r>
            <a:r>
              <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SLS</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）での組立部材への応力については割線係数を使用する</a:t>
            </a:r>
          </a:p>
        </p:txBody>
      </p:sp>
      <p:sp>
        <p:nvSpPr>
          <p:cNvPr id="5" name="Slide Number Placeholder 3">
            <a:extLst>
              <a:ext uri="{FF2B5EF4-FFF2-40B4-BE49-F238E27FC236}">
                <a16:creationId xmlns:a16="http://schemas.microsoft.com/office/drawing/2014/main" id="{D84561AF-615F-4184-B273-0743851E5FE3}"/>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782100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たわみ</a:t>
            </a:r>
            <a:endParaRPr lang="nl-BE" dirty="0">
              <a:latin typeface="ＭＳ Ｐゴシック" panose="020B0600070205080204" pitchFamily="50" charset="-128"/>
              <a:ea typeface="ＭＳ Ｐゴシック" panose="020B0600070205080204" pitchFamily="50" charset="-128"/>
            </a:endParaRPr>
          </a:p>
        </p:txBody>
      </p:sp>
      <p:sp>
        <p:nvSpPr>
          <p:cNvPr id="24" name="Rectangle 3">
            <a:extLst>
              <a:ext uri="{FF2B5EF4-FFF2-40B4-BE49-F238E27FC236}">
                <a16:creationId xmlns:a16="http://schemas.microsoft.com/office/drawing/2014/main" id="{3BC03B76-71BF-40DF-9D90-23FC116810AD}"/>
              </a:ext>
            </a:extLst>
          </p:cNvPr>
          <p:cNvSpPr txBox="1">
            <a:spLocks noChangeArrowheads="1"/>
          </p:cNvSpPr>
          <p:nvPr/>
        </p:nvSpPr>
        <p:spPr>
          <a:xfrm>
            <a:off x="628650" y="1825625"/>
            <a:ext cx="7886700" cy="1019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使用限界状態（</a:t>
            </a:r>
            <a:r>
              <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SLS</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）での組立部材への応力に関する割線係数　</a:t>
            </a:r>
            <a:r>
              <a:rPr kumimoji="1" lang="en-US" altLang="ja-JP" sz="28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Es</a:t>
            </a:r>
            <a:endPar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 name="Picture 19">
            <a:extLst>
              <a:ext uri="{FF2B5EF4-FFF2-40B4-BE49-F238E27FC236}">
                <a16:creationId xmlns:a16="http://schemas.microsoft.com/office/drawing/2014/main" id="{CBD98626-6B7E-404E-A2B7-722FD945B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844800"/>
            <a:ext cx="5097462" cy="351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a:extLst>
              <a:ext uri="{FF2B5EF4-FFF2-40B4-BE49-F238E27FC236}">
                <a16:creationId xmlns:a16="http://schemas.microsoft.com/office/drawing/2014/main" id="{A3948D64-D292-421B-88B9-DEC5C8AC06C7}"/>
              </a:ext>
            </a:extLst>
          </p:cNvPr>
          <p:cNvSpPr txBox="1"/>
          <p:nvPr/>
        </p:nvSpPr>
        <p:spPr>
          <a:xfrm>
            <a:off x="2174240" y="3244334"/>
            <a:ext cx="1091068" cy="369332"/>
          </a:xfrm>
          <a:prstGeom prst="rect">
            <a:avLst/>
          </a:prstGeom>
          <a:solidFill>
            <a:schemeClr val="bg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応力　</a:t>
            </a:r>
          </a:p>
        </p:txBody>
      </p:sp>
      <p:sp>
        <p:nvSpPr>
          <p:cNvPr id="7" name="テキスト ボックス 6">
            <a:extLst>
              <a:ext uri="{FF2B5EF4-FFF2-40B4-BE49-F238E27FC236}">
                <a16:creationId xmlns:a16="http://schemas.microsoft.com/office/drawing/2014/main" id="{39FDC8C1-CD11-4C9E-A75B-2B0E91778C9F}"/>
              </a:ext>
            </a:extLst>
          </p:cNvPr>
          <p:cNvSpPr txBox="1"/>
          <p:nvPr/>
        </p:nvSpPr>
        <p:spPr>
          <a:xfrm>
            <a:off x="2174240" y="3786200"/>
            <a:ext cx="1091068" cy="1200329"/>
          </a:xfrm>
          <a:prstGeom prst="rect">
            <a:avLst/>
          </a:prstGeom>
          <a:solidFill>
            <a:schemeClr val="bg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使用限界状態（</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SLS</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）での応力　</a:t>
            </a:r>
          </a:p>
        </p:txBody>
      </p:sp>
      <p:sp>
        <p:nvSpPr>
          <p:cNvPr id="8" name="Slide Number Placeholder 3">
            <a:extLst>
              <a:ext uri="{FF2B5EF4-FFF2-40B4-BE49-F238E27FC236}">
                <a16:creationId xmlns:a16="http://schemas.microsoft.com/office/drawing/2014/main" id="{C8462713-3F9A-4B9A-A544-AF477D516618}"/>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93328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2452" y="548680"/>
            <a:ext cx="7848872" cy="1008112"/>
          </a:xfrm>
        </p:spPr>
        <p:txBody>
          <a:bodyPr>
            <a:normAutofit/>
          </a:bodyPr>
          <a:lstStyle/>
          <a:p>
            <a:r>
              <a:rPr lang="en-US" altLang="ja-JP" sz="3200" dirty="0">
                <a:latin typeface="+mj-ea"/>
              </a:rPr>
              <a:t>Progresso</a:t>
            </a:r>
            <a:r>
              <a:rPr lang="ja-JP" altLang="en-US" sz="3200" dirty="0">
                <a:latin typeface="+mj-ea"/>
              </a:rPr>
              <a:t>　</a:t>
            </a:r>
            <a:r>
              <a:rPr lang="en-US" altLang="ja-JP" sz="3200" dirty="0">
                <a:latin typeface="+mj-ea"/>
              </a:rPr>
              <a:t>Pier</a:t>
            </a:r>
            <a:r>
              <a:rPr lang="ja-JP" altLang="en-US" sz="3200" dirty="0">
                <a:latin typeface="+mj-ea"/>
              </a:rPr>
              <a:t>（プログレッソ桟橋）</a:t>
            </a:r>
            <a:r>
              <a:rPr lang="en-US" sz="3200" dirty="0">
                <a:latin typeface="+mj-ea"/>
              </a:rPr>
              <a:t> (</a:t>
            </a:r>
            <a:r>
              <a:rPr lang="en-US" altLang="ja-JP" sz="3200" dirty="0">
                <a:latin typeface="+mj-ea"/>
              </a:rPr>
              <a:t>3</a:t>
            </a:r>
            <a:r>
              <a:rPr lang="en-US" sz="3200" dirty="0">
                <a:latin typeface="+mj-ea"/>
              </a:rPr>
              <a:t>/3)</a:t>
            </a:r>
            <a:endParaRPr lang="fr-FR" sz="3200" dirty="0">
              <a:latin typeface="+mj-ea"/>
            </a:endParaRPr>
          </a:p>
        </p:txBody>
      </p:sp>
      <p:sp>
        <p:nvSpPr>
          <p:cNvPr id="9" name="Text Placeholder 6">
            <a:extLst>
              <a:ext uri="{FF2B5EF4-FFF2-40B4-BE49-F238E27FC236}">
                <a16:creationId xmlns:a16="http://schemas.microsoft.com/office/drawing/2014/main" id="{066C0295-74D6-4F24-8282-CF67B9BC395A}"/>
              </a:ext>
            </a:extLst>
          </p:cNvPr>
          <p:cNvSpPr txBox="1">
            <a:spLocks/>
          </p:cNvSpPr>
          <p:nvPr/>
        </p:nvSpPr>
        <p:spPr>
          <a:xfrm>
            <a:off x="467544" y="4779096"/>
            <a:ext cx="8136904" cy="153022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ja-JP" altLang="en-US" sz="2000" dirty="0">
                <a:latin typeface="+mn-ea"/>
              </a:rPr>
              <a:t>それ以降、この隣接するステンレス製の桟橋は</a:t>
            </a:r>
            <a:endParaRPr lang="en-US" altLang="ja-JP" sz="2000" dirty="0">
              <a:latin typeface="+mn-ea"/>
            </a:endParaRPr>
          </a:p>
          <a:p>
            <a:pPr marL="0" indent="0" algn="just">
              <a:buNone/>
            </a:pPr>
            <a:r>
              <a:rPr lang="ja-JP" altLang="en-US" sz="2000" dirty="0">
                <a:latin typeface="+mn-ea"/>
              </a:rPr>
              <a:t>大きな改修、補修を行わずに新設時同様の状態を保持している。</a:t>
            </a:r>
            <a:endParaRPr lang="en-US" altLang="ja-JP" sz="2000" dirty="0">
              <a:latin typeface="+mn-ea"/>
            </a:endParaRPr>
          </a:p>
        </p:txBody>
      </p:sp>
      <p:pic>
        <p:nvPicPr>
          <p:cNvPr id="6" name="Picture 2">
            <a:extLst>
              <a:ext uri="{FF2B5EF4-FFF2-40B4-BE49-F238E27FC236}">
                <a16:creationId xmlns:a16="http://schemas.microsoft.com/office/drawing/2014/main" id="{130AC811-4530-481D-AD24-71C9706D1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2449513"/>
            <a:ext cx="5511800"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848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たわみ</a:t>
            </a:r>
            <a:endParaRPr lang="nl-BE" dirty="0">
              <a:latin typeface="ＭＳ Ｐゴシック" panose="020B0600070205080204" pitchFamily="50" charset="-128"/>
              <a:ea typeface="ＭＳ Ｐゴシック" panose="020B0600070205080204" pitchFamily="50" charset="-128"/>
            </a:endParaRPr>
          </a:p>
        </p:txBody>
      </p:sp>
      <p:sp>
        <p:nvSpPr>
          <p:cNvPr id="24" name="Rectangle 3">
            <a:extLst>
              <a:ext uri="{FF2B5EF4-FFF2-40B4-BE49-F238E27FC236}">
                <a16:creationId xmlns:a16="http://schemas.microsoft.com/office/drawing/2014/main" id="{3BC03B76-71BF-40DF-9D90-23FC116810AD}"/>
              </a:ext>
            </a:extLst>
          </p:cNvPr>
          <p:cNvSpPr txBox="1">
            <a:spLocks noChangeArrowheads="1"/>
          </p:cNvSpPr>
          <p:nvPr/>
        </p:nvSpPr>
        <p:spPr>
          <a:xfrm>
            <a:off x="628650" y="1825625"/>
            <a:ext cx="7886700" cy="1019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Ramberg-Osgood</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モデルより算出される</a:t>
            </a:r>
            <a:endPar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割線係数　</a:t>
            </a:r>
            <a:r>
              <a:rPr kumimoji="1" lang="en-US" altLang="ja-JP" sz="28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Es</a:t>
            </a:r>
            <a:endPar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8" name="Object 9">
            <a:extLst>
              <a:ext uri="{FF2B5EF4-FFF2-40B4-BE49-F238E27FC236}">
                <a16:creationId xmlns:a16="http://schemas.microsoft.com/office/drawing/2014/main" id="{4A4A3F0E-C359-4506-8DB6-5D4B6AAD0EE8}"/>
              </a:ext>
            </a:extLst>
          </p:cNvPr>
          <p:cNvGraphicFramePr>
            <a:graphicFrameLocks noChangeAspect="1"/>
          </p:cNvGraphicFramePr>
          <p:nvPr/>
        </p:nvGraphicFramePr>
        <p:xfrm>
          <a:off x="1784350" y="2803525"/>
          <a:ext cx="4905375" cy="2185988"/>
        </p:xfrm>
        <a:graphic>
          <a:graphicData uri="http://schemas.openxmlformats.org/presentationml/2006/ole">
            <mc:AlternateContent xmlns:mc="http://schemas.openxmlformats.org/markup-compatibility/2006">
              <mc:Choice xmlns:v="urn:schemas-microsoft-com:vml" Requires="v">
                <p:oleObj spid="_x0000_s12290" name="Equation" r:id="rId3" imgW="1485900" imgH="660400" progId="Equation.3">
                  <p:embed/>
                </p:oleObj>
              </mc:Choice>
              <mc:Fallback>
                <p:oleObj name="Equation" r:id="rId3" imgW="1485900" imgH="660400" progId="Equation.3">
                  <p:embed/>
                  <p:pic>
                    <p:nvPicPr>
                      <p:cNvPr id="8" name="Object 9">
                        <a:extLst>
                          <a:ext uri="{FF2B5EF4-FFF2-40B4-BE49-F238E27FC236}">
                            <a16:creationId xmlns:a16="http://schemas.microsoft.com/office/drawing/2014/main" id="{4A4A3F0E-C359-4506-8DB6-5D4B6AAD0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4350" y="2803525"/>
                        <a:ext cx="49053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6">
            <a:extLst>
              <a:ext uri="{FF2B5EF4-FFF2-40B4-BE49-F238E27FC236}">
                <a16:creationId xmlns:a16="http://schemas.microsoft.com/office/drawing/2014/main" id="{9FB2C626-E18C-48F7-8B0B-E21CAE08377D}"/>
              </a:ext>
            </a:extLst>
          </p:cNvPr>
          <p:cNvSpPr txBox="1">
            <a:spLocks noChangeArrowheads="1"/>
          </p:cNvSpPr>
          <p:nvPr/>
        </p:nvSpPr>
        <p:spPr>
          <a:xfrm>
            <a:off x="778897" y="5117465"/>
            <a:ext cx="7886700" cy="11410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1"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　</a:t>
            </a:r>
            <a:r>
              <a:rPr kumimoji="1" lang="en-GB" altLang="en-US" sz="2400" b="0" i="1"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f</a:t>
            </a:r>
            <a:r>
              <a:rPr kumimoji="1" lang="en-GB" altLang="en-US"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使用限界状態（</a:t>
            </a:r>
            <a:r>
              <a:rPr kumimoji="1" lang="en-US" altLang="ja-JP"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SLS</a:t>
            </a:r>
            <a:r>
              <a:rPr kumimoji="1" lang="ja-JP" altLang="en-US"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）での応力</a:t>
            </a:r>
            <a:endParaRPr kumimoji="1" lang="en-US" altLang="ja-JP"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1"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　</a:t>
            </a:r>
            <a:r>
              <a:rPr kumimoji="1" lang="en-GB" altLang="en-US" sz="2400" b="0" i="1"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n</a:t>
            </a:r>
            <a:r>
              <a:rPr kumimoji="1" lang="en-GB" altLang="en-US"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材料定数</a:t>
            </a:r>
            <a:endParaRPr kumimoji="1" lang="en-GB"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Slide Number Placeholder 3">
            <a:extLst>
              <a:ext uri="{FF2B5EF4-FFF2-40B4-BE49-F238E27FC236}">
                <a16:creationId xmlns:a16="http://schemas.microsoft.com/office/drawing/2014/main" id="{FE3EDCFA-97A3-429D-8169-B3826FB82E25}"/>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962322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ｵｰｽﾃﾅｲﾄ鋼梁におけるたわみ</a:t>
            </a:r>
            <a:endParaRPr lang="nl-BE" dirty="0">
              <a:latin typeface="ＭＳ Ｐゴシック" panose="020B0600070205080204" pitchFamily="50" charset="-128"/>
              <a:ea typeface="ＭＳ Ｐゴシック" panose="020B0600070205080204" pitchFamily="50" charset="-128"/>
            </a:endParaRPr>
          </a:p>
        </p:txBody>
      </p:sp>
      <p:sp>
        <p:nvSpPr>
          <p:cNvPr id="24" name="Rectangle 3">
            <a:extLst>
              <a:ext uri="{FF2B5EF4-FFF2-40B4-BE49-F238E27FC236}">
                <a16:creationId xmlns:a16="http://schemas.microsoft.com/office/drawing/2014/main" id="{3BC03B76-71BF-40DF-9D90-23FC116810AD}"/>
              </a:ext>
            </a:extLst>
          </p:cNvPr>
          <p:cNvSpPr txBox="1">
            <a:spLocks noChangeArrowheads="1"/>
          </p:cNvSpPr>
          <p:nvPr/>
        </p:nvSpPr>
        <p:spPr>
          <a:xfrm>
            <a:off x="628650" y="1825625"/>
            <a:ext cx="7886700" cy="1019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Ramberg-Osgood</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モデルより算出される</a:t>
            </a:r>
            <a:endPar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割線係数　</a:t>
            </a:r>
            <a:r>
              <a:rPr kumimoji="1" lang="en-US" altLang="ja-JP" sz="28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Es</a:t>
            </a:r>
            <a:endPar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7" name="Tabel 2">
            <a:extLst>
              <a:ext uri="{FF2B5EF4-FFF2-40B4-BE49-F238E27FC236}">
                <a16:creationId xmlns:a16="http://schemas.microsoft.com/office/drawing/2014/main" id="{FF011508-4224-4AA3-9951-5B8A916AAD99}"/>
              </a:ext>
            </a:extLst>
          </p:cNvPr>
          <p:cNvGraphicFramePr>
            <a:graphicFrameLocks noGrp="1"/>
          </p:cNvGraphicFramePr>
          <p:nvPr/>
        </p:nvGraphicFramePr>
        <p:xfrm>
          <a:off x="1477750" y="3333895"/>
          <a:ext cx="6048000" cy="2316336"/>
        </p:xfrm>
        <a:graphic>
          <a:graphicData uri="http://schemas.openxmlformats.org/drawingml/2006/table">
            <a:tbl>
              <a:tblPr firstRow="1" bandRow="1">
                <a:tableStyleId>{5C22544A-7EE6-4342-B048-85BDC9FD1C3A}</a:tableStyleId>
              </a:tblPr>
              <a:tblGrid>
                <a:gridCol w="2016000">
                  <a:extLst>
                    <a:ext uri="{9D8B030D-6E8A-4147-A177-3AD203B41FA5}">
                      <a16:colId xmlns:a16="http://schemas.microsoft.com/office/drawing/2014/main" val="20000"/>
                    </a:ext>
                  </a:extLst>
                </a:gridCol>
                <a:gridCol w="2016000">
                  <a:extLst>
                    <a:ext uri="{9D8B030D-6E8A-4147-A177-3AD203B41FA5}">
                      <a16:colId xmlns:a16="http://schemas.microsoft.com/office/drawing/2014/main" val="20001"/>
                    </a:ext>
                  </a:extLst>
                </a:gridCol>
                <a:gridCol w="2016000">
                  <a:extLst>
                    <a:ext uri="{9D8B030D-6E8A-4147-A177-3AD203B41FA5}">
                      <a16:colId xmlns:a16="http://schemas.microsoft.com/office/drawing/2014/main" val="20002"/>
                    </a:ext>
                  </a:extLst>
                </a:gridCol>
              </a:tblGrid>
              <a:tr h="404862">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ja-JP" altLang="en-US" sz="2000" b="0"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cs typeface="Calibri"/>
                        </a:rPr>
                        <a:t>応力率</a:t>
                      </a:r>
                      <a:endParaRPr kumimoji="0" lang="en-US" altLang="ja-JP" sz="2000" b="0"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cs typeface="Calibri"/>
                      </a:endParaRPr>
                    </a:p>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1"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cs typeface="Calibri"/>
                        </a:rPr>
                        <a:t>f </a:t>
                      </a:r>
                      <a:r>
                        <a:rPr kumimoji="0" lang="en-GB" sz="2000" b="0"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cs typeface="Calibri"/>
                        </a:rPr>
                        <a:t>/</a:t>
                      </a:r>
                      <a:r>
                        <a:rPr kumimoji="0" lang="en-GB" sz="2000" b="0" i="1" u="none" strike="noStrike" cap="none" normalizeH="0" baseline="0" dirty="0" err="1">
                          <a:ln>
                            <a:noFill/>
                          </a:ln>
                          <a:solidFill>
                            <a:schemeClr val="bg1"/>
                          </a:solidFill>
                          <a:effectLst/>
                          <a:latin typeface="ＭＳ Ｐゴシック" panose="020B0600070205080204" pitchFamily="50" charset="-128"/>
                          <a:ea typeface="ＭＳ Ｐゴシック" panose="020B0600070205080204" pitchFamily="50" charset="-128"/>
                          <a:cs typeface="Calibri"/>
                        </a:rPr>
                        <a:t>f</a:t>
                      </a:r>
                      <a:r>
                        <a:rPr kumimoji="0" lang="en-GB" sz="2000" b="0" i="0" u="none" strike="noStrike" cap="none" normalizeH="0" baseline="-25000" dirty="0" err="1">
                          <a:ln>
                            <a:noFill/>
                          </a:ln>
                          <a:solidFill>
                            <a:schemeClr val="bg1"/>
                          </a:solidFill>
                          <a:effectLst/>
                          <a:latin typeface="ＭＳ Ｐゴシック" panose="020B0600070205080204" pitchFamily="50" charset="-128"/>
                          <a:ea typeface="ＭＳ Ｐゴシック" panose="020B0600070205080204" pitchFamily="50" charset="-128"/>
                          <a:cs typeface="Calibri"/>
                        </a:rPr>
                        <a:t>y</a:t>
                      </a:r>
                      <a:endParaRPr kumimoji="0" lang="en-GB" sz="2000" b="0" i="0" u="none" strike="noStrike" cap="none" normalizeH="0" baseline="-25000" dirty="0">
                        <a:ln>
                          <a:noFill/>
                        </a:ln>
                        <a:solidFill>
                          <a:schemeClr val="bg1"/>
                        </a:solidFill>
                        <a:effectLst/>
                        <a:latin typeface="ＭＳ Ｐゴシック" panose="020B0600070205080204" pitchFamily="50" charset="-128"/>
                        <a:ea typeface="ＭＳ Ｐゴシック" panose="020B0600070205080204" pitchFamily="50" charset="-128"/>
                        <a:cs typeface="Calibri"/>
                      </a:endParaRPr>
                    </a:p>
                  </a:txBody>
                  <a:tcPr marT="45702" marB="45702" horzOverflow="overflow">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ja-JP" altLang="en-US" sz="2000" b="0"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cs typeface="Calibri"/>
                        </a:rPr>
                        <a:t>割線係数</a:t>
                      </a:r>
                      <a:endParaRPr kumimoji="0" lang="en-US" altLang="ja-JP" sz="2000" b="0"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cs typeface="Calibri"/>
                      </a:endParaRPr>
                    </a:p>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1"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cs typeface="Calibri"/>
                        </a:rPr>
                        <a:t>E</a:t>
                      </a:r>
                      <a:r>
                        <a:rPr kumimoji="0" lang="en-GB" sz="2000" b="0" i="0" u="none" strike="noStrike" cap="none" normalizeH="0" baseline="-25000" dirty="0">
                          <a:ln>
                            <a:noFill/>
                          </a:ln>
                          <a:solidFill>
                            <a:schemeClr val="bg1"/>
                          </a:solidFill>
                          <a:effectLst/>
                          <a:latin typeface="ＭＳ Ｐゴシック" panose="020B0600070205080204" pitchFamily="50" charset="-128"/>
                          <a:ea typeface="ＭＳ Ｐゴシック" panose="020B0600070205080204" pitchFamily="50" charset="-128"/>
                          <a:cs typeface="Calibri"/>
                        </a:rPr>
                        <a:t>S</a:t>
                      </a:r>
                    </a:p>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cs typeface="Calibri"/>
                        </a:rPr>
                        <a:t>N/mm</a:t>
                      </a:r>
                      <a:r>
                        <a:rPr kumimoji="0" lang="en-GB" sz="2000" b="0" i="0" u="none" strike="noStrike" cap="none" normalizeH="0" baseline="30000" dirty="0">
                          <a:ln>
                            <a:noFill/>
                          </a:ln>
                          <a:solidFill>
                            <a:schemeClr val="bg1"/>
                          </a:solidFill>
                          <a:effectLst/>
                          <a:latin typeface="ＭＳ Ｐゴシック" panose="020B0600070205080204" pitchFamily="50" charset="-128"/>
                          <a:ea typeface="ＭＳ Ｐゴシック" panose="020B0600070205080204" pitchFamily="50" charset="-128"/>
                          <a:cs typeface="Calibri"/>
                        </a:rPr>
                        <a:t>2</a:t>
                      </a:r>
                    </a:p>
                  </a:txBody>
                  <a:tcPr marT="45702" marB="45702" horzOverflow="overflow">
                    <a:lnT w="12700" cap="flat" cmpd="sng" algn="ctr">
                      <a:no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ja-JP" altLang="en-US" sz="2000" b="0"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cs typeface="Calibri"/>
                        </a:rPr>
                        <a:t>たわみ増加率</a:t>
                      </a:r>
                      <a:endParaRPr kumimoji="0" lang="en-GB" sz="2000" b="0"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cs typeface="Calibri"/>
                      </a:endParaRPr>
                    </a:p>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cs typeface="Calibri"/>
                        </a:rPr>
                        <a:t>%</a:t>
                      </a:r>
                      <a:endParaRPr kumimoji="0" lang="en-GB" sz="2000" b="0" i="0" u="none" strike="noStrike" kern="1200"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cs typeface="Calibri"/>
                      </a:endParaRPr>
                    </a:p>
                  </a:txBody>
                  <a:tcPr marT="45702" marB="45702" horzOverflow="overflow">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Calibri"/>
                        </a:rPr>
                        <a:t>0.25</a:t>
                      </a:r>
                    </a:p>
                  </a:txBody>
                  <a:tcPr marT="45702" marB="45702" horzOverflow="overflow">
                    <a:lnL w="12700" cap="flat" cmpd="sng" algn="ctr">
                      <a:no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Calibri"/>
                        </a:rPr>
                        <a:t>200,000</a:t>
                      </a:r>
                    </a:p>
                  </a:txBody>
                  <a:tcPr marT="45702" marB="45702" horzOverflow="overflow"/>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Calibri"/>
                        </a:rPr>
                        <a:t>0</a:t>
                      </a:r>
                    </a:p>
                  </a:txBody>
                  <a:tcPr marT="45702" marB="45702" horzOverflow="overflow"/>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Calibri"/>
                        </a:rPr>
                        <a:t>0.5</a:t>
                      </a:r>
                    </a:p>
                  </a:txBody>
                  <a:tcPr marT="45702" marB="45702" horzOverflow="overflow">
                    <a:lnL w="12700" cap="flat" cmpd="sng" algn="ctr">
                      <a:no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Calibri"/>
                        </a:rPr>
                        <a:t>192,000</a:t>
                      </a:r>
                    </a:p>
                  </a:txBody>
                  <a:tcPr marT="45702" marB="45702" horzOverflow="overflow"/>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Calibri"/>
                        </a:rPr>
                        <a:t>4</a:t>
                      </a:r>
                    </a:p>
                  </a:txBody>
                  <a:tcPr marT="45702" marB="45702" horzOverflow="overflow"/>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Calibri"/>
                        </a:rPr>
                        <a:t>0.7</a:t>
                      </a:r>
                    </a:p>
                  </a:txBody>
                  <a:tcPr marT="45702" marB="45702" horzOverflow="overflow">
                    <a:lnL w="12700" cap="flat" cmpd="sng" algn="ctr">
                      <a:no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Calibri"/>
                        </a:rPr>
                        <a:t>158,000</a:t>
                      </a:r>
                    </a:p>
                  </a:txBody>
                  <a:tcPr marT="45702" marB="45702" horzOverflow="overflow"/>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n-GB"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Calibri"/>
                        </a:rPr>
                        <a:t>27</a:t>
                      </a:r>
                    </a:p>
                  </a:txBody>
                  <a:tcPr marT="45702" marB="45702" horzOverflow="overflow"/>
                </a:tc>
                <a:extLst>
                  <a:ext uri="{0D108BD9-81ED-4DB2-BD59-A6C34878D82A}">
                    <a16:rowId xmlns:a16="http://schemas.microsoft.com/office/drawing/2014/main" val="10003"/>
                  </a:ext>
                </a:extLst>
              </a:tr>
            </a:tbl>
          </a:graphicData>
        </a:graphic>
      </p:graphicFrame>
      <p:sp>
        <p:nvSpPr>
          <p:cNvPr id="10" name="TextBox 1">
            <a:extLst>
              <a:ext uri="{FF2B5EF4-FFF2-40B4-BE49-F238E27FC236}">
                <a16:creationId xmlns:a16="http://schemas.microsoft.com/office/drawing/2014/main" id="{1EFCCAA4-E651-4118-B8CF-C7386C77AA83}"/>
              </a:ext>
            </a:extLst>
          </p:cNvPr>
          <p:cNvSpPr txBox="1">
            <a:spLocks noChangeArrowheads="1"/>
          </p:cNvSpPr>
          <p:nvPr/>
        </p:nvSpPr>
        <p:spPr bwMode="auto">
          <a:xfrm>
            <a:off x="2109788" y="5741353"/>
            <a:ext cx="3768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1"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f </a:t>
            </a:r>
            <a:r>
              <a:rPr kumimoji="0" lang="en-GB"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使用限界状態（</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SLS</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）での応力</a:t>
            </a:r>
            <a:endParaRPr kumimoji="0" lang="en-GB"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Slide Number Placeholder 3">
            <a:extLst>
              <a:ext uri="{FF2B5EF4-FFF2-40B4-BE49-F238E27FC236}">
                <a16:creationId xmlns:a16="http://schemas.microsoft.com/office/drawing/2014/main" id="{7ECD3C55-214E-4977-A179-F982A69C7D00}"/>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533201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28650" y="2204086"/>
            <a:ext cx="7886700" cy="1325563"/>
          </a:xfrm>
        </p:spPr>
        <p:txBody>
          <a:bodyPr/>
          <a:lstStyle/>
          <a:p>
            <a:pPr algn="ctr"/>
            <a:r>
              <a:rPr lang="en-US" altLang="ja-JP" dirty="0">
                <a:latin typeface="ＭＳ Ｐゴシック" panose="020B0600070205080204" pitchFamily="50" charset="-128"/>
                <a:ea typeface="ＭＳ Ｐゴシック" panose="020B0600070205080204" pitchFamily="50" charset="-128"/>
              </a:rPr>
              <a:t>Section</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6</a:t>
            </a:r>
            <a:endParaRPr lang="en-GB" altLang="en-US" dirty="0">
              <a:latin typeface="ＭＳ Ｐゴシック" panose="020B0600070205080204" pitchFamily="50" charset="-128"/>
              <a:ea typeface="ＭＳ Ｐゴシック" panose="020B0600070205080204" pitchFamily="50" charset="-128"/>
            </a:endParaRPr>
          </a:p>
        </p:txBody>
      </p:sp>
      <p:sp>
        <p:nvSpPr>
          <p:cNvPr id="7171" name="Rectangle 3"/>
          <p:cNvSpPr>
            <a:spLocks noGrp="1" noChangeArrowheads="1"/>
          </p:cNvSpPr>
          <p:nvPr>
            <p:ph type="body" idx="1"/>
          </p:nvPr>
        </p:nvSpPr>
        <p:spPr>
          <a:xfrm>
            <a:off x="628650" y="3657599"/>
            <a:ext cx="7886700" cy="680403"/>
          </a:xfrm>
        </p:spPr>
        <p:txBody>
          <a:bodyPr>
            <a:normAutofit/>
          </a:bodyPr>
          <a:lstStyle/>
          <a:p>
            <a:pPr marL="0" indent="0" algn="ctr">
              <a:buNone/>
            </a:pPr>
            <a:r>
              <a:rPr lang="ja-JP" altLang="en-US" dirty="0">
                <a:latin typeface="ＭＳ Ｐゴシック" panose="020B0600070205080204" pitchFamily="50" charset="-128"/>
                <a:ea typeface="ＭＳ Ｐゴシック" panose="020B0600070205080204" pitchFamily="50" charset="-128"/>
              </a:rPr>
              <a:t>その他追加情報</a:t>
            </a:r>
            <a:endParaRPr lang="en-US" altLang="ja-JP" dirty="0">
              <a:latin typeface="ＭＳ Ｐゴシック" panose="020B0600070205080204" pitchFamily="50" charset="-128"/>
              <a:ea typeface="ＭＳ Ｐゴシック" panose="020B0600070205080204" pitchFamily="50" charset="-128"/>
            </a:endParaRPr>
          </a:p>
        </p:txBody>
      </p:sp>
      <p:sp>
        <p:nvSpPr>
          <p:cNvPr id="6" name="Slide Number Placeholder 3">
            <a:extLst>
              <a:ext uri="{FF2B5EF4-FFF2-40B4-BE49-F238E27FC236}">
                <a16:creationId xmlns:a16="http://schemas.microsoft.com/office/drawing/2014/main" id="{AC39BACB-803D-41C6-A14D-BFB238276E4E}"/>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465957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地震負荷への対応</a:t>
            </a:r>
            <a:endParaRPr lang="nl-BE" dirty="0">
              <a:latin typeface="ＭＳ Ｐゴシック" panose="020B0600070205080204" pitchFamily="50" charset="-128"/>
              <a:ea typeface="ＭＳ Ｐゴシック" panose="020B0600070205080204" pitchFamily="50" charset="-128"/>
            </a:endParaRPr>
          </a:p>
        </p:txBody>
      </p:sp>
      <p:sp>
        <p:nvSpPr>
          <p:cNvPr id="8" name="Content Placeholder 2">
            <a:extLst>
              <a:ext uri="{FF2B5EF4-FFF2-40B4-BE49-F238E27FC236}">
                <a16:creationId xmlns:a16="http://schemas.microsoft.com/office/drawing/2014/main" id="{EF77AEEC-52F2-4577-ACBC-71E1E6069B64}"/>
              </a:ext>
            </a:extLst>
          </p:cNvPr>
          <p:cNvSpPr>
            <a:spLocks noGrp="1"/>
          </p:cNvSpPr>
          <p:nvPr>
            <p:ph idx="1"/>
          </p:nvPr>
        </p:nvSpPr>
        <p:spPr>
          <a:xfrm>
            <a:off x="482600" y="1690689"/>
            <a:ext cx="8229600" cy="4525962"/>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rPr>
              <a:t>高い延性（オーステナイト系ステンレス）はより厳しい負荷サイクルに耐えられる</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　</a:t>
            </a:r>
            <a:r>
              <a:rPr lang="ja-JP" altLang="en-US" sz="2800" dirty="0">
                <a:solidFill>
                  <a:schemeClr val="bg1">
                    <a:lumMod val="50000"/>
                  </a:schemeClr>
                </a:solidFill>
                <a:latin typeface="ＭＳ Ｐゴシック" panose="020B0600070205080204" pitchFamily="50" charset="-128"/>
                <a:ea typeface="ＭＳ Ｐゴシック" panose="020B0600070205080204" pitchFamily="50" charset="-128"/>
              </a:rPr>
              <a:t>　→負荷サイクル下でのヒステリシス・エネルギー</a:t>
            </a:r>
            <a:endParaRPr lang="en-US" altLang="ja-JP" sz="2800" dirty="0">
              <a:solidFill>
                <a:schemeClr val="bg1">
                  <a:lumMod val="50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sz="2800" dirty="0">
                <a:solidFill>
                  <a:schemeClr val="bg1">
                    <a:lumMod val="50000"/>
                  </a:schemeClr>
                </a:solidFill>
                <a:latin typeface="ＭＳ Ｐゴシック" panose="020B0600070205080204" pitchFamily="50" charset="-128"/>
                <a:ea typeface="ＭＳ Ｐゴシック" panose="020B0600070205080204" pitchFamily="50" charset="-128"/>
              </a:rPr>
              <a:t>　　　拡散が大きい</a:t>
            </a:r>
          </a:p>
          <a:p>
            <a:r>
              <a:rPr lang="ja-JP" altLang="en-US" sz="2800" dirty="0">
                <a:latin typeface="ＭＳ Ｐゴシック" panose="020B0600070205080204" pitchFamily="50" charset="-128"/>
                <a:ea typeface="ＭＳ Ｐゴシック" panose="020B0600070205080204" pitchFamily="50" charset="-128"/>
              </a:rPr>
              <a:t>高い加工硬化</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　　</a:t>
            </a:r>
            <a:r>
              <a:rPr lang="ja-JP" altLang="en-US" sz="2800" dirty="0">
                <a:solidFill>
                  <a:schemeClr val="bg1">
                    <a:lumMod val="50000"/>
                  </a:schemeClr>
                </a:solidFill>
                <a:latin typeface="ＭＳ Ｐゴシック" panose="020B0600070205080204" pitchFamily="50" charset="-128"/>
                <a:ea typeface="ＭＳ Ｐゴシック" panose="020B0600070205080204" pitchFamily="50" charset="-128"/>
              </a:rPr>
              <a:t>→大きく、かつ変形可能な塑性領域の生成を促進</a:t>
            </a:r>
          </a:p>
          <a:p>
            <a:r>
              <a:rPr lang="ja-JP" altLang="en-US" sz="2800" dirty="0">
                <a:latin typeface="ＭＳ Ｐゴシック" panose="020B0600070205080204" pitchFamily="50" charset="-128"/>
                <a:ea typeface="ＭＳ Ｐゴシック" panose="020B0600070205080204" pitchFamily="50" charset="-128"/>
              </a:rPr>
              <a:t>強い歪み速度依存性</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　</a:t>
            </a:r>
            <a:r>
              <a:rPr lang="ja-JP" altLang="en-US" sz="2800" dirty="0">
                <a:solidFill>
                  <a:schemeClr val="bg1">
                    <a:lumMod val="50000"/>
                  </a:schemeClr>
                </a:solidFill>
                <a:latin typeface="ＭＳ Ｐゴシック" panose="020B0600070205080204" pitchFamily="50" charset="-128"/>
                <a:ea typeface="ＭＳ Ｐゴシック" panose="020B0600070205080204" pitchFamily="50" charset="-128"/>
              </a:rPr>
              <a:t>　→早い歪み速度での高強度につながる</a:t>
            </a:r>
          </a:p>
        </p:txBody>
      </p:sp>
      <p:sp>
        <p:nvSpPr>
          <p:cNvPr id="5" name="Slide Number Placeholder 3">
            <a:extLst>
              <a:ext uri="{FF2B5EF4-FFF2-40B4-BE49-F238E27FC236}">
                <a16:creationId xmlns:a16="http://schemas.microsoft.com/office/drawing/2014/main" id="{A51B2EE3-1328-4686-AAA1-1292E21113CC}"/>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182311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ボルト接合の設計</a:t>
            </a:r>
            <a:endParaRPr lang="nl-BE" dirty="0">
              <a:latin typeface="ＭＳ Ｐゴシック" panose="020B0600070205080204" pitchFamily="50" charset="-128"/>
              <a:ea typeface="ＭＳ Ｐゴシック" panose="020B0600070205080204" pitchFamily="50" charset="-128"/>
            </a:endParaRPr>
          </a:p>
        </p:txBody>
      </p:sp>
      <p:sp>
        <p:nvSpPr>
          <p:cNvPr id="7" name="Content Placeholder 2">
            <a:extLst>
              <a:ext uri="{FF2B5EF4-FFF2-40B4-BE49-F238E27FC236}">
                <a16:creationId xmlns:a16="http://schemas.microsoft.com/office/drawing/2014/main" id="{AB4F7845-82F8-433D-BAE7-92A06DC40456}"/>
              </a:ext>
            </a:extLst>
          </p:cNvPr>
          <p:cNvSpPr>
            <a:spLocks noGrp="1"/>
          </p:cNvSpPr>
          <p:nvPr>
            <p:ph idx="1"/>
          </p:nvPr>
        </p:nvSpPr>
        <p:spPr>
          <a:xfrm>
            <a:off x="468313" y="1557338"/>
            <a:ext cx="8229600" cy="4525962"/>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rPr>
              <a:t>ボルトと母材の強度と耐食性が近似であること</a:t>
            </a:r>
          </a:p>
          <a:p>
            <a:r>
              <a:rPr lang="ja-JP" altLang="en-US" sz="2800" dirty="0">
                <a:latin typeface="ＭＳ Ｐゴシック" panose="020B0600070205080204" pitchFamily="50" charset="-128"/>
                <a:ea typeface="ＭＳ Ｐゴシック" panose="020B0600070205080204" pitchFamily="50" charset="-128"/>
              </a:rPr>
              <a:t>異種金属接触腐食を避けるためステンレス製部材にはステンレス製ボルトを使用する</a:t>
            </a:r>
          </a:p>
          <a:p>
            <a:r>
              <a:rPr lang="ja-JP" altLang="en-US" sz="2800" dirty="0">
                <a:latin typeface="ＭＳ Ｐゴシック" panose="020B0600070205080204" pitchFamily="50" charset="-128"/>
                <a:ea typeface="ＭＳ Ｐゴシック" panose="020B0600070205080204" pitchFamily="50" charset="-128"/>
              </a:rPr>
              <a:t>ステンレス製ボルトは亜鉛メッキ鋼材やアルミ製部材にも使用できる</a:t>
            </a:r>
          </a:p>
          <a:p>
            <a:endParaRPr lang="en-GB" altLang="en-US"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C6E06BA2-84BB-4F9F-86AD-6511C750FF9B}"/>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649055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ボルト接合の設計</a:t>
            </a:r>
            <a:endParaRPr lang="nl-BE" dirty="0">
              <a:latin typeface="ＭＳ Ｐゴシック" panose="020B0600070205080204" pitchFamily="50" charset="-128"/>
              <a:ea typeface="ＭＳ Ｐゴシック" panose="020B0600070205080204" pitchFamily="50" charset="-128"/>
            </a:endParaRPr>
          </a:p>
        </p:txBody>
      </p:sp>
      <p:sp>
        <p:nvSpPr>
          <p:cNvPr id="5" name="Rectangle 3">
            <a:extLst>
              <a:ext uri="{FF2B5EF4-FFF2-40B4-BE49-F238E27FC236}">
                <a16:creationId xmlns:a16="http://schemas.microsoft.com/office/drawing/2014/main" id="{1F4DB80F-083A-4BA9-9E9A-C3B3BC8B93C7}"/>
              </a:ext>
            </a:extLst>
          </p:cNvPr>
          <p:cNvSpPr txBox="1">
            <a:spLocks noChangeArrowheads="1"/>
          </p:cNvSpPr>
          <p:nvPr/>
        </p:nvSpPr>
        <p:spPr>
          <a:xfrm>
            <a:off x="468313" y="1773238"/>
            <a:ext cx="8229600" cy="3240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ざぐり</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穴に関する炭素鋼ボルトの規定が一般的にはステンレス鋼にも適用できる（張力、せん断応力）</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ステンレス鋼の高い延性を考慮し、変形を限定するために耐荷重に関する特別規定が必要となる</a:t>
            </a:r>
          </a:p>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1"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1" lang="ja-JP" altLang="en-US" sz="2800" b="0" i="1"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GB" altLang="en-US" sz="2800" b="0" i="1"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f</a:t>
            </a:r>
            <a:r>
              <a:rPr kumimoji="1" lang="en-GB" altLang="en-US" sz="2800" b="0" i="0" u="none" strike="noStrike" kern="1200" cap="none" spc="0" normalizeH="0" baseline="-2500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u,red</a:t>
            </a:r>
            <a:r>
              <a:rPr kumimoji="1"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  0.5</a:t>
            </a:r>
            <a:r>
              <a:rPr kumimoji="1" lang="en-GB" altLang="en-US" sz="2800" b="0" i="1"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f</a:t>
            </a:r>
            <a:r>
              <a:rPr kumimoji="1" lang="en-GB" altLang="en-US" sz="28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y</a:t>
            </a:r>
            <a:r>
              <a:rPr kumimoji="1"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  0.6</a:t>
            </a:r>
            <a:r>
              <a:rPr kumimoji="1" lang="en-GB" altLang="en-US" sz="2800" b="0" i="1"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f</a:t>
            </a:r>
            <a:r>
              <a:rPr kumimoji="1" lang="en-GB" altLang="en-US" sz="28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u</a:t>
            </a:r>
            <a:r>
              <a:rPr kumimoji="1"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sym typeface="Symbol"/>
              </a:rPr>
              <a:t>  </a:t>
            </a:r>
            <a:r>
              <a:rPr kumimoji="1" lang="en-GB" altLang="en-US" sz="2800" b="0" i="1"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f</a:t>
            </a:r>
            <a:r>
              <a:rPr kumimoji="1" lang="en-GB" altLang="en-US" sz="2800" b="0" i="0" u="none" strike="noStrike" kern="1200" cap="none" spc="0" normalizeH="0" baseline="-2500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u</a:t>
            </a:r>
            <a:endParaRPr kumimoji="1" lang="en-GB" altLang="en-US" sz="28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 name="Slide Number Placeholder 3">
            <a:extLst>
              <a:ext uri="{FF2B5EF4-FFF2-40B4-BE49-F238E27FC236}">
                <a16:creationId xmlns:a16="http://schemas.microsoft.com/office/drawing/2014/main" id="{DC3E1DBB-658C-41FB-B0A5-81D552A1DAF6}"/>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584033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組み込みボルト</a:t>
            </a:r>
            <a:endParaRPr lang="nl-BE" dirty="0">
              <a:latin typeface="ＭＳ Ｐゴシック" panose="020B0600070205080204" pitchFamily="50" charset="-128"/>
              <a:ea typeface="ＭＳ Ｐゴシック" panose="020B0600070205080204" pitchFamily="50" charset="-128"/>
            </a:endParaRPr>
          </a:p>
        </p:txBody>
      </p:sp>
      <p:sp>
        <p:nvSpPr>
          <p:cNvPr id="6" name="Rectangle 3">
            <a:extLst>
              <a:ext uri="{FF2B5EF4-FFF2-40B4-BE49-F238E27FC236}">
                <a16:creationId xmlns:a16="http://schemas.microsoft.com/office/drawing/2014/main" id="{0FEEC295-7524-495A-80DC-CD260DC0D74F}"/>
              </a:ext>
            </a:extLst>
          </p:cNvPr>
          <p:cNvSpPr txBox="1">
            <a:spLocks noChangeArrowheads="1"/>
          </p:cNvSpPr>
          <p:nvPr/>
        </p:nvSpPr>
        <p:spPr>
          <a:xfrm>
            <a:off x="628650" y="18256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以下の状況で橋梁、搭、マスト等に有用</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結合部に振動負荷がかかる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結合部のスリップを避ける必要がある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掛かる負荷がしばしば＋値からー値に変わる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特にステンレス組み込みボルトの設計規定はない</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常にテストを行うこと</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Slide Number Placeholder 3">
            <a:extLst>
              <a:ext uri="{FF2B5EF4-FFF2-40B4-BE49-F238E27FC236}">
                <a16:creationId xmlns:a16="http://schemas.microsoft.com/office/drawing/2014/main" id="{853AD762-4B63-43A4-9327-F1F2D3D005E0}"/>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940924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溶接接合の設計</a:t>
            </a:r>
            <a:endParaRPr lang="nl-BE" dirty="0">
              <a:latin typeface="ＭＳ Ｐゴシック" panose="020B0600070205080204" pitchFamily="50" charset="-128"/>
              <a:ea typeface="ＭＳ Ｐゴシック" panose="020B0600070205080204" pitchFamily="50" charset="-128"/>
            </a:endParaRPr>
          </a:p>
        </p:txBody>
      </p:sp>
      <p:sp>
        <p:nvSpPr>
          <p:cNvPr id="4" name="Rectangle 3">
            <a:extLst>
              <a:ext uri="{FF2B5EF4-FFF2-40B4-BE49-F238E27FC236}">
                <a16:creationId xmlns:a16="http://schemas.microsoft.com/office/drawing/2014/main" id="{E5F01A76-5564-4A68-AFD4-7BDDE0744DDC}"/>
              </a:ext>
            </a:extLst>
          </p:cNvPr>
          <p:cNvSpPr txBox="1">
            <a:spLocks noChangeArrowheads="1"/>
          </p:cNvSpPr>
          <p:nvPr/>
        </p:nvSpPr>
        <p:spPr>
          <a:xfrm>
            <a:off x="468313" y="1700213"/>
            <a:ext cx="8229600" cy="3600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一般的には炭素鋼の設計規定がステンレス鋼にも適用できる</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母材のステンレス鋼種に適した電極等を使用する</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ステンレス鋼は炭素鋼にも溶接できるが特別な準備が必要となる</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Slide Number Placeholder 3">
            <a:extLst>
              <a:ext uri="{FF2B5EF4-FFF2-40B4-BE49-F238E27FC236}">
                <a16:creationId xmlns:a16="http://schemas.microsoft.com/office/drawing/2014/main" id="{10D239F2-5F5A-40C7-AE7D-AE6AAB9013F6}"/>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183080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疲労強度</a:t>
            </a:r>
            <a:endParaRPr lang="nl-BE" dirty="0">
              <a:latin typeface="ＭＳ Ｐゴシック" panose="020B0600070205080204" pitchFamily="50" charset="-128"/>
              <a:ea typeface="ＭＳ Ｐゴシック" panose="020B0600070205080204" pitchFamily="50" charset="-128"/>
            </a:endParaRPr>
          </a:p>
        </p:txBody>
      </p:sp>
      <p:sp>
        <p:nvSpPr>
          <p:cNvPr id="4" name="Content Placeholder 2">
            <a:extLst>
              <a:ext uri="{FF2B5EF4-FFF2-40B4-BE49-F238E27FC236}">
                <a16:creationId xmlns:a16="http://schemas.microsoft.com/office/drawing/2014/main" id="{70C8EE64-5D56-47DA-8111-27E6468A9FFC}"/>
              </a:ext>
            </a:extLst>
          </p:cNvPr>
          <p:cNvSpPr>
            <a:spLocks noGrp="1"/>
          </p:cNvSpPr>
          <p:nvPr>
            <p:ph idx="1"/>
          </p:nvPr>
        </p:nvSpPr>
        <p:spPr>
          <a:xfrm>
            <a:off x="628650" y="1825625"/>
            <a:ext cx="7886700" cy="4351338"/>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rPr>
              <a:t>溶接部分の疲労挙動は溶接形状に依存する</a:t>
            </a:r>
          </a:p>
          <a:p>
            <a:r>
              <a:rPr lang="ja-JP" altLang="en-US" sz="2800" dirty="0">
                <a:latin typeface="ＭＳ Ｐゴシック" panose="020B0600070205080204" pitchFamily="50" charset="-128"/>
                <a:ea typeface="ＭＳ Ｐゴシック" panose="020B0600070205080204" pitchFamily="50" charset="-128"/>
              </a:rPr>
              <a:t>オーステナイト鋼と二相鋼の疲労強度は少なくとも炭素鋼と同等である</a:t>
            </a:r>
          </a:p>
          <a:p>
            <a:r>
              <a:rPr lang="ja-JP" altLang="en-US" dirty="0">
                <a:latin typeface="ＭＳ Ｐゴシック" panose="020B0600070205080204" pitchFamily="50" charset="-128"/>
                <a:ea typeface="ＭＳ Ｐゴシック" panose="020B0600070205080204" pitchFamily="50" charset="-128"/>
              </a:rPr>
              <a:t>炭素</a:t>
            </a:r>
            <a:r>
              <a:rPr lang="ja-JP" altLang="en-US" sz="2800" dirty="0">
                <a:latin typeface="ＭＳ Ｐゴシック" panose="020B0600070205080204" pitchFamily="50" charset="-128"/>
                <a:ea typeface="ＭＳ Ｐゴシック" panose="020B0600070205080204" pitchFamily="50" charset="-128"/>
              </a:rPr>
              <a:t>鋼のガイドラインを適用すること</a:t>
            </a:r>
          </a:p>
          <a:p>
            <a:endParaRPr lang="ja-JP" altLang="en-US" dirty="0">
              <a:latin typeface="ＭＳ Ｐゴシック" panose="020B0600070205080204" pitchFamily="50" charset="-128"/>
              <a:ea typeface="ＭＳ Ｐゴシック" panose="020B0600070205080204" pitchFamily="50" charset="-128"/>
            </a:endParaRPr>
          </a:p>
          <a:p>
            <a:endParaRPr lang="en-GB" altLang="en-US"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4E98F28D-3C7D-4AD7-AFF1-6A70592A8E8F}"/>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261744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28650" y="2204086"/>
            <a:ext cx="7886700" cy="1325563"/>
          </a:xfrm>
        </p:spPr>
        <p:txBody>
          <a:bodyPr/>
          <a:lstStyle/>
          <a:p>
            <a:pPr algn="ctr"/>
            <a:r>
              <a:rPr lang="en-US" altLang="ja-JP" dirty="0">
                <a:latin typeface="ＭＳ Ｐゴシック" panose="020B0600070205080204" pitchFamily="50" charset="-128"/>
                <a:ea typeface="ＭＳ Ｐゴシック" panose="020B0600070205080204" pitchFamily="50" charset="-128"/>
              </a:rPr>
              <a:t>Section</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7</a:t>
            </a:r>
            <a:endParaRPr lang="en-GB" altLang="en-US" dirty="0">
              <a:latin typeface="ＭＳ Ｐゴシック" panose="020B0600070205080204" pitchFamily="50" charset="-128"/>
              <a:ea typeface="ＭＳ Ｐゴシック" panose="020B0600070205080204" pitchFamily="50" charset="-128"/>
            </a:endParaRPr>
          </a:p>
        </p:txBody>
      </p:sp>
      <p:sp>
        <p:nvSpPr>
          <p:cNvPr id="7171" name="Rectangle 3"/>
          <p:cNvSpPr>
            <a:spLocks noGrp="1" noChangeArrowheads="1"/>
          </p:cNvSpPr>
          <p:nvPr>
            <p:ph type="body" idx="1"/>
          </p:nvPr>
        </p:nvSpPr>
        <p:spPr>
          <a:xfrm>
            <a:off x="628650" y="3657599"/>
            <a:ext cx="7886700" cy="680403"/>
          </a:xfrm>
        </p:spPr>
        <p:txBody>
          <a:bodyPr>
            <a:normAutofit/>
          </a:bodyPr>
          <a:lstStyle/>
          <a:p>
            <a:pPr marL="0" indent="0" algn="ctr">
              <a:buNone/>
            </a:pPr>
            <a:r>
              <a:rPr lang="ja-JP" altLang="en-US" dirty="0">
                <a:latin typeface="ＭＳ Ｐゴシック" panose="020B0600070205080204" pitchFamily="50" charset="-128"/>
                <a:ea typeface="ＭＳ Ｐゴシック" panose="020B0600070205080204" pitchFamily="50" charset="-128"/>
              </a:rPr>
              <a:t>技術者向けの情報源</a:t>
            </a:r>
            <a:endParaRPr lang="en-US" altLang="ja-JP" dirty="0">
              <a:latin typeface="ＭＳ Ｐゴシック" panose="020B0600070205080204" pitchFamily="50" charset="-128"/>
              <a:ea typeface="ＭＳ Ｐゴシック" panose="020B0600070205080204" pitchFamily="50" charset="-128"/>
            </a:endParaRPr>
          </a:p>
        </p:txBody>
      </p:sp>
      <p:sp>
        <p:nvSpPr>
          <p:cNvPr id="6" name="Slide Number Placeholder 3">
            <a:extLst>
              <a:ext uri="{FF2B5EF4-FFF2-40B4-BE49-F238E27FC236}">
                <a16:creationId xmlns:a16="http://schemas.microsoft.com/office/drawing/2014/main" id="{B2C555B3-1169-4724-85B9-9679B5606AF1}"/>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7776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ja-JP" altLang="en-US" sz="3600" dirty="0"/>
              <a:t>主要な土木建造物は現在では</a:t>
            </a:r>
            <a:br>
              <a:rPr lang="en-US" altLang="ja-JP" sz="3600" dirty="0"/>
            </a:br>
            <a:r>
              <a:rPr lang="en-US" altLang="ja-JP" sz="3600" dirty="0"/>
              <a:t>100</a:t>
            </a:r>
            <a:r>
              <a:rPr lang="ja-JP" altLang="en-US" sz="3600" dirty="0"/>
              <a:t>年以上の耐用年数が必要とされる</a:t>
            </a:r>
            <a:endParaRPr lang="fr-FR" sz="3600" dirty="0"/>
          </a:p>
        </p:txBody>
      </p:sp>
    </p:spTree>
    <p:extLst>
      <p:ext uri="{BB962C8B-B14F-4D97-AF65-F5344CB8AC3E}">
        <p14:creationId xmlns:p14="http://schemas.microsoft.com/office/powerpoint/2010/main" val="914111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技術者向けの情報源</a:t>
            </a:r>
            <a:endParaRPr lang="nl-BE" dirty="0">
              <a:latin typeface="ＭＳ Ｐゴシック" panose="020B0600070205080204" pitchFamily="50" charset="-128"/>
              <a:ea typeface="ＭＳ Ｐゴシック" panose="020B0600070205080204" pitchFamily="50" charset="-128"/>
            </a:endParaRPr>
          </a:p>
        </p:txBody>
      </p:sp>
      <p:sp>
        <p:nvSpPr>
          <p:cNvPr id="7" name="Content Placeholder 2">
            <a:extLst>
              <a:ext uri="{FF2B5EF4-FFF2-40B4-BE49-F238E27FC236}">
                <a16:creationId xmlns:a16="http://schemas.microsoft.com/office/drawing/2014/main" id="{F4D1E6C0-5E16-41CF-A1F3-6B9A3270A7AE}"/>
              </a:ext>
            </a:extLst>
          </p:cNvPr>
          <p:cNvSpPr>
            <a:spLocks noGrp="1"/>
          </p:cNvSpPr>
          <p:nvPr>
            <p:ph idx="1"/>
          </p:nvPr>
        </p:nvSpPr>
        <p:spPr>
          <a:xfrm>
            <a:off x="628650" y="1825625"/>
            <a:ext cx="7886700" cy="4351338"/>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オンライン情報センター</a:t>
            </a:r>
          </a:p>
          <a:p>
            <a:r>
              <a:rPr lang="ja-JP" altLang="en-US" dirty="0">
                <a:latin typeface="ＭＳ Ｐゴシック" panose="020B0600070205080204" pitchFamily="50" charset="-128"/>
                <a:ea typeface="ＭＳ Ｐゴシック" panose="020B0600070205080204" pitchFamily="50" charset="-128"/>
              </a:rPr>
              <a:t>ケーススタディ</a:t>
            </a:r>
          </a:p>
          <a:p>
            <a:r>
              <a:rPr lang="ja-JP" altLang="en-US" dirty="0">
                <a:latin typeface="ＭＳ Ｐゴシック" panose="020B0600070205080204" pitchFamily="50" charset="-128"/>
                <a:ea typeface="ＭＳ Ｐゴシック" panose="020B0600070205080204" pitchFamily="50" charset="-128"/>
              </a:rPr>
              <a:t>設計ガイド</a:t>
            </a:r>
          </a:p>
          <a:p>
            <a:r>
              <a:rPr lang="ja-JP" altLang="en-US" dirty="0">
                <a:latin typeface="ＭＳ Ｐゴシック" panose="020B0600070205080204" pitchFamily="50" charset="-128"/>
                <a:ea typeface="ＭＳ Ｐゴシック" panose="020B0600070205080204" pitchFamily="50" charset="-128"/>
              </a:rPr>
              <a:t>設計例</a:t>
            </a:r>
          </a:p>
          <a:p>
            <a:r>
              <a:rPr lang="ja-JP" altLang="en-US" dirty="0">
                <a:latin typeface="ＭＳ Ｐゴシック" panose="020B0600070205080204" pitchFamily="50" charset="-128"/>
                <a:ea typeface="ＭＳ Ｐゴシック" panose="020B0600070205080204" pitchFamily="50" charset="-128"/>
              </a:rPr>
              <a:t>ソフトウエア</a:t>
            </a:r>
          </a:p>
          <a:p>
            <a:endParaRPr lang="ja-JP" altLang="en-US"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A7B9F3DC-1DB5-45D0-8730-80EF84DC2F85}"/>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05525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139700"/>
            <a:ext cx="7932737" cy="661828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8" name="Title 1"/>
          <p:cNvSpPr>
            <a:spLocks noGrp="1"/>
          </p:cNvSpPr>
          <p:nvPr>
            <p:ph type="title"/>
          </p:nvPr>
        </p:nvSpPr>
        <p:spPr>
          <a:xfrm>
            <a:off x="5669409" y="139700"/>
            <a:ext cx="2664296" cy="360040"/>
          </a:xfrm>
        </p:spPr>
        <p:txBody>
          <a:bodyPr>
            <a:noAutofit/>
          </a:bodyPr>
          <a:lstStyle/>
          <a:p>
            <a:pPr algn="l" eaLnBrk="1" hangingPunct="1"/>
            <a:r>
              <a:rPr lang="en-GB" altLang="en-US" sz="1800" dirty="0">
                <a:hlinkClick r:id="rId4"/>
              </a:rPr>
              <a:t>www.steel-stainless.org</a:t>
            </a:r>
            <a:r>
              <a:rPr lang="en-GB" altLang="en-US" sz="3200" dirty="0"/>
              <a:t> </a:t>
            </a:r>
          </a:p>
        </p:txBody>
      </p:sp>
      <p:sp>
        <p:nvSpPr>
          <p:cNvPr id="6" name="Slide Number Placeholder 3">
            <a:extLst>
              <a:ext uri="{FF2B5EF4-FFF2-40B4-BE49-F238E27FC236}">
                <a16:creationId xmlns:a16="http://schemas.microsoft.com/office/drawing/2014/main" id="{90105748-03E1-49DD-AD2E-286DDFA9CB40}"/>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7243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8083302" cy="1325563"/>
          </a:xfrm>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建築情報センターの</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ステンレス鋼関連ページ</a:t>
            </a:r>
            <a:endParaRPr lang="nl-BE" dirty="0">
              <a:latin typeface="ＭＳ Ｐゴシック" panose="020B0600070205080204" pitchFamily="50" charset="-128"/>
              <a:ea typeface="ＭＳ Ｐゴシック" panose="020B0600070205080204" pitchFamily="50" charset="-128"/>
            </a:endParaRPr>
          </a:p>
        </p:txBody>
      </p:sp>
      <p:pic>
        <p:nvPicPr>
          <p:cNvPr id="8" name="Picture 5">
            <a:extLst>
              <a:ext uri="{FF2B5EF4-FFF2-40B4-BE49-F238E27FC236}">
                <a16:creationId xmlns:a16="http://schemas.microsoft.com/office/drawing/2014/main" id="{CB0370A5-B8F6-461B-8A17-7CD0DAF89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187258"/>
            <a:ext cx="7561263" cy="45847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a:extLst>
              <a:ext uri="{FF2B5EF4-FFF2-40B4-BE49-F238E27FC236}">
                <a16:creationId xmlns:a16="http://schemas.microsoft.com/office/drawing/2014/main" id="{62041E9D-6577-401E-8C32-EBAAC1A09119}"/>
              </a:ext>
            </a:extLst>
          </p:cNvPr>
          <p:cNvSpPr txBox="1">
            <a:spLocks noChangeArrowheads="1"/>
          </p:cNvSpPr>
          <p:nvPr/>
        </p:nvSpPr>
        <p:spPr>
          <a:xfrm>
            <a:off x="628650" y="1690689"/>
            <a:ext cx="7886700" cy="4225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GB" altLang="en-US" sz="2400" b="0" i="0" u="none" strike="noStrike" kern="1200" cap="none" spc="0" normalizeH="0" baseline="0" noProof="0" dirty="0">
                <a:ln>
                  <a:noFill/>
                </a:ln>
                <a:solidFill>
                  <a:prstClr val="black"/>
                </a:solidFill>
                <a:effectLst/>
                <a:uLnTx/>
                <a:uFillTx/>
                <a:latin typeface="Calibri"/>
                <a:ea typeface="+mn-ea"/>
                <a:cs typeface="+mn-cs"/>
                <a:hlinkClick r:id="rId3"/>
              </a:rPr>
              <a:t>www.stainlessconstruction.com</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Slide Number Placeholder 3">
            <a:extLst>
              <a:ext uri="{FF2B5EF4-FFF2-40B4-BE49-F238E27FC236}">
                <a16:creationId xmlns:a16="http://schemas.microsoft.com/office/drawing/2014/main" id="{405A6AEE-3103-4615-9B00-B4CB689E7C3F}"/>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485641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ケーススタディ　構造</a:t>
            </a:r>
            <a:r>
              <a:rPr lang="en-US" altLang="ja-JP" dirty="0">
                <a:latin typeface="ＭＳ Ｐゴシック" panose="020B0600070205080204" pitchFamily="50" charset="-128"/>
                <a:ea typeface="ＭＳ Ｐゴシック" panose="020B0600070205080204" pitchFamily="50" charset="-128"/>
              </a:rPr>
              <a:t>12</a:t>
            </a:r>
            <a:r>
              <a:rPr lang="ja-JP" altLang="en-US" dirty="0">
                <a:latin typeface="ＭＳ Ｐゴシック" panose="020B0600070205080204" pitchFamily="50" charset="-128"/>
                <a:ea typeface="ＭＳ Ｐゴシック" panose="020B0600070205080204" pitchFamily="50" charset="-128"/>
              </a:rPr>
              <a:t>事例</a:t>
            </a:r>
            <a:endParaRPr lang="nl-BE" dirty="0">
              <a:latin typeface="ＭＳ Ｐゴシック" panose="020B0600070205080204" pitchFamily="50" charset="-128"/>
              <a:ea typeface="ＭＳ Ｐゴシック" panose="020B0600070205080204" pitchFamily="50" charset="-128"/>
            </a:endParaRPr>
          </a:p>
        </p:txBody>
      </p:sp>
      <p:sp>
        <p:nvSpPr>
          <p:cNvPr id="9" name="Rectangle 3">
            <a:extLst>
              <a:ext uri="{FF2B5EF4-FFF2-40B4-BE49-F238E27FC236}">
                <a16:creationId xmlns:a16="http://schemas.microsoft.com/office/drawing/2014/main" id="{62041E9D-6577-401E-8C32-EBAAC1A09119}"/>
              </a:ext>
            </a:extLst>
          </p:cNvPr>
          <p:cNvSpPr txBox="1">
            <a:spLocks noChangeArrowheads="1"/>
          </p:cNvSpPr>
          <p:nvPr/>
        </p:nvSpPr>
        <p:spPr>
          <a:xfrm>
            <a:off x="628650" y="1690689"/>
            <a:ext cx="7886700" cy="4225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GB" altLang="en-US" sz="2400" b="0" i="0" u="none" strike="noStrike" kern="1200" cap="none" spc="0" normalizeH="0" baseline="0" noProof="0" dirty="0">
                <a:ln>
                  <a:noFill/>
                </a:ln>
                <a:solidFill>
                  <a:prstClr val="black"/>
                </a:solidFill>
                <a:effectLst/>
                <a:uLnTx/>
                <a:uFillTx/>
                <a:latin typeface="Calibri"/>
                <a:ea typeface="+mn-ea"/>
                <a:cs typeface="+mn-cs"/>
                <a:hlinkClick r:id="rId2"/>
              </a:rPr>
              <a:t>www.steel-stainless.org/CaseStudies</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 name="Picture 3" descr="6">
            <a:extLst>
              <a:ext uri="{FF2B5EF4-FFF2-40B4-BE49-F238E27FC236}">
                <a16:creationId xmlns:a16="http://schemas.microsoft.com/office/drawing/2014/main" id="{743C61DC-FCA4-4E62-9708-88C864455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190911"/>
            <a:ext cx="3167062" cy="4508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Fig3">
            <a:extLst>
              <a:ext uri="{FF2B5EF4-FFF2-40B4-BE49-F238E27FC236}">
                <a16:creationId xmlns:a16="http://schemas.microsoft.com/office/drawing/2014/main" id="{AFE983A9-4589-47E6-A48C-A2CC9039D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428" y="2221073"/>
            <a:ext cx="2403475" cy="180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CIMG4127">
            <a:extLst>
              <a:ext uri="{FF2B5EF4-FFF2-40B4-BE49-F238E27FC236}">
                <a16:creationId xmlns:a16="http://schemas.microsoft.com/office/drawing/2014/main" id="{6188BF27-3580-432D-BCFA-74CCFA5D5C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003" y="4845211"/>
            <a:ext cx="2473325" cy="1855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descr="29072009534">
            <a:extLst>
              <a:ext uri="{FF2B5EF4-FFF2-40B4-BE49-F238E27FC236}">
                <a16:creationId xmlns:a16="http://schemas.microsoft.com/office/drawing/2014/main" id="{4C9B25D9-5FE4-4D38-8F3A-2CDF3A9C2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1715" y="4864261"/>
            <a:ext cx="2436813" cy="1827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7" descr="untitled4">
            <a:extLst>
              <a:ext uri="{FF2B5EF4-FFF2-40B4-BE49-F238E27FC236}">
                <a16:creationId xmlns:a16="http://schemas.microsoft.com/office/drawing/2014/main" id="{B029C95A-1696-41A8-B95D-418BF606C1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428" y="2200436"/>
            <a:ext cx="2449512" cy="1814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Slide Number Placeholder 3">
            <a:extLst>
              <a:ext uri="{FF2B5EF4-FFF2-40B4-BE49-F238E27FC236}">
                <a16:creationId xmlns:a16="http://schemas.microsoft.com/office/drawing/2014/main" id="{D0916A69-CED7-4BA7-A14B-09593524CB83}"/>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822645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設計ガイド　</a:t>
            </a:r>
            <a:r>
              <a:rPr lang="en-US" altLang="ja-JP" dirty="0">
                <a:latin typeface="ＭＳ Ｐゴシック" panose="020B0600070205080204" pitchFamily="50" charset="-128"/>
                <a:ea typeface="ＭＳ Ｐゴシック" panose="020B0600070205080204" pitchFamily="50" charset="-128"/>
              </a:rPr>
              <a:t>Eurocode</a:t>
            </a:r>
            <a:endParaRPr lang="nl-BE" dirty="0">
              <a:latin typeface="ＭＳ Ｐゴシック" panose="020B0600070205080204" pitchFamily="50" charset="-128"/>
              <a:ea typeface="ＭＳ Ｐゴシック" panose="020B0600070205080204" pitchFamily="50" charset="-128"/>
            </a:endParaRPr>
          </a:p>
        </p:txBody>
      </p:sp>
      <p:pic>
        <p:nvPicPr>
          <p:cNvPr id="15" name="Picture 2" descr="front cover V2">
            <a:extLst>
              <a:ext uri="{FF2B5EF4-FFF2-40B4-BE49-F238E27FC236}">
                <a16:creationId xmlns:a16="http://schemas.microsoft.com/office/drawing/2014/main" id="{3094BB00-4E3D-402B-8ED2-72EE5E22DB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3" y="1573213"/>
            <a:ext cx="3254375" cy="4633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Content Placeholder 8">
            <a:extLst>
              <a:ext uri="{FF2B5EF4-FFF2-40B4-BE49-F238E27FC236}">
                <a16:creationId xmlns:a16="http://schemas.microsoft.com/office/drawing/2014/main" id="{9E170547-9676-4A28-BA93-4F4D185A319E}"/>
              </a:ext>
            </a:extLst>
          </p:cNvPr>
          <p:cNvSpPr txBox="1">
            <a:spLocks/>
          </p:cNvSpPr>
          <p:nvPr/>
        </p:nvSpPr>
        <p:spPr>
          <a:xfrm>
            <a:off x="4314800" y="1573213"/>
            <a:ext cx="4402832"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hlinkClick r:id="rId3"/>
              </a:rPr>
              <a:t>www.steel-stainless.org/designmanual</a:t>
            </a:r>
            <a:endParaRPr kumimoji="1"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zh-TW"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指導書</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zh-TW"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注釈</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zh-TW"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設計例</a:t>
            </a:r>
          </a:p>
        </p:txBody>
      </p:sp>
      <p:sp>
        <p:nvSpPr>
          <p:cNvPr id="17" name="Text Box 6">
            <a:extLst>
              <a:ext uri="{FF2B5EF4-FFF2-40B4-BE49-F238E27FC236}">
                <a16:creationId xmlns:a16="http://schemas.microsoft.com/office/drawing/2014/main" id="{39B574A1-C31D-472B-9BAC-DAF31B1476A9}"/>
              </a:ext>
            </a:extLst>
          </p:cNvPr>
          <p:cNvSpPr txBox="1">
            <a:spLocks noChangeArrowheads="1"/>
          </p:cNvSpPr>
          <p:nvPr/>
        </p:nvSpPr>
        <p:spPr bwMode="auto">
          <a:xfrm>
            <a:off x="4535810" y="3884170"/>
            <a:ext cx="3960812" cy="1857807"/>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Online design software:</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（オンライン設計ソフト）</a:t>
            </a:r>
            <a:endParaRPr kumimoji="0" lang="en-GB"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hlinkClick r:id="rId4"/>
              </a:rPr>
              <a:t>www.steel-stainless.org/software</a:t>
            </a:r>
            <a:r>
              <a:rPr kumimoji="0" lang="en-GB"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p:txBody>
      </p:sp>
      <p:sp>
        <p:nvSpPr>
          <p:cNvPr id="7" name="Slide Number Placeholder 3">
            <a:extLst>
              <a:ext uri="{FF2B5EF4-FFF2-40B4-BE49-F238E27FC236}">
                <a16:creationId xmlns:a16="http://schemas.microsoft.com/office/drawing/2014/main" id="{B3A84D95-13EE-499D-BBE5-CB453CAB4DA2}"/>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420178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まとめ</a:t>
            </a:r>
            <a:endParaRPr lang="nl-BE" dirty="0">
              <a:latin typeface="ＭＳ Ｐゴシック" panose="020B0600070205080204" pitchFamily="50" charset="-128"/>
              <a:ea typeface="ＭＳ Ｐゴシック" panose="020B0600070205080204" pitchFamily="50" charset="-128"/>
            </a:endParaRPr>
          </a:p>
        </p:txBody>
      </p:sp>
      <p:sp>
        <p:nvSpPr>
          <p:cNvPr id="7" name="Content Placeholder 4">
            <a:extLst>
              <a:ext uri="{FF2B5EF4-FFF2-40B4-BE49-F238E27FC236}">
                <a16:creationId xmlns:a16="http://schemas.microsoft.com/office/drawing/2014/main" id="{4BE7B295-D40D-4358-A4D6-3101345C4E49}"/>
              </a:ext>
            </a:extLst>
          </p:cNvPr>
          <p:cNvSpPr>
            <a:spLocks noGrp="1"/>
          </p:cNvSpPr>
          <p:nvPr>
            <p:ph idx="1"/>
          </p:nvPr>
        </p:nvSpPr>
        <p:spPr>
          <a:xfrm>
            <a:off x="628650" y="1825625"/>
            <a:ext cx="7886700" cy="4351338"/>
          </a:xfrm>
        </p:spPr>
        <p:txBody>
          <a:bodyPr>
            <a:normAutofit/>
          </a:bodyPr>
          <a:lstStyle/>
          <a:p>
            <a:pPr>
              <a:defRPr/>
            </a:pPr>
            <a:r>
              <a:rPr lang="ja-JP" altLang="en-US" sz="2800" dirty="0">
                <a:latin typeface="ＭＳ Ｐゴシック" panose="020B0600070205080204" pitchFamily="50" charset="-128"/>
                <a:ea typeface="ＭＳ Ｐゴシック" panose="020B0600070205080204" pitchFamily="50" charset="-128"/>
                <a:cs typeface="Arial" pitchFamily="34" charset="0"/>
              </a:rPr>
              <a:t>構造的耐力</a:t>
            </a:r>
          </a:p>
          <a:p>
            <a:pPr marL="0" indent="0">
              <a:buNone/>
              <a:defRPr/>
            </a:pPr>
            <a:r>
              <a:rPr lang="ja-JP" altLang="en-US" sz="2800" dirty="0">
                <a:latin typeface="ＭＳ Ｐゴシック" panose="020B0600070205080204" pitchFamily="50" charset="-128"/>
                <a:ea typeface="ＭＳ Ｐゴシック" panose="020B0600070205080204" pitchFamily="50" charset="-128"/>
                <a:cs typeface="Arial" pitchFamily="34" charset="0"/>
              </a:rPr>
              <a:t>　</a:t>
            </a:r>
            <a:r>
              <a:rPr lang="ja-JP" altLang="en-US" sz="2800" dirty="0">
                <a:solidFill>
                  <a:schemeClr val="bg1">
                    <a:lumMod val="50000"/>
                  </a:schemeClr>
                </a:solidFill>
                <a:latin typeface="ＭＳ Ｐゴシック" panose="020B0600070205080204" pitchFamily="50" charset="-128"/>
                <a:ea typeface="ＭＳ Ｐゴシック" panose="020B0600070205080204" pitchFamily="50" charset="-128"/>
                <a:cs typeface="Arial" pitchFamily="34" charset="0"/>
              </a:rPr>
              <a:t>炭素鋼に近似しているが非線形の応力ひずみ</a:t>
            </a:r>
            <a:endParaRPr lang="en-US" altLang="ja-JP" sz="2800" dirty="0">
              <a:solidFill>
                <a:schemeClr val="bg1">
                  <a:lumMod val="50000"/>
                </a:schemeClr>
              </a:solidFill>
              <a:latin typeface="ＭＳ Ｐゴシック" panose="020B0600070205080204" pitchFamily="50" charset="-128"/>
              <a:ea typeface="ＭＳ Ｐゴシック" panose="020B0600070205080204" pitchFamily="50" charset="-128"/>
              <a:cs typeface="Arial" pitchFamily="34" charset="0"/>
            </a:endParaRPr>
          </a:p>
          <a:p>
            <a:pPr marL="0" indent="0">
              <a:buNone/>
              <a:defRPr/>
            </a:pPr>
            <a:r>
              <a:rPr lang="ja-JP" altLang="en-US" sz="2800" dirty="0">
                <a:solidFill>
                  <a:schemeClr val="bg1">
                    <a:lumMod val="50000"/>
                  </a:schemeClr>
                </a:solidFill>
                <a:latin typeface="ＭＳ Ｐゴシック" panose="020B0600070205080204" pitchFamily="50" charset="-128"/>
                <a:ea typeface="ＭＳ Ｐゴシック" panose="020B0600070205080204" pitchFamily="50" charset="-128"/>
                <a:cs typeface="Arial" pitchFamily="34" charset="0"/>
              </a:rPr>
              <a:t>　曲線により若干の修正が必要となる</a:t>
            </a:r>
          </a:p>
          <a:p>
            <a:pPr>
              <a:defRPr/>
            </a:pPr>
            <a:r>
              <a:rPr lang="ja-JP" altLang="en-US" sz="2800" dirty="0">
                <a:latin typeface="ＭＳ Ｐゴシック" panose="020B0600070205080204" pitchFamily="50" charset="-128"/>
                <a:ea typeface="ＭＳ Ｐゴシック" panose="020B0600070205080204" pitchFamily="50" charset="-128"/>
                <a:cs typeface="Arial" pitchFamily="34" charset="0"/>
              </a:rPr>
              <a:t>設計規定は策定されている</a:t>
            </a:r>
          </a:p>
          <a:p>
            <a:pPr>
              <a:defRPr/>
            </a:pPr>
            <a:r>
              <a:rPr lang="ja-JP" altLang="en-US" sz="2800" dirty="0">
                <a:latin typeface="ＭＳ Ｐゴシック" panose="020B0600070205080204" pitchFamily="50" charset="-128"/>
                <a:ea typeface="ＭＳ Ｐゴシック" panose="020B0600070205080204" pitchFamily="50" charset="-128"/>
                <a:cs typeface="Arial" pitchFamily="34" charset="0"/>
              </a:rPr>
              <a:t>参考資料（設計ガイド、事例研究、加工例、ソフトウェア）は自由に利用できる</a:t>
            </a:r>
          </a:p>
          <a:p>
            <a:pPr>
              <a:defRPr/>
            </a:pPr>
            <a:endParaRPr lang="ja-JP" altLang="en-US" dirty="0">
              <a:latin typeface="ＭＳ Ｐゴシック" panose="020B0600070205080204" pitchFamily="50" charset="-128"/>
              <a:ea typeface="ＭＳ Ｐゴシック" panose="020B0600070205080204" pitchFamily="50" charset="-128"/>
              <a:cs typeface="Arial" pitchFamily="34" charset="0"/>
            </a:endParaRPr>
          </a:p>
        </p:txBody>
      </p:sp>
      <p:sp>
        <p:nvSpPr>
          <p:cNvPr id="5" name="Slide Number Placeholder 3">
            <a:extLst>
              <a:ext uri="{FF2B5EF4-FFF2-40B4-BE49-F238E27FC236}">
                <a16:creationId xmlns:a16="http://schemas.microsoft.com/office/drawing/2014/main" id="{B7E42BED-E136-4AE2-A676-80C97604A199}"/>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04754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参考</a:t>
            </a:r>
            <a:endParaRPr lang="nl-BE" dirty="0">
              <a:latin typeface="ＭＳ Ｐゴシック" panose="020B0600070205080204" pitchFamily="50" charset="-128"/>
              <a:ea typeface="ＭＳ Ｐゴシック" panose="020B0600070205080204" pitchFamily="50" charset="-128"/>
            </a:endParaRPr>
          </a:p>
        </p:txBody>
      </p:sp>
      <p:sp>
        <p:nvSpPr>
          <p:cNvPr id="3" name="Tijdelijke aanduiding voor inhoud 2"/>
          <p:cNvSpPr>
            <a:spLocks noGrp="1"/>
          </p:cNvSpPr>
          <p:nvPr>
            <p:ph idx="1"/>
          </p:nvPr>
        </p:nvSpPr>
        <p:spPr>
          <a:xfrm>
            <a:off x="152400" y="1463040"/>
            <a:ext cx="8839200" cy="5134312"/>
          </a:xfrm>
        </p:spPr>
        <p:txBody>
          <a:bodyPr>
            <a:normAutofit/>
          </a:bodyPr>
          <a:lstStyle/>
          <a:p>
            <a:r>
              <a:rPr lang="nl-BE" sz="1400" dirty="0"/>
              <a:t>EN 1993-1-1. Eurocode 3: Design of steel </a:t>
            </a:r>
            <a:r>
              <a:rPr lang="nl-BE" sz="1400" dirty="0" err="1"/>
              <a:t>structures</a:t>
            </a:r>
            <a:r>
              <a:rPr lang="nl-BE" sz="1400" dirty="0"/>
              <a:t> – Part1-1: General </a:t>
            </a:r>
            <a:r>
              <a:rPr lang="nl-BE" sz="1400" dirty="0" err="1"/>
              <a:t>rules</a:t>
            </a:r>
            <a:r>
              <a:rPr lang="nl-BE" sz="1400" dirty="0"/>
              <a:t> </a:t>
            </a:r>
            <a:r>
              <a:rPr lang="nl-BE" sz="1400" dirty="0" err="1"/>
              <a:t>and</a:t>
            </a:r>
            <a:r>
              <a:rPr lang="nl-BE" sz="1400" dirty="0"/>
              <a:t> </a:t>
            </a:r>
            <a:r>
              <a:rPr lang="nl-BE" sz="1400" dirty="0" err="1"/>
              <a:t>rules</a:t>
            </a:r>
            <a:r>
              <a:rPr lang="nl-BE" sz="1400" dirty="0"/>
              <a:t> </a:t>
            </a:r>
            <a:r>
              <a:rPr lang="nl-BE" sz="1400" dirty="0" err="1"/>
              <a:t>for</a:t>
            </a:r>
            <a:r>
              <a:rPr lang="nl-BE" sz="1400" dirty="0"/>
              <a:t> buildings. 2005</a:t>
            </a:r>
          </a:p>
          <a:p>
            <a:endParaRPr lang="nl-BE" sz="1400" dirty="0"/>
          </a:p>
          <a:p>
            <a:r>
              <a:rPr lang="nl-BE" sz="1400" dirty="0"/>
              <a:t>EN 1993-1-4. Eurocode 3: Design of steel </a:t>
            </a:r>
            <a:r>
              <a:rPr lang="nl-BE" sz="1400" dirty="0" err="1"/>
              <a:t>structures</a:t>
            </a:r>
            <a:r>
              <a:rPr lang="nl-BE" sz="1400" dirty="0"/>
              <a:t> – Part1-4: </a:t>
            </a:r>
            <a:r>
              <a:rPr lang="nl-BE" sz="1400" dirty="0" err="1"/>
              <a:t>Supplementary</a:t>
            </a:r>
            <a:r>
              <a:rPr lang="nl-BE" sz="1400" dirty="0"/>
              <a:t> </a:t>
            </a:r>
            <a:r>
              <a:rPr lang="nl-BE" sz="1400" dirty="0" err="1"/>
              <a:t>rules</a:t>
            </a:r>
            <a:r>
              <a:rPr lang="nl-BE" sz="1400" dirty="0"/>
              <a:t> </a:t>
            </a:r>
            <a:r>
              <a:rPr lang="nl-BE" sz="1400" dirty="0" err="1"/>
              <a:t>for</a:t>
            </a:r>
            <a:r>
              <a:rPr lang="nl-BE" sz="1400" dirty="0"/>
              <a:t> </a:t>
            </a:r>
            <a:r>
              <a:rPr lang="nl-BE" sz="1400" dirty="0" err="1"/>
              <a:t>stainless</a:t>
            </a:r>
            <a:r>
              <a:rPr lang="nl-BE" sz="1400" dirty="0"/>
              <a:t> steel. 2006</a:t>
            </a:r>
          </a:p>
          <a:p>
            <a:endParaRPr lang="nl-BE" sz="1400" dirty="0"/>
          </a:p>
          <a:p>
            <a:r>
              <a:rPr lang="nl-BE" sz="1400" dirty="0"/>
              <a:t>EN 1993-1-4. Eurocode 3: Design of steel </a:t>
            </a:r>
            <a:r>
              <a:rPr lang="nl-BE" sz="1400" dirty="0" err="1"/>
              <a:t>structures</a:t>
            </a:r>
            <a:r>
              <a:rPr lang="nl-BE" sz="1400" dirty="0"/>
              <a:t> – Part1-4: </a:t>
            </a:r>
            <a:r>
              <a:rPr lang="nl-BE" sz="1400" dirty="0" err="1"/>
              <a:t>Supplementary</a:t>
            </a:r>
            <a:r>
              <a:rPr lang="nl-BE" sz="1400" dirty="0"/>
              <a:t> </a:t>
            </a:r>
            <a:r>
              <a:rPr lang="nl-BE" sz="1400" dirty="0" err="1"/>
              <a:t>rules</a:t>
            </a:r>
            <a:r>
              <a:rPr lang="nl-BE" sz="1400" dirty="0"/>
              <a:t> </a:t>
            </a:r>
            <a:r>
              <a:rPr lang="nl-BE" sz="1400" dirty="0" err="1"/>
              <a:t>for</a:t>
            </a:r>
            <a:r>
              <a:rPr lang="nl-BE" sz="1400" dirty="0"/>
              <a:t> </a:t>
            </a:r>
            <a:r>
              <a:rPr lang="nl-BE" sz="1400" dirty="0" err="1"/>
              <a:t>stainless</a:t>
            </a:r>
            <a:r>
              <a:rPr lang="nl-BE" sz="1400" dirty="0"/>
              <a:t> steel. </a:t>
            </a:r>
            <a:r>
              <a:rPr lang="nl-BE" sz="1400" dirty="0" err="1"/>
              <a:t>Modifications</a:t>
            </a:r>
            <a:r>
              <a:rPr lang="nl-BE" sz="1400" dirty="0"/>
              <a:t> 2015</a:t>
            </a:r>
          </a:p>
          <a:p>
            <a:endParaRPr lang="nl-BE" sz="1400" dirty="0"/>
          </a:p>
          <a:p>
            <a:r>
              <a:rPr lang="en-US" sz="1400" dirty="0"/>
              <a:t>M. </a:t>
            </a:r>
            <a:r>
              <a:rPr lang="en-US" sz="1400" dirty="0" err="1"/>
              <a:t>Fortan</a:t>
            </a:r>
            <a:r>
              <a:rPr lang="en-US" sz="1400" dirty="0"/>
              <a:t>. Lateral-torsional buckling of duplex stainless steel beams - Experiments and design model. PhD thesis. 2014-…</a:t>
            </a:r>
            <a:endParaRPr lang="nl-BE" sz="1400" dirty="0"/>
          </a:p>
          <a:p>
            <a:endParaRPr lang="nl-BE" sz="1400" dirty="0"/>
          </a:p>
          <a:p>
            <a:r>
              <a:rPr lang="nl-BE" sz="1400" dirty="0"/>
              <a:t>AISI Standard. North American </a:t>
            </a:r>
            <a:r>
              <a:rPr lang="nl-BE" sz="1400" dirty="0" err="1"/>
              <a:t>specification</a:t>
            </a:r>
            <a:r>
              <a:rPr lang="nl-BE" sz="1400" dirty="0"/>
              <a:t> Appendix 1: Design of </a:t>
            </a:r>
            <a:r>
              <a:rPr lang="nl-BE" sz="1400" dirty="0" err="1"/>
              <a:t>Cold-Formed</a:t>
            </a:r>
            <a:r>
              <a:rPr lang="nl-BE" sz="1400" dirty="0"/>
              <a:t> Steel </a:t>
            </a:r>
            <a:r>
              <a:rPr lang="nl-BE" sz="1400" dirty="0" err="1"/>
              <a:t>Structural</a:t>
            </a:r>
            <a:r>
              <a:rPr lang="nl-BE" sz="1400" dirty="0"/>
              <a:t> Members Using the Direct </a:t>
            </a:r>
            <a:r>
              <a:rPr lang="nl-BE" sz="1400" dirty="0" err="1"/>
              <a:t>Strength</a:t>
            </a:r>
            <a:r>
              <a:rPr lang="nl-BE" sz="1400" dirty="0"/>
              <a:t> Method. 2007</a:t>
            </a:r>
          </a:p>
          <a:p>
            <a:endParaRPr lang="nl-BE" sz="1400" dirty="0"/>
          </a:p>
          <a:p>
            <a:r>
              <a:rPr lang="nl-BE" sz="1400" dirty="0"/>
              <a:t>B.W. </a:t>
            </a:r>
            <a:r>
              <a:rPr lang="nl-BE" sz="1400" dirty="0" err="1"/>
              <a:t>Schafer</a:t>
            </a:r>
            <a:r>
              <a:rPr lang="nl-BE" sz="1400" dirty="0"/>
              <a:t>. Review: The Direct </a:t>
            </a:r>
            <a:r>
              <a:rPr lang="nl-BE" sz="1400" dirty="0" err="1"/>
              <a:t>Strength</a:t>
            </a:r>
            <a:r>
              <a:rPr lang="nl-BE" sz="1400" dirty="0"/>
              <a:t> Method of </a:t>
            </a:r>
            <a:r>
              <a:rPr lang="nl-BE" sz="1400" dirty="0" err="1"/>
              <a:t>cold-formed</a:t>
            </a:r>
            <a:r>
              <a:rPr lang="nl-BE" sz="1400" dirty="0"/>
              <a:t> steel member design. Journal of </a:t>
            </a:r>
            <a:r>
              <a:rPr lang="nl-BE" sz="1400" dirty="0" err="1"/>
              <a:t>Constructional</a:t>
            </a:r>
            <a:r>
              <a:rPr lang="nl-BE" sz="1400" dirty="0"/>
              <a:t> Steel Research 64 (2008) 766-778</a:t>
            </a:r>
          </a:p>
          <a:p>
            <a:endParaRPr lang="nl-BE" sz="1400" dirty="0"/>
          </a:p>
          <a:p>
            <a:r>
              <a:rPr lang="nl-BE" sz="1400" dirty="0" err="1"/>
              <a:t>S.Afshan</a:t>
            </a:r>
            <a:r>
              <a:rPr lang="nl-BE" sz="1400" dirty="0"/>
              <a:t>, L. Gardner. The </a:t>
            </a:r>
            <a:r>
              <a:rPr lang="nl-BE" sz="1400" dirty="0" err="1"/>
              <a:t>continuous</a:t>
            </a:r>
            <a:r>
              <a:rPr lang="nl-BE" sz="1400" dirty="0"/>
              <a:t> </a:t>
            </a:r>
            <a:r>
              <a:rPr lang="nl-BE" sz="1400" dirty="0" err="1"/>
              <a:t>strength</a:t>
            </a:r>
            <a:r>
              <a:rPr lang="nl-BE" sz="1400" dirty="0"/>
              <a:t> </a:t>
            </a:r>
            <a:r>
              <a:rPr lang="nl-BE" sz="1400" dirty="0" err="1"/>
              <a:t>method</a:t>
            </a:r>
            <a:r>
              <a:rPr lang="nl-BE" sz="1400" dirty="0"/>
              <a:t> </a:t>
            </a:r>
            <a:r>
              <a:rPr lang="nl-BE" sz="1400" dirty="0" err="1"/>
              <a:t>for</a:t>
            </a:r>
            <a:r>
              <a:rPr lang="nl-BE" sz="1400" dirty="0"/>
              <a:t> </a:t>
            </a:r>
            <a:r>
              <a:rPr lang="nl-BE" sz="1400" dirty="0" err="1"/>
              <a:t>structural</a:t>
            </a:r>
            <a:r>
              <a:rPr lang="nl-BE" sz="1400" dirty="0"/>
              <a:t> </a:t>
            </a:r>
            <a:r>
              <a:rPr lang="nl-BE" sz="1400" dirty="0" err="1"/>
              <a:t>stainless</a:t>
            </a:r>
            <a:r>
              <a:rPr lang="nl-BE" sz="1400" dirty="0"/>
              <a:t> steel design. Thin-Walled Structures 68 (2013) 42-49</a:t>
            </a:r>
          </a:p>
          <a:p>
            <a:endParaRPr lang="nl-BE" sz="1100" dirty="0"/>
          </a:p>
        </p:txBody>
      </p:sp>
      <p:sp>
        <p:nvSpPr>
          <p:cNvPr id="5" name="Slide Number Placeholder 3">
            <a:extLst>
              <a:ext uri="{FF2B5EF4-FFF2-40B4-BE49-F238E27FC236}">
                <a16:creationId xmlns:a16="http://schemas.microsoft.com/office/drawing/2014/main" id="{953471AF-F5D9-4F12-B4D4-1FDAFF7CE7BD}"/>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753153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01" name="Rectangle 25"/>
          <p:cNvSpPr>
            <a:spLocks noChangeArrowheads="1"/>
          </p:cNvSpPr>
          <p:nvPr/>
        </p:nvSpPr>
        <p:spPr bwMode="auto">
          <a:xfrm>
            <a:off x="3311525" y="2239963"/>
            <a:ext cx="5327650"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5818" name="Rectangle 42"/>
          <p:cNvSpPr>
            <a:spLocks noChangeArrowheads="1"/>
          </p:cNvSpPr>
          <p:nvPr/>
        </p:nvSpPr>
        <p:spPr bwMode="auto">
          <a:xfrm>
            <a:off x="3311525" y="2239963"/>
            <a:ext cx="5327650"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Title 1"/>
          <p:cNvSpPr>
            <a:spLocks noGrp="1"/>
          </p:cNvSpPr>
          <p:nvPr>
            <p:ph type="ctrTitle"/>
          </p:nvPr>
        </p:nvSpPr>
        <p:spPr/>
        <p:txBody>
          <a:bodyPr>
            <a:normAutofit fontScale="90000"/>
          </a:bodyPr>
          <a:lstStyle/>
          <a:p>
            <a:r>
              <a:rPr lang="fr-FR" dirty="0" err="1"/>
              <a:t>Thank</a:t>
            </a:r>
            <a:r>
              <a:rPr lang="fr-FR" dirty="0"/>
              <a:t> You</a:t>
            </a:r>
            <a:br>
              <a:rPr lang="fr-FR" dirty="0"/>
            </a:br>
            <a:br>
              <a:rPr lang="fr-FR" dirty="0"/>
            </a:br>
            <a:r>
              <a:rPr lang="fr-FR" sz="2667" dirty="0"/>
              <a:t>Barbara Rossi – </a:t>
            </a:r>
            <a:r>
              <a:rPr lang="fr-FR" sz="2667" dirty="0">
                <a:hlinkClick r:id="rId3"/>
              </a:rPr>
              <a:t>barbara.rossi@kuleuven.be</a:t>
            </a:r>
            <a:r>
              <a:rPr lang="fr-FR" sz="2667" dirty="0"/>
              <a:t> </a:t>
            </a:r>
            <a:br>
              <a:rPr lang="fr-FR" sz="2667" dirty="0"/>
            </a:br>
            <a:r>
              <a:rPr lang="fr-FR" sz="2667" dirty="0"/>
              <a:t>Maarten </a:t>
            </a:r>
            <a:r>
              <a:rPr lang="fr-FR" sz="2667" dirty="0" err="1"/>
              <a:t>Fortan</a:t>
            </a:r>
            <a:r>
              <a:rPr lang="fr-FR" sz="2667" dirty="0"/>
              <a:t> – </a:t>
            </a:r>
            <a:r>
              <a:rPr lang="fr-FR" sz="2667" dirty="0">
                <a:hlinkClick r:id="rId4"/>
              </a:rPr>
              <a:t>maarten.fortan@kuleuven.be</a:t>
            </a:r>
            <a:r>
              <a:rPr lang="fr-FR" sz="2667" dirty="0"/>
              <a:t> </a:t>
            </a:r>
          </a:p>
        </p:txBody>
      </p:sp>
      <p:sp>
        <p:nvSpPr>
          <p:cNvPr id="6" name="Slide Number Placeholder 3">
            <a:extLst>
              <a:ext uri="{FF2B5EF4-FFF2-40B4-BE49-F238E27FC236}">
                <a16:creationId xmlns:a16="http://schemas.microsoft.com/office/drawing/2014/main" id="{E9FB7F7A-F7FB-4347-A546-DDCF922D0571}"/>
              </a:ext>
            </a:extLst>
          </p:cNvPr>
          <p:cNvSpPr txBox="1">
            <a:spLocks/>
          </p:cNvSpPr>
          <p:nvPr/>
        </p:nvSpPr>
        <p:spPr>
          <a:xfrm>
            <a:off x="87112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72007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12738"/>
            <a:ext cx="8229600" cy="1143000"/>
          </a:xfrm>
        </p:spPr>
        <p:txBody>
          <a:bodyPr>
            <a:noAutofit/>
          </a:bodyPr>
          <a:lstStyle/>
          <a:p>
            <a:pPr algn="l"/>
            <a:r>
              <a:rPr lang="en-US" altLang="ja-JP" sz="3200" dirty="0">
                <a:latin typeface="+mn-ea"/>
                <a:ea typeface="+mn-ea"/>
              </a:rPr>
              <a:t>Haynes Inlet Slough Bridge</a:t>
            </a:r>
            <a:br>
              <a:rPr lang="en-US" altLang="ja-JP" sz="3200" dirty="0">
                <a:latin typeface="+mn-ea"/>
                <a:ea typeface="+mn-ea"/>
              </a:rPr>
            </a:br>
            <a:r>
              <a:rPr lang="ja-JP" altLang="en-US" sz="2400" dirty="0">
                <a:latin typeface="+mn-ea"/>
                <a:ea typeface="+mn-ea"/>
              </a:rPr>
              <a:t>（ヘインズ・インレット・スラウ橋</a:t>
            </a:r>
            <a:r>
              <a:rPr lang="en-US" altLang="ja-JP" sz="2400" dirty="0">
                <a:latin typeface="+mn-ea"/>
                <a:ea typeface="+mn-ea"/>
              </a:rPr>
              <a:t>, </a:t>
            </a:r>
            <a:r>
              <a:rPr lang="ja-JP" altLang="en-US" sz="2400" dirty="0">
                <a:latin typeface="+mn-ea"/>
                <a:ea typeface="+mn-ea"/>
              </a:rPr>
              <a:t>米国オレゴン州</a:t>
            </a:r>
            <a:r>
              <a:rPr lang="en-US" altLang="ja-JP" sz="2400" dirty="0">
                <a:latin typeface="+mn-ea"/>
                <a:ea typeface="+mn-ea"/>
              </a:rPr>
              <a:t>, 2004)</a:t>
            </a:r>
            <a:endParaRPr lang="fr-FR" sz="2400" dirty="0">
              <a:latin typeface="+mn-ea"/>
              <a:ea typeface="+mn-ea"/>
            </a:endParaRPr>
          </a:p>
        </p:txBody>
      </p:sp>
      <p:sp>
        <p:nvSpPr>
          <p:cNvPr id="3" name="Content Placeholder 2"/>
          <p:cNvSpPr>
            <a:spLocks noGrp="1"/>
          </p:cNvSpPr>
          <p:nvPr>
            <p:ph sz="half" idx="1"/>
          </p:nvPr>
        </p:nvSpPr>
        <p:spPr>
          <a:xfrm>
            <a:off x="460375" y="1844824"/>
            <a:ext cx="3754760" cy="2620887"/>
          </a:xfrm>
        </p:spPr>
        <p:txBody>
          <a:bodyPr>
            <a:normAutofit/>
          </a:bodyPr>
          <a:lstStyle/>
          <a:p>
            <a:pPr marL="0" indent="0" algn="just">
              <a:buNone/>
            </a:pPr>
            <a:r>
              <a:rPr lang="ja-JP" altLang="en-US" sz="1800" dirty="0"/>
              <a:t>デッキ部に</a:t>
            </a:r>
            <a:r>
              <a:rPr lang="en-US" altLang="ja-JP" sz="1800" dirty="0"/>
              <a:t>400</a:t>
            </a:r>
            <a:r>
              <a:rPr lang="ja-JP" altLang="en-US" sz="1800" dirty="0"/>
              <a:t>トンのステンレス鉄筋を使った珍しいアーチ蝶番の橋。</a:t>
            </a:r>
          </a:p>
          <a:p>
            <a:pPr marL="0" indent="0" algn="just">
              <a:buNone/>
            </a:pPr>
            <a:r>
              <a:rPr lang="ja-JP" altLang="en-US" sz="1800" dirty="0"/>
              <a:t>長さ</a:t>
            </a:r>
            <a:r>
              <a:rPr lang="en-US" altLang="ja-JP" sz="1800" dirty="0"/>
              <a:t>230m</a:t>
            </a:r>
            <a:r>
              <a:rPr lang="ja-JP" altLang="en-US" sz="1800" dirty="0"/>
              <a:t>のヘインズ・インレット・スラウにかかる橋はメンテナンス無しで</a:t>
            </a:r>
            <a:r>
              <a:rPr lang="en-US" altLang="ja-JP" sz="1800" dirty="0"/>
              <a:t>120</a:t>
            </a:r>
            <a:r>
              <a:rPr lang="ja-JP" altLang="en-US" sz="1800" dirty="0"/>
              <a:t>年は持つと考えられている。ステンレスは材料としては普通の鉄鋼よりはるかに高価だが、橋のライフ・サイクル・コストは大幅に削減される。</a:t>
            </a:r>
          </a:p>
        </p:txBody>
      </p:sp>
      <p:pic>
        <p:nvPicPr>
          <p:cNvPr id="9"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600200"/>
            <a:ext cx="4038600" cy="3028950"/>
          </a:xfrm>
          <a:ln>
            <a:solidFill>
              <a:schemeClr val="tx1"/>
            </a:solidFill>
          </a:ln>
        </p:spPr>
      </p:pic>
      <p:sp>
        <p:nvSpPr>
          <p:cNvPr id="4" name="AutoShape 2" descr="Haynes Inlet Brid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5" descr="http://files1.structurae.de/files/photos/3115/haynes_inlet_bridge_8_2_09_003.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224282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altLang="ja-JP" sz="3200" dirty="0" err="1"/>
              <a:t>Broadmeadow</a:t>
            </a:r>
            <a:r>
              <a:rPr lang="en-US" altLang="ja-JP" sz="3200" dirty="0"/>
              <a:t> Bridge</a:t>
            </a:r>
            <a:br>
              <a:rPr lang="en-US" altLang="ja-JP" sz="3200" dirty="0"/>
            </a:br>
            <a:r>
              <a:rPr lang="ja-JP" altLang="en-US" sz="2400" dirty="0"/>
              <a:t>（ブロードメドウ橋</a:t>
            </a:r>
            <a:r>
              <a:rPr lang="en-US" altLang="ja-JP" sz="2400" dirty="0"/>
              <a:t>, </a:t>
            </a:r>
            <a:r>
              <a:rPr lang="ja-JP" altLang="en-US" sz="2400" dirty="0"/>
              <a:t>アイルランド ダブリン</a:t>
            </a:r>
            <a:r>
              <a:rPr lang="en-US" altLang="ja-JP" sz="2400" dirty="0"/>
              <a:t>, 2003)</a:t>
            </a:r>
            <a:endParaRPr lang="fr-FR" sz="2400" dirty="0"/>
          </a:p>
        </p:txBody>
      </p:sp>
      <p:sp>
        <p:nvSpPr>
          <p:cNvPr id="4" name="Content Placeholder 3"/>
          <p:cNvSpPr>
            <a:spLocks noGrp="1"/>
          </p:cNvSpPr>
          <p:nvPr>
            <p:ph idx="1"/>
          </p:nvPr>
        </p:nvSpPr>
        <p:spPr>
          <a:xfrm>
            <a:off x="4666" y="1600200"/>
            <a:ext cx="8229600" cy="726405"/>
          </a:xfrm>
        </p:spPr>
        <p:txBody>
          <a:bodyPr>
            <a:normAutofit/>
          </a:bodyPr>
          <a:lstStyle/>
          <a:p>
            <a:pPr marL="0" indent="0" algn="just">
              <a:buNone/>
            </a:pPr>
            <a:r>
              <a:rPr lang="en-US" altLang="ja-JP" sz="1800" dirty="0"/>
              <a:t>105</a:t>
            </a:r>
            <a:r>
              <a:rPr lang="ja-JP" altLang="en-US" sz="1800" dirty="0"/>
              <a:t>トンのステンレス鉄筋を橋脚や欄干に使って新しく作られた河口を跨ぐ橋</a:t>
            </a:r>
            <a:endParaRPr lang="fr-FR" sz="1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 y="2326605"/>
            <a:ext cx="7587658" cy="45313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73854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69776"/>
            <a:ext cx="8229600" cy="1143000"/>
          </a:xfrm>
        </p:spPr>
        <p:txBody>
          <a:bodyPr>
            <a:normAutofit fontScale="90000"/>
          </a:bodyPr>
          <a:lstStyle/>
          <a:p>
            <a:pPr algn="l"/>
            <a:r>
              <a:rPr lang="en-US" altLang="ja-JP" sz="4000" dirty="0"/>
              <a:t>Hong Kong- Zhuhai- Macau Bridge</a:t>
            </a:r>
            <a:br>
              <a:rPr lang="en-US" altLang="ja-JP" sz="4000" dirty="0"/>
            </a:br>
            <a:r>
              <a:rPr lang="en-US" altLang="ja-JP" sz="2700" dirty="0"/>
              <a:t>(</a:t>
            </a:r>
            <a:r>
              <a:rPr lang="ja-JP" altLang="en-US" sz="2700" dirty="0"/>
              <a:t>香港</a:t>
            </a:r>
            <a:r>
              <a:rPr lang="en-US" altLang="ja-JP" sz="2700" dirty="0"/>
              <a:t>―</a:t>
            </a:r>
            <a:r>
              <a:rPr lang="ja-JP" altLang="en-US" sz="2700" dirty="0"/>
              <a:t>珠海</a:t>
            </a:r>
            <a:r>
              <a:rPr lang="en-US" altLang="ja-JP" sz="2700" dirty="0"/>
              <a:t>―</a:t>
            </a:r>
            <a:r>
              <a:rPr lang="ja-JP" altLang="en-US" sz="2700" dirty="0"/>
              <a:t>マカオ橋</a:t>
            </a:r>
            <a:r>
              <a:rPr lang="en-US" altLang="ja-JP" sz="2700" dirty="0"/>
              <a:t>, 2009</a:t>
            </a:r>
            <a:r>
              <a:rPr lang="ja-JP" altLang="en-US" sz="2700" dirty="0"/>
              <a:t>年着工</a:t>
            </a:r>
            <a:r>
              <a:rPr lang="en-US" altLang="ja-JP" sz="2700" dirty="0"/>
              <a:t>, 2018</a:t>
            </a:r>
            <a:r>
              <a:rPr lang="ja-JP" altLang="en-US" sz="2700" dirty="0"/>
              <a:t>年竣工の予定）</a:t>
            </a:r>
            <a:endParaRPr lang="fr-FR" sz="2700" dirty="0"/>
          </a:p>
        </p:txBody>
      </p:sp>
      <p:sp>
        <p:nvSpPr>
          <p:cNvPr id="7" name="Text Placeholder 6"/>
          <p:cNvSpPr>
            <a:spLocks noGrp="1"/>
          </p:cNvSpPr>
          <p:nvPr>
            <p:ph idx="1"/>
          </p:nvPr>
        </p:nvSpPr>
        <p:spPr>
          <a:xfrm>
            <a:off x="0" y="1600201"/>
            <a:ext cx="8229600" cy="1371600"/>
          </a:xfrm>
        </p:spPr>
        <p:txBody>
          <a:bodyPr>
            <a:normAutofit/>
          </a:bodyPr>
          <a:lstStyle/>
          <a:p>
            <a:pPr marL="0" indent="0" algn="just">
              <a:buNone/>
            </a:pPr>
            <a:r>
              <a:rPr lang="ja-JP" altLang="en-US" sz="2000" dirty="0"/>
              <a:t>著名な香港</a:t>
            </a:r>
            <a:r>
              <a:rPr lang="en-US" altLang="ja-JP" sz="2000" dirty="0"/>
              <a:t>―</a:t>
            </a:r>
            <a:r>
              <a:rPr lang="ja-JP" altLang="en-US" sz="2000" dirty="0"/>
              <a:t>珠海</a:t>
            </a:r>
            <a:r>
              <a:rPr lang="en-US" altLang="ja-JP" sz="2000" dirty="0"/>
              <a:t>―</a:t>
            </a:r>
            <a:r>
              <a:rPr lang="ja-JP" altLang="en-US" sz="2000" dirty="0"/>
              <a:t>マカオを結ぶ海上路は世界最大のプロジェクトの一つである。要求される耐用年数はメンテナンス無しで</a:t>
            </a:r>
            <a:r>
              <a:rPr lang="en-US" altLang="ja-JP" sz="2000" dirty="0"/>
              <a:t>120</a:t>
            </a:r>
            <a:r>
              <a:rPr lang="ja-JP" altLang="en-US" sz="2000" dirty="0"/>
              <a:t>年。従って、橋脚の重要な部分</a:t>
            </a:r>
            <a:r>
              <a:rPr lang="en-US" altLang="ja-JP" sz="2000" dirty="0"/>
              <a:t>―</a:t>
            </a:r>
            <a:r>
              <a:rPr lang="ja-JP" altLang="en-US" sz="2000" dirty="0"/>
              <a:t>主に飛沫帯</a:t>
            </a:r>
            <a:r>
              <a:rPr lang="en-US" altLang="ja-JP" sz="2000" dirty="0"/>
              <a:t>―</a:t>
            </a:r>
            <a:r>
              <a:rPr lang="ja-JP" altLang="en-US" sz="2000" dirty="0" err="1"/>
              <a:t>には</a:t>
            </a:r>
            <a:r>
              <a:rPr lang="ja-JP" altLang="en-US" sz="2000" dirty="0"/>
              <a:t>ステンレス鉄筋が指定されている。最終的には</a:t>
            </a:r>
            <a:r>
              <a:rPr lang="en-US" altLang="ja-JP" sz="2000" dirty="0"/>
              <a:t>15,000</a:t>
            </a:r>
            <a:r>
              <a:rPr lang="ja-JP" altLang="en-US" sz="2000" dirty="0"/>
              <a:t>トンのステンレスが使用される予定。</a:t>
            </a:r>
            <a:endParaRPr lang="en-GB" sz="2000" dirty="0"/>
          </a:p>
        </p:txBody>
      </p:sp>
      <p:sp>
        <p:nvSpPr>
          <p:cNvPr id="6" name="AutoShape 2" descr="File:Hogg's Hollow Bridge.png"/>
          <p:cNvSpPr>
            <a:spLocks noChangeAspect="1" noChangeArrowheads="1"/>
          </p:cNvSpPr>
          <p:nvPr/>
        </p:nvSpPr>
        <p:spPr bwMode="auto">
          <a:xfrm>
            <a:off x="155575" y="-2743200"/>
            <a:ext cx="76200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3250"/>
            <a:ext cx="6096000" cy="37147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18365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827" y="144016"/>
            <a:ext cx="3252089" cy="980728"/>
          </a:xfrm>
        </p:spPr>
        <p:txBody>
          <a:bodyPr>
            <a:normAutofit/>
          </a:bodyPr>
          <a:lstStyle/>
          <a:p>
            <a:r>
              <a:rPr lang="ja-JP" altLang="en-US" sz="1800" dirty="0"/>
              <a:t>ダムの修理</a:t>
            </a:r>
            <a:br>
              <a:rPr lang="ja-JP" altLang="en-US" sz="1800" dirty="0"/>
            </a:br>
            <a:r>
              <a:rPr lang="en-US" altLang="ja-JP" sz="1800" dirty="0"/>
              <a:t>Bayonne</a:t>
            </a:r>
            <a:r>
              <a:rPr lang="ja-JP" altLang="en-US" sz="1800" dirty="0"/>
              <a:t>（バイヨンヌ</a:t>
            </a:r>
            <a:r>
              <a:rPr lang="en-US" altLang="ja-JP" sz="1800" dirty="0"/>
              <a:t>, </a:t>
            </a:r>
            <a:r>
              <a:rPr lang="ja-JP" altLang="en-US" sz="1800" dirty="0"/>
              <a:t>フランス）</a:t>
            </a:r>
            <a:br>
              <a:rPr lang="ja-JP" altLang="en-US" sz="1800" dirty="0"/>
            </a:br>
            <a:endParaRPr lang="fr-FR" sz="1800" dirty="0"/>
          </a:p>
        </p:txBody>
      </p:sp>
      <p:grpSp>
        <p:nvGrpSpPr>
          <p:cNvPr id="6" name="Group 5"/>
          <p:cNvGrpSpPr/>
          <p:nvPr/>
        </p:nvGrpSpPr>
        <p:grpSpPr>
          <a:xfrm>
            <a:off x="-20761" y="-15207"/>
            <a:ext cx="5292000" cy="2857983"/>
            <a:chOff x="-20761" y="-15207"/>
            <a:chExt cx="5292000" cy="2857983"/>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1" y="-15207"/>
              <a:ext cx="5292000" cy="25105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954334" y="2504222"/>
              <a:ext cx="1316905" cy="338554"/>
            </a:xfrm>
            <a:prstGeom prst="rect">
              <a:avLst/>
            </a:prstGeom>
            <a:noFill/>
          </p:spPr>
          <p:txBody>
            <a:bodyPr wrap="square" rtlCol="0">
              <a:spAutoFit/>
            </a:bodyPr>
            <a:lstStyle/>
            <a:p>
              <a:pPr algn="r"/>
              <a:r>
                <a:rPr lang="ja-JP" altLang="en-US" sz="1600" b="1" dirty="0"/>
                <a:t>航空写真</a:t>
              </a:r>
              <a:endParaRPr lang="fr-FR" sz="1600" b="1" dirty="0"/>
            </a:p>
          </p:txBody>
        </p:sp>
      </p:grpSp>
      <p:pic>
        <p:nvPicPr>
          <p:cNvPr id="7" name="Picture 2" descr="D:\Mes docs\ISSF_Projects_under_way\Education to Stainless_Steels\Pictures\fissure dalle lo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83731"/>
            <a:ext cx="4536000" cy="3401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4" descr="D:\Mes docs\ISSF_Projects_under_way\Education to Stainless_Steels\Pictures\DN Photo 196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56795" y="4586574"/>
            <a:ext cx="3256445" cy="2271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52120" y="1268760"/>
            <a:ext cx="3261121" cy="2554545"/>
          </a:xfrm>
          <a:prstGeom prst="rect">
            <a:avLst/>
          </a:prstGeom>
          <a:noFill/>
        </p:spPr>
        <p:txBody>
          <a:bodyPr wrap="square" rtlCol="0">
            <a:spAutoFit/>
          </a:bodyPr>
          <a:lstStyle/>
          <a:p>
            <a:pPr marL="72000" lvl="1" algn="just"/>
            <a:r>
              <a:rPr lang="ja-JP" altLang="en-US" sz="1600" b="1" dirty="0">
                <a:latin typeface="+mn-ea"/>
              </a:rPr>
              <a:t>港への入り口を保護するために</a:t>
            </a:r>
            <a:r>
              <a:rPr lang="en-US" altLang="ja-JP" sz="1600" b="1" dirty="0">
                <a:latin typeface="+mn-ea"/>
              </a:rPr>
              <a:t>1960</a:t>
            </a:r>
            <a:r>
              <a:rPr lang="ja-JP" altLang="en-US" sz="1600" b="1" dirty="0">
                <a:latin typeface="+mn-ea"/>
              </a:rPr>
              <a:t>年代に建てられたダム</a:t>
            </a:r>
          </a:p>
          <a:p>
            <a:pPr marL="72000" lvl="1" algn="just"/>
            <a:endParaRPr lang="ja-JP" altLang="en-US" sz="1600" b="1" dirty="0">
              <a:latin typeface="+mn-ea"/>
            </a:endParaRPr>
          </a:p>
          <a:p>
            <a:pPr marL="72000" lvl="1" algn="just"/>
            <a:r>
              <a:rPr lang="ja-JP" altLang="en-US" sz="1600" b="1" dirty="0">
                <a:latin typeface="+mn-ea"/>
              </a:rPr>
              <a:t>海側の方が高く</a:t>
            </a:r>
            <a:r>
              <a:rPr lang="en-US" altLang="ja-JP" sz="1600" b="1" dirty="0">
                <a:latin typeface="+mn-ea"/>
              </a:rPr>
              <a:t>40</a:t>
            </a:r>
            <a:r>
              <a:rPr lang="ja-JP" altLang="en-US" sz="1600" b="1" dirty="0">
                <a:latin typeface="+mn-ea"/>
              </a:rPr>
              <a:t>トンのブロックで保護されているが、嵐で傷むので取り替えの必要がある。</a:t>
            </a:r>
          </a:p>
          <a:p>
            <a:pPr marL="72000" lvl="1" algn="just"/>
            <a:endParaRPr lang="ja-JP" altLang="en-US" sz="1600" b="1" dirty="0">
              <a:latin typeface="+mn-ea"/>
            </a:endParaRPr>
          </a:p>
          <a:p>
            <a:pPr marL="72000" lvl="1" algn="just"/>
            <a:r>
              <a:rPr lang="ja-JP" altLang="en-US" sz="1600" b="1" dirty="0">
                <a:latin typeface="+mn-ea"/>
              </a:rPr>
              <a:t>川側では幅</a:t>
            </a:r>
            <a:r>
              <a:rPr lang="en-US" altLang="ja-JP" sz="1600" b="1" dirty="0">
                <a:latin typeface="+mn-ea"/>
              </a:rPr>
              <a:t>7</a:t>
            </a:r>
            <a:r>
              <a:rPr lang="ja-JP" altLang="en-US" sz="1600" b="1" dirty="0" err="1">
                <a:latin typeface="+mn-ea"/>
              </a:rPr>
              <a:t>ｍ</a:t>
            </a:r>
            <a:r>
              <a:rPr lang="ja-JP" altLang="en-US" sz="1600" b="1" dirty="0">
                <a:latin typeface="+mn-ea"/>
              </a:rPr>
              <a:t>のプラットフォームから大型クレーンでブロックを持ち上げられるようになっている。</a:t>
            </a:r>
          </a:p>
        </p:txBody>
      </p:sp>
      <p:sp>
        <p:nvSpPr>
          <p:cNvPr id="10" name="TextBox 9"/>
          <p:cNvSpPr txBox="1"/>
          <p:nvPr/>
        </p:nvSpPr>
        <p:spPr>
          <a:xfrm>
            <a:off x="0" y="3068960"/>
            <a:ext cx="4332294" cy="338554"/>
          </a:xfrm>
          <a:prstGeom prst="rect">
            <a:avLst/>
          </a:prstGeom>
          <a:noFill/>
        </p:spPr>
        <p:txBody>
          <a:bodyPr wrap="square" rtlCol="0">
            <a:spAutoFit/>
          </a:bodyPr>
          <a:lstStyle/>
          <a:p>
            <a:r>
              <a:rPr lang="ja-JP" altLang="en-US" sz="1600" b="1" dirty="0"/>
              <a:t>デッキと壁の割れ目は修理の必要がある。</a:t>
            </a:r>
            <a:endParaRPr lang="fr-FR" sz="1600" b="1" dirty="0"/>
          </a:p>
        </p:txBody>
      </p:sp>
    </p:spTree>
    <p:extLst>
      <p:ext uri="{BB962C8B-B14F-4D97-AF65-F5344CB8AC3E}">
        <p14:creationId xmlns:p14="http://schemas.microsoft.com/office/powerpoint/2010/main" val="3112009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144" y="620688"/>
            <a:ext cx="3066553" cy="1080120"/>
          </a:xfrm>
        </p:spPr>
        <p:txBody>
          <a:bodyPr>
            <a:noAutofit/>
          </a:bodyPr>
          <a:lstStyle/>
          <a:p>
            <a:pPr algn="l"/>
            <a:r>
              <a:rPr lang="ja-JP" altLang="en-US" sz="1800" dirty="0"/>
              <a:t>護岸修理</a:t>
            </a:r>
            <a:br>
              <a:rPr lang="ja-JP" altLang="en-US" sz="1800" dirty="0"/>
            </a:br>
            <a:r>
              <a:rPr lang="en-US" altLang="ja-JP" sz="1600" b="1" dirty="0">
                <a:latin typeface="+mn-ea"/>
                <a:ea typeface="+mn-ea"/>
              </a:rPr>
              <a:t>Bayonne</a:t>
            </a:r>
            <a:r>
              <a:rPr lang="ja-JP" altLang="en-US" sz="1600" b="1" dirty="0">
                <a:latin typeface="+mn-ea"/>
                <a:ea typeface="+mn-ea"/>
              </a:rPr>
              <a:t>（バイヨンヌ</a:t>
            </a:r>
            <a:r>
              <a:rPr lang="en-US" altLang="ja-JP" sz="1600" b="1" dirty="0">
                <a:latin typeface="+mn-ea"/>
                <a:ea typeface="+mn-ea"/>
              </a:rPr>
              <a:t>, </a:t>
            </a:r>
            <a:r>
              <a:rPr lang="ja-JP" altLang="en-US" sz="1600" b="1" dirty="0">
                <a:latin typeface="+mn-ea"/>
                <a:ea typeface="+mn-ea"/>
              </a:rPr>
              <a:t>フランス）</a:t>
            </a:r>
            <a:br>
              <a:rPr lang="ja-JP" altLang="en-US" sz="1800" dirty="0"/>
            </a:br>
            <a:endParaRPr lang="fr-FR" sz="1800" dirty="0"/>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006" y="820345"/>
            <a:ext cx="5719289" cy="187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72006" y="395372"/>
            <a:ext cx="3510118" cy="369332"/>
          </a:xfrm>
          <a:prstGeom prst="rect">
            <a:avLst/>
          </a:prstGeom>
          <a:noFill/>
        </p:spPr>
        <p:txBody>
          <a:bodyPr wrap="square" rtlCol="0">
            <a:spAutoFit/>
          </a:bodyPr>
          <a:lstStyle/>
          <a:p>
            <a:r>
              <a:rPr lang="ja-JP" altLang="en-US" dirty="0"/>
              <a:t>護岸部断面図</a:t>
            </a:r>
            <a:endParaRPr lang="fr-FR" dirty="0"/>
          </a:p>
        </p:txBody>
      </p:sp>
      <p:sp>
        <p:nvSpPr>
          <p:cNvPr id="11" name="TextBox 10"/>
          <p:cNvSpPr txBox="1"/>
          <p:nvPr/>
        </p:nvSpPr>
        <p:spPr>
          <a:xfrm>
            <a:off x="5991399" y="1580599"/>
            <a:ext cx="2829073" cy="830997"/>
          </a:xfrm>
          <a:prstGeom prst="rect">
            <a:avLst/>
          </a:prstGeom>
          <a:noFill/>
        </p:spPr>
        <p:txBody>
          <a:bodyPr wrap="square" rtlCol="0">
            <a:spAutoFit/>
          </a:bodyPr>
          <a:lstStyle/>
          <a:p>
            <a:pPr algn="just"/>
            <a:r>
              <a:rPr lang="ja-JP" altLang="en-US" sz="1600" b="1" dirty="0">
                <a:latin typeface="+mn-ea"/>
              </a:rPr>
              <a:t>プラットフォームと護岸はリーン二相鋼</a:t>
            </a:r>
            <a:r>
              <a:rPr lang="en-US" altLang="ja-JP" sz="1600" b="1" dirty="0">
                <a:latin typeface="+mn-ea"/>
              </a:rPr>
              <a:t>(EN1.4362)</a:t>
            </a:r>
            <a:r>
              <a:rPr lang="ja-JP" altLang="en-US" sz="1600" b="1" dirty="0">
                <a:latin typeface="+mn-ea"/>
              </a:rPr>
              <a:t>　で補強された。</a:t>
            </a:r>
            <a:endParaRPr lang="fr-FR" sz="1600" b="1" dirty="0">
              <a:latin typeface="+mn-ea"/>
            </a:endParaRPr>
          </a:p>
        </p:txBody>
      </p:sp>
      <p:sp>
        <p:nvSpPr>
          <p:cNvPr id="4" name="AutoShape 2" descr="http://henri.peudennier.free.fr/albums/PAYSAGES/slides/Digue%20Bayonne-RC.jpg"/>
          <p:cNvSpPr>
            <a:spLocks noChangeAspect="1" noChangeArrowheads="1"/>
          </p:cNvSpPr>
          <p:nvPr/>
        </p:nvSpPr>
        <p:spPr bwMode="auto">
          <a:xfrm>
            <a:off x="155575" y="-1379538"/>
            <a:ext cx="4905375" cy="2876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 name="Group 6"/>
          <p:cNvGrpSpPr/>
          <p:nvPr/>
        </p:nvGrpSpPr>
        <p:grpSpPr>
          <a:xfrm>
            <a:off x="72006" y="3069263"/>
            <a:ext cx="8820474" cy="3168049"/>
            <a:chOff x="72006" y="3573016"/>
            <a:chExt cx="8820474" cy="3168049"/>
          </a:xfrm>
        </p:grpSpPr>
        <p:sp>
          <p:nvSpPr>
            <p:cNvPr id="3" name="TextBox 2"/>
            <p:cNvSpPr txBox="1"/>
            <p:nvPr/>
          </p:nvSpPr>
          <p:spPr>
            <a:xfrm>
              <a:off x="72006" y="3573016"/>
              <a:ext cx="2607653" cy="369332"/>
            </a:xfrm>
            <a:prstGeom prst="rect">
              <a:avLst/>
            </a:prstGeom>
            <a:noFill/>
          </p:spPr>
          <p:txBody>
            <a:bodyPr wrap="square" rtlCol="0">
              <a:spAutoFit/>
            </a:bodyPr>
            <a:lstStyle/>
            <a:p>
              <a:r>
                <a:rPr lang="ja-JP" altLang="en-US" dirty="0"/>
                <a:t>修理中の護岸</a:t>
              </a:r>
              <a:endParaRPr lang="fr-FR" dirty="0"/>
            </a:p>
          </p:txBody>
        </p:sp>
        <p:grpSp>
          <p:nvGrpSpPr>
            <p:cNvPr id="6" name="Group 5"/>
            <p:cNvGrpSpPr/>
            <p:nvPr/>
          </p:nvGrpSpPr>
          <p:grpSpPr>
            <a:xfrm>
              <a:off x="72006" y="4005064"/>
              <a:ext cx="8820474" cy="2736001"/>
              <a:chOff x="-1" y="3570134"/>
              <a:chExt cx="8820474" cy="2736001"/>
            </a:xfrm>
          </p:grpSpPr>
          <p:pic>
            <p:nvPicPr>
              <p:cNvPr id="9" name="Picture 3" descr="D:\Mes docs\ISSF_Projects_under_way\Education to Stainless_Steels\Pictures\digue-bayon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570135"/>
                <a:ext cx="3647679" cy="273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510117" y="3570134"/>
                <a:ext cx="5310356"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
        <p:nvSpPr>
          <p:cNvPr id="5" name="TextBox 4"/>
          <p:cNvSpPr txBox="1"/>
          <p:nvPr/>
        </p:nvSpPr>
        <p:spPr>
          <a:xfrm>
            <a:off x="3635896" y="3069263"/>
            <a:ext cx="4248472" cy="369332"/>
          </a:xfrm>
          <a:prstGeom prst="rect">
            <a:avLst/>
          </a:prstGeom>
          <a:noFill/>
        </p:spPr>
        <p:txBody>
          <a:bodyPr wrap="square" rtlCol="0">
            <a:spAutoFit/>
          </a:bodyPr>
          <a:lstStyle/>
          <a:p>
            <a:r>
              <a:rPr lang="en-US" altLang="ja-JP" dirty="0"/>
              <a:t>2014</a:t>
            </a:r>
            <a:r>
              <a:rPr lang="ja-JP" altLang="en-US" dirty="0"/>
              <a:t>年の初めに強風に見舞われたダム</a:t>
            </a:r>
            <a:endParaRPr lang="fr-FR" dirty="0"/>
          </a:p>
        </p:txBody>
      </p:sp>
    </p:spTree>
    <p:extLst>
      <p:ext uri="{BB962C8B-B14F-4D97-AF65-F5344CB8AC3E}">
        <p14:creationId xmlns:p14="http://schemas.microsoft.com/office/powerpoint/2010/main" val="3129964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a:bodyPr>
          <a:lstStyle/>
          <a:p>
            <a:r>
              <a:rPr lang="ja-JP" altLang="en-US" sz="2800" dirty="0"/>
              <a:t>ステンレス鉄筋を検討すべき場合：</a:t>
            </a:r>
            <a:endParaRPr lang="fr-FR" sz="2800" dirty="0"/>
          </a:p>
        </p:txBody>
      </p:sp>
      <p:sp>
        <p:nvSpPr>
          <p:cNvPr id="3" name="Content Placeholder 2"/>
          <p:cNvSpPr>
            <a:spLocks noGrp="1"/>
          </p:cNvSpPr>
          <p:nvPr>
            <p:ph idx="1"/>
          </p:nvPr>
        </p:nvSpPr>
        <p:spPr>
          <a:xfrm>
            <a:off x="467544" y="908720"/>
            <a:ext cx="8229600" cy="5256584"/>
          </a:xfrm>
        </p:spPr>
        <p:txBody>
          <a:bodyPr>
            <a:normAutofit fontScale="40000" lnSpcReduction="20000"/>
          </a:bodyPr>
          <a:lstStyle/>
          <a:p>
            <a:pPr marL="0" indent="0">
              <a:buNone/>
            </a:pPr>
            <a:r>
              <a:rPr lang="ja-JP" altLang="en-US" sz="4500" b="1" dirty="0"/>
              <a:t>腐食環境：</a:t>
            </a:r>
          </a:p>
          <a:p>
            <a:pPr marL="0" indent="0">
              <a:buNone/>
            </a:pPr>
            <a:r>
              <a:rPr lang="ja-JP" altLang="en-US" sz="4200" b="1" dirty="0"/>
              <a:t>・海水環境、熱帯性気候地域</a:t>
            </a:r>
          </a:p>
          <a:p>
            <a:pPr marL="0" indent="0">
              <a:buNone/>
            </a:pPr>
            <a:r>
              <a:rPr lang="ja-JP" altLang="en-US" sz="4200" b="1" dirty="0"/>
              <a:t>　　</a:t>
            </a:r>
            <a:r>
              <a:rPr lang="en-US" altLang="ja-JP" sz="4200" b="1" dirty="0"/>
              <a:t>―</a:t>
            </a:r>
            <a:r>
              <a:rPr lang="ja-JP" altLang="en-US" sz="4200" b="1" dirty="0"/>
              <a:t>橋梁</a:t>
            </a:r>
          </a:p>
          <a:p>
            <a:pPr marL="0" indent="0">
              <a:buNone/>
            </a:pPr>
            <a:r>
              <a:rPr lang="ja-JP" altLang="en-US" sz="4200" b="1" dirty="0"/>
              <a:t>　　</a:t>
            </a:r>
            <a:r>
              <a:rPr lang="en-US" altLang="ja-JP" sz="4200" b="1" dirty="0"/>
              <a:t>―</a:t>
            </a:r>
            <a:r>
              <a:rPr lang="ja-JP" altLang="en-US" sz="4200" b="1" dirty="0"/>
              <a:t>桟橋</a:t>
            </a:r>
          </a:p>
          <a:p>
            <a:pPr marL="0" indent="0">
              <a:buNone/>
            </a:pPr>
            <a:r>
              <a:rPr lang="ja-JP" altLang="en-US" sz="4200" b="1" dirty="0"/>
              <a:t>　　</a:t>
            </a:r>
            <a:r>
              <a:rPr lang="en-US" altLang="ja-JP" sz="4200" b="1" dirty="0"/>
              <a:t>―</a:t>
            </a:r>
            <a:r>
              <a:rPr lang="ja-JP" altLang="en-US" sz="4200" b="1" dirty="0"/>
              <a:t>岸壁</a:t>
            </a:r>
          </a:p>
          <a:p>
            <a:pPr marL="0" indent="0">
              <a:buNone/>
            </a:pPr>
            <a:r>
              <a:rPr lang="ja-JP" altLang="en-US" sz="4200" b="1" dirty="0"/>
              <a:t>　　</a:t>
            </a:r>
            <a:r>
              <a:rPr lang="en-US" altLang="ja-JP" sz="4200" b="1" dirty="0"/>
              <a:t>―</a:t>
            </a:r>
            <a:r>
              <a:rPr lang="ja-JP" altLang="en-US" sz="4200" b="1" dirty="0"/>
              <a:t>街頭柱や手すりのアンカー</a:t>
            </a:r>
          </a:p>
          <a:p>
            <a:pPr marL="0" indent="0">
              <a:buNone/>
            </a:pPr>
            <a:r>
              <a:rPr lang="ja-JP" altLang="en-US" sz="4200" b="1" dirty="0"/>
              <a:t>　　</a:t>
            </a:r>
            <a:r>
              <a:rPr lang="en-US" altLang="ja-JP" sz="4200" b="1" dirty="0"/>
              <a:t>―</a:t>
            </a:r>
            <a:r>
              <a:rPr lang="ja-JP" altLang="en-US" sz="4200" b="1" dirty="0"/>
              <a:t>護岸</a:t>
            </a:r>
          </a:p>
          <a:p>
            <a:pPr marL="0" indent="0">
              <a:buNone/>
            </a:pPr>
            <a:r>
              <a:rPr lang="ja-JP" altLang="en-US" sz="4200" b="1" dirty="0"/>
              <a:t>　　</a:t>
            </a:r>
            <a:r>
              <a:rPr lang="en-US" altLang="ja-JP" sz="4200" b="1" dirty="0"/>
              <a:t>―</a:t>
            </a:r>
            <a:r>
              <a:rPr lang="ja-JP" altLang="en-US" sz="4200" b="1" dirty="0"/>
              <a:t>その他</a:t>
            </a:r>
          </a:p>
          <a:p>
            <a:pPr marL="0" indent="0">
              <a:buNone/>
            </a:pPr>
            <a:r>
              <a:rPr lang="ja-JP" altLang="en-US" sz="4200" b="1" dirty="0"/>
              <a:t>・豪雪地帯（融雪塩を使用する環境）</a:t>
            </a:r>
          </a:p>
          <a:p>
            <a:pPr marL="0" indent="0">
              <a:buNone/>
            </a:pPr>
            <a:r>
              <a:rPr lang="ja-JP" altLang="en-US" sz="4200" b="1" dirty="0"/>
              <a:t>　　</a:t>
            </a:r>
            <a:r>
              <a:rPr lang="en-US" altLang="ja-JP" sz="4200" b="1" dirty="0"/>
              <a:t>―</a:t>
            </a:r>
            <a:r>
              <a:rPr lang="ja-JP" altLang="en-US" sz="4200" b="1" dirty="0"/>
              <a:t>橋梁</a:t>
            </a:r>
          </a:p>
          <a:p>
            <a:pPr marL="0" indent="0">
              <a:buNone/>
            </a:pPr>
            <a:r>
              <a:rPr lang="ja-JP" altLang="en-US" sz="4200" b="1" dirty="0"/>
              <a:t>　　</a:t>
            </a:r>
            <a:r>
              <a:rPr lang="en-US" altLang="ja-JP" sz="4200" b="1" dirty="0"/>
              <a:t>―</a:t>
            </a:r>
            <a:r>
              <a:rPr lang="ja-JP" altLang="en-US" sz="4200" b="1" dirty="0"/>
              <a:t>陸橋やインターチェンジ</a:t>
            </a:r>
          </a:p>
          <a:p>
            <a:pPr marL="0" indent="0">
              <a:buNone/>
            </a:pPr>
            <a:r>
              <a:rPr lang="ja-JP" altLang="en-US" sz="4200" b="1" dirty="0"/>
              <a:t>　　</a:t>
            </a:r>
            <a:r>
              <a:rPr lang="en-US" altLang="ja-JP" sz="4200" b="1" dirty="0"/>
              <a:t>―</a:t>
            </a:r>
            <a:r>
              <a:rPr lang="ja-JP" altLang="en-US" sz="4200" b="1" dirty="0"/>
              <a:t>駐車場</a:t>
            </a:r>
          </a:p>
          <a:p>
            <a:pPr marL="0" indent="0">
              <a:buNone/>
            </a:pPr>
            <a:r>
              <a:rPr lang="ja-JP" altLang="en-US" sz="4200" b="1" dirty="0"/>
              <a:t>・廃水処理タンク</a:t>
            </a:r>
          </a:p>
          <a:p>
            <a:pPr marL="0" indent="0">
              <a:buNone/>
            </a:pPr>
            <a:r>
              <a:rPr lang="ja-JP" altLang="en-US" sz="4200" b="1" dirty="0"/>
              <a:t>・淡水化プラント</a:t>
            </a:r>
          </a:p>
          <a:p>
            <a:pPr marL="0" indent="0">
              <a:buNone/>
            </a:pPr>
            <a:r>
              <a:rPr lang="ja-JP" altLang="en-US" sz="4200" b="1" dirty="0"/>
              <a:t>・耐用年数の長い建造物</a:t>
            </a:r>
          </a:p>
          <a:p>
            <a:pPr marL="0" indent="0">
              <a:buNone/>
            </a:pPr>
            <a:r>
              <a:rPr lang="ja-JP" altLang="en-US" sz="4200" b="1" dirty="0"/>
              <a:t>　　</a:t>
            </a:r>
            <a:r>
              <a:rPr lang="en-US" altLang="ja-JP" sz="4200" b="1" dirty="0"/>
              <a:t>―</a:t>
            </a:r>
            <a:r>
              <a:rPr lang="ja-JP" altLang="en-US" sz="4200" b="1" dirty="0"/>
              <a:t>歴史的建造物の修復</a:t>
            </a:r>
          </a:p>
          <a:p>
            <a:pPr marL="0" indent="0">
              <a:buNone/>
            </a:pPr>
            <a:r>
              <a:rPr lang="ja-JP" altLang="en-US" sz="4200" b="1" dirty="0"/>
              <a:t>　　</a:t>
            </a:r>
            <a:r>
              <a:rPr lang="en-US" altLang="ja-JP" sz="4200" b="1" dirty="0"/>
              <a:t>―</a:t>
            </a:r>
            <a:r>
              <a:rPr lang="ja-JP" altLang="en-US" sz="4200" b="1" dirty="0"/>
              <a:t>核廃棄物貯蔵</a:t>
            </a:r>
          </a:p>
          <a:p>
            <a:pPr marL="0" indent="0">
              <a:buNone/>
            </a:pPr>
            <a:r>
              <a:rPr lang="ja-JP" altLang="en-US" sz="4200" b="1" dirty="0"/>
              <a:t>・使用状態が不明な環境</a:t>
            </a:r>
          </a:p>
          <a:p>
            <a:pPr marL="0" indent="0">
              <a:buNone/>
            </a:pPr>
            <a:r>
              <a:rPr lang="ja-JP" altLang="en-US" sz="4200" b="1" dirty="0"/>
              <a:t>　　</a:t>
            </a:r>
            <a:r>
              <a:rPr lang="en-US" altLang="ja-JP" sz="4200" b="1" dirty="0"/>
              <a:t>―</a:t>
            </a:r>
            <a:r>
              <a:rPr lang="ja-JP" altLang="en-US" sz="4200" b="1" dirty="0"/>
              <a:t>検査が不可能</a:t>
            </a:r>
          </a:p>
          <a:p>
            <a:pPr marL="0" indent="0">
              <a:buNone/>
            </a:pPr>
            <a:r>
              <a:rPr lang="ja-JP" altLang="en-US" sz="4200" b="1" dirty="0"/>
              <a:t>　　</a:t>
            </a:r>
            <a:r>
              <a:rPr lang="en-US" altLang="ja-JP" sz="4200" b="1" dirty="0"/>
              <a:t>―</a:t>
            </a:r>
            <a:r>
              <a:rPr lang="ja-JP" altLang="en-US" sz="4200" b="1" dirty="0"/>
              <a:t>修理がほとんど不可能か非常に高価となる場合</a:t>
            </a:r>
          </a:p>
        </p:txBody>
      </p:sp>
    </p:spTree>
    <p:extLst>
      <p:ext uri="{BB962C8B-B14F-4D97-AF65-F5344CB8AC3E}">
        <p14:creationId xmlns:p14="http://schemas.microsoft.com/office/powerpoint/2010/main" val="4126912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586607"/>
          </a:xfrm>
        </p:spPr>
        <p:txBody>
          <a:bodyPr>
            <a:normAutofit/>
          </a:bodyPr>
          <a:lstStyle/>
          <a:p>
            <a:r>
              <a:rPr lang="ja-JP" altLang="en-US" dirty="0">
                <a:latin typeface="+mn-ea"/>
                <a:ea typeface="+mn-ea"/>
              </a:rPr>
              <a:t>誤った鋼種選択は</a:t>
            </a:r>
            <a:br>
              <a:rPr lang="en-US" altLang="ja-JP" dirty="0">
                <a:latin typeface="+mn-ea"/>
                <a:ea typeface="+mn-ea"/>
              </a:rPr>
            </a:br>
            <a:r>
              <a:rPr lang="ja-JP" altLang="en-US" dirty="0">
                <a:latin typeface="+mn-ea"/>
                <a:ea typeface="+mn-ea"/>
              </a:rPr>
              <a:t>大きな問題を引き起こす</a:t>
            </a:r>
            <a:endParaRPr lang="fr-FR" dirty="0">
              <a:latin typeface="+mn-ea"/>
              <a:ea typeface="+mn-ea"/>
            </a:endParaRPr>
          </a:p>
        </p:txBody>
      </p:sp>
    </p:spTree>
    <p:extLst>
      <p:ext uri="{BB962C8B-B14F-4D97-AF65-F5344CB8AC3E}">
        <p14:creationId xmlns:p14="http://schemas.microsoft.com/office/powerpoint/2010/main" val="3169936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634082"/>
          </a:xfrm>
        </p:spPr>
        <p:txBody>
          <a:bodyPr>
            <a:noAutofit/>
          </a:bodyPr>
          <a:lstStyle/>
          <a:p>
            <a:r>
              <a:rPr lang="ja-JP" altLang="en-US" sz="2800" dirty="0"/>
              <a:t>ステンレス鉄筋と他の材料との比較</a:t>
            </a:r>
            <a:endParaRPr lang="fr-FR" sz="2800" dirty="0"/>
          </a:p>
        </p:txBody>
      </p:sp>
      <p:graphicFrame>
        <p:nvGraphicFramePr>
          <p:cNvPr id="7" name="コンテンツ プレースホルダー 6"/>
          <p:cNvGraphicFramePr>
            <a:graphicFrameLocks noGrp="1"/>
          </p:cNvGraphicFramePr>
          <p:nvPr>
            <p:ph idx="1"/>
            <p:extLst>
              <p:ext uri="{D42A27DB-BD31-4B8C-83A1-F6EECF244321}">
                <p14:modId xmlns:p14="http://schemas.microsoft.com/office/powerpoint/2010/main" val="5986123"/>
              </p:ext>
            </p:extLst>
          </p:nvPr>
        </p:nvGraphicFramePr>
        <p:xfrm>
          <a:off x="323527" y="836713"/>
          <a:ext cx="8208913" cy="5685940"/>
        </p:xfrm>
        <a:graphic>
          <a:graphicData uri="http://schemas.openxmlformats.org/drawingml/2006/table">
            <a:tbl>
              <a:tblPr firstRow="1" firstCol="1" bandRow="1">
                <a:tableStyleId>{5C22544A-7EE6-4342-B048-85BDC9FD1C3A}</a:tableStyleId>
              </a:tblPr>
              <a:tblGrid>
                <a:gridCol w="1224137">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4464496">
                  <a:extLst>
                    <a:ext uri="{9D8B030D-6E8A-4147-A177-3AD203B41FA5}">
                      <a16:colId xmlns:a16="http://schemas.microsoft.com/office/drawing/2014/main" val="20002"/>
                    </a:ext>
                  </a:extLst>
                </a:gridCol>
              </a:tblGrid>
              <a:tr h="522142">
                <a:tc>
                  <a:txBody>
                    <a:bodyPr/>
                    <a:lstStyle/>
                    <a:p>
                      <a:pPr algn="just">
                        <a:spcAft>
                          <a:spcPts val="0"/>
                        </a:spcAft>
                      </a:pPr>
                      <a:r>
                        <a:rPr lang="en-US" sz="1200" b="1" kern="100" dirty="0">
                          <a:effectLst/>
                        </a:rPr>
                        <a:t> </a:t>
                      </a:r>
                      <a:endParaRPr lang="ja-JP" sz="1200" b="1" kern="100" dirty="0">
                        <a:effectLst/>
                        <a:latin typeface="Times New Roman"/>
                        <a:ea typeface="ＭＳ ゴシック"/>
                      </a:endParaRPr>
                    </a:p>
                  </a:txBody>
                  <a:tcPr marL="51302" marR="51302" marT="0" marB="0"/>
                </a:tc>
                <a:tc>
                  <a:txBody>
                    <a:bodyPr/>
                    <a:lstStyle/>
                    <a:p>
                      <a:pPr algn="just">
                        <a:spcAft>
                          <a:spcPts val="0"/>
                        </a:spcAft>
                      </a:pPr>
                      <a:endParaRPr lang="en-US" altLang="ja-JP" sz="1200" b="1" kern="100" dirty="0">
                        <a:effectLst/>
                      </a:endParaRPr>
                    </a:p>
                    <a:p>
                      <a:pPr algn="ctr">
                        <a:spcAft>
                          <a:spcPts val="0"/>
                        </a:spcAft>
                      </a:pPr>
                      <a:r>
                        <a:rPr lang="ja-JP" sz="1200" b="1" kern="100" dirty="0">
                          <a:effectLst/>
                        </a:rPr>
                        <a:t>利点</a:t>
                      </a:r>
                      <a:endParaRPr lang="en-US" altLang="ja-JP" sz="1200" b="1" kern="100" dirty="0">
                        <a:effectLst/>
                      </a:endParaRPr>
                    </a:p>
                    <a:p>
                      <a:pPr algn="just">
                        <a:spcAft>
                          <a:spcPts val="0"/>
                        </a:spcAft>
                      </a:pPr>
                      <a:endParaRPr lang="ja-JP" sz="1200" b="1" kern="100" dirty="0">
                        <a:effectLst/>
                        <a:latin typeface="Times New Roman"/>
                        <a:ea typeface="ＭＳ ゴシック"/>
                      </a:endParaRPr>
                    </a:p>
                  </a:txBody>
                  <a:tcPr marL="51302" marR="51302" marT="0" marB="0"/>
                </a:tc>
                <a:tc>
                  <a:txBody>
                    <a:bodyPr/>
                    <a:lstStyle/>
                    <a:p>
                      <a:pPr algn="just">
                        <a:spcAft>
                          <a:spcPts val="0"/>
                        </a:spcAft>
                      </a:pPr>
                      <a:endParaRPr lang="en-US" altLang="ja-JP" sz="1200" b="1" kern="100" dirty="0">
                        <a:effectLst/>
                      </a:endParaRPr>
                    </a:p>
                    <a:p>
                      <a:pPr algn="ctr">
                        <a:spcAft>
                          <a:spcPts val="0"/>
                        </a:spcAft>
                      </a:pPr>
                      <a:r>
                        <a:rPr lang="ja-JP" sz="1200" b="1" kern="100" dirty="0">
                          <a:effectLst/>
                        </a:rPr>
                        <a:t>欠点</a:t>
                      </a:r>
                      <a:endParaRPr lang="ja-JP" sz="1200" b="1" kern="100" dirty="0">
                        <a:effectLst/>
                        <a:latin typeface="Times New Roman"/>
                        <a:ea typeface="ＭＳ ゴシック"/>
                      </a:endParaRPr>
                    </a:p>
                  </a:txBody>
                  <a:tcPr marL="51302" marR="51302" marT="0" marB="0"/>
                </a:tc>
                <a:extLst>
                  <a:ext uri="{0D108BD9-81ED-4DB2-BD59-A6C34878D82A}">
                    <a16:rowId xmlns:a16="http://schemas.microsoft.com/office/drawing/2014/main" val="10000"/>
                  </a:ext>
                </a:extLst>
              </a:tr>
              <a:tr h="389635">
                <a:tc>
                  <a:txBody>
                    <a:bodyPr/>
                    <a:lstStyle/>
                    <a:p>
                      <a:pPr algn="just">
                        <a:spcAft>
                          <a:spcPts val="0"/>
                        </a:spcAft>
                      </a:pPr>
                      <a:r>
                        <a:rPr lang="ja-JP" altLang="en-US" sz="1200" b="1" kern="100" dirty="0">
                          <a:effectLst/>
                        </a:rPr>
                        <a:t>エポキシ被覆</a:t>
                      </a:r>
                      <a:endParaRPr lang="ja-JP" sz="1200" b="1" kern="100" dirty="0">
                        <a:effectLst/>
                        <a:latin typeface="Times New Roman"/>
                        <a:ea typeface="ＭＳ ゴシック"/>
                      </a:endParaRPr>
                    </a:p>
                  </a:txBody>
                  <a:tcPr marL="51302" marR="51302" marT="0" marB="0"/>
                </a:tc>
                <a:tc>
                  <a:txBody>
                    <a:bodyPr/>
                    <a:lstStyle/>
                    <a:p>
                      <a:pPr algn="just">
                        <a:spcAft>
                          <a:spcPts val="0"/>
                        </a:spcAft>
                      </a:pPr>
                      <a:r>
                        <a:rPr lang="ja-JP" sz="1200" b="1" kern="100" dirty="0">
                          <a:effectLst/>
                        </a:rPr>
                        <a:t>初期コストが安価</a:t>
                      </a:r>
                      <a:endParaRPr lang="ja-JP" sz="1200" b="1" kern="100" dirty="0">
                        <a:effectLst/>
                        <a:latin typeface="Times New Roman"/>
                        <a:ea typeface="ＭＳ ゴシック"/>
                      </a:endParaRPr>
                    </a:p>
                  </a:txBody>
                  <a:tcPr marL="51302" marR="51302" marT="0" marB="0"/>
                </a:tc>
                <a:tc>
                  <a:txBody>
                    <a:bodyPr/>
                    <a:lstStyle/>
                    <a:p>
                      <a:pPr algn="just">
                        <a:spcAft>
                          <a:spcPts val="0"/>
                        </a:spcAft>
                      </a:pPr>
                      <a:r>
                        <a:rPr lang="ja-JP" sz="1200" b="1" kern="100">
                          <a:effectLst/>
                        </a:rPr>
                        <a:t>・曲げると割れる</a:t>
                      </a:r>
                    </a:p>
                    <a:p>
                      <a:pPr algn="just">
                        <a:spcAft>
                          <a:spcPts val="0"/>
                        </a:spcAft>
                      </a:pPr>
                      <a:r>
                        <a:rPr lang="ja-JP" sz="1200" b="1" kern="100">
                          <a:effectLst/>
                        </a:rPr>
                        <a:t>・据付けの際に傷つけないよう取扱いに注意を要する</a:t>
                      </a:r>
                      <a:endParaRPr lang="ja-JP" sz="1200" b="1" kern="100">
                        <a:effectLst/>
                        <a:latin typeface="Times New Roman"/>
                        <a:ea typeface="ＭＳ ゴシック"/>
                      </a:endParaRPr>
                    </a:p>
                  </a:txBody>
                  <a:tcPr marL="51302" marR="51302" marT="0" marB="0"/>
                </a:tc>
                <a:extLst>
                  <a:ext uri="{0D108BD9-81ED-4DB2-BD59-A6C34878D82A}">
                    <a16:rowId xmlns:a16="http://schemas.microsoft.com/office/drawing/2014/main" val="10001"/>
                  </a:ext>
                </a:extLst>
              </a:tr>
              <a:tr h="522142">
                <a:tc>
                  <a:txBody>
                    <a:bodyPr/>
                    <a:lstStyle/>
                    <a:p>
                      <a:pPr algn="just">
                        <a:spcAft>
                          <a:spcPts val="0"/>
                        </a:spcAft>
                      </a:pPr>
                      <a:r>
                        <a:rPr lang="ja-JP" sz="1200" b="1" kern="100" dirty="0">
                          <a:effectLst/>
                        </a:rPr>
                        <a:t>亜鉛被覆</a:t>
                      </a:r>
                      <a:endParaRPr lang="ja-JP" sz="1200" b="1" kern="100" dirty="0">
                        <a:effectLst/>
                        <a:latin typeface="Times New Roman"/>
                        <a:ea typeface="ＭＳ ゴシック"/>
                      </a:endParaRPr>
                    </a:p>
                  </a:txBody>
                  <a:tcPr marL="51302" marR="51302" marT="0" marB="0"/>
                </a:tc>
                <a:tc>
                  <a:txBody>
                    <a:bodyPr/>
                    <a:lstStyle/>
                    <a:p>
                      <a:pPr algn="just">
                        <a:spcAft>
                          <a:spcPts val="0"/>
                        </a:spcAft>
                      </a:pPr>
                      <a:r>
                        <a:rPr lang="ja-JP" sz="1200" b="1" kern="100" dirty="0">
                          <a:effectLst/>
                        </a:rPr>
                        <a:t>初期コストが安価</a:t>
                      </a:r>
                      <a:endParaRPr lang="ja-JP" sz="1200" b="1" kern="100" dirty="0">
                        <a:effectLst/>
                        <a:latin typeface="Times New Roman"/>
                        <a:ea typeface="ＭＳ ゴシック"/>
                      </a:endParaRPr>
                    </a:p>
                  </a:txBody>
                  <a:tcPr marL="51302" marR="51302" marT="0" marB="0"/>
                </a:tc>
                <a:tc>
                  <a:txBody>
                    <a:bodyPr/>
                    <a:lstStyle/>
                    <a:p>
                      <a:pPr algn="just">
                        <a:spcAft>
                          <a:spcPts val="0"/>
                        </a:spcAft>
                      </a:pPr>
                      <a:r>
                        <a:rPr lang="ja-JP" sz="1200" b="1" kern="100">
                          <a:effectLst/>
                        </a:rPr>
                        <a:t>・曲げると割れる</a:t>
                      </a:r>
                    </a:p>
                    <a:p>
                      <a:pPr algn="just">
                        <a:spcAft>
                          <a:spcPts val="0"/>
                        </a:spcAft>
                      </a:pPr>
                      <a:r>
                        <a:rPr lang="ja-JP" sz="1200" b="1" kern="100">
                          <a:effectLst/>
                        </a:rPr>
                        <a:t>・</a:t>
                      </a:r>
                      <a:r>
                        <a:rPr lang="en-US" sz="1200" b="1" kern="100">
                          <a:effectLst/>
                        </a:rPr>
                        <a:t>Zn</a:t>
                      </a:r>
                      <a:r>
                        <a:rPr lang="ja-JP" sz="1200" b="1" kern="100">
                          <a:effectLst/>
                        </a:rPr>
                        <a:t>は</a:t>
                      </a:r>
                      <a:r>
                        <a:rPr lang="en-US" sz="1200" b="1" kern="100">
                          <a:effectLst/>
                        </a:rPr>
                        <a:t>Fe</a:t>
                      </a:r>
                      <a:r>
                        <a:rPr lang="ja-JP" sz="1200" b="1" kern="100">
                          <a:effectLst/>
                        </a:rPr>
                        <a:t>より短期間で腐食し、</a:t>
                      </a:r>
                      <a:r>
                        <a:rPr lang="en-US" sz="1200" b="1" kern="100">
                          <a:effectLst/>
                        </a:rPr>
                        <a:t>Zn</a:t>
                      </a:r>
                      <a:r>
                        <a:rPr lang="ja-JP" sz="1200" b="1" kern="100">
                          <a:effectLst/>
                        </a:rPr>
                        <a:t>が腐食すると耐食性が無くなる</a:t>
                      </a:r>
                      <a:endParaRPr lang="ja-JP" sz="1200" b="1" kern="100">
                        <a:effectLst/>
                        <a:latin typeface="Times New Roman"/>
                        <a:ea typeface="ＭＳ ゴシック"/>
                      </a:endParaRPr>
                    </a:p>
                  </a:txBody>
                  <a:tcPr marL="51302" marR="51302" marT="0" marB="0"/>
                </a:tc>
                <a:extLst>
                  <a:ext uri="{0D108BD9-81ED-4DB2-BD59-A6C34878D82A}">
                    <a16:rowId xmlns:a16="http://schemas.microsoft.com/office/drawing/2014/main" val="10002"/>
                  </a:ext>
                </a:extLst>
              </a:tr>
              <a:tr h="739233">
                <a:tc>
                  <a:txBody>
                    <a:bodyPr/>
                    <a:lstStyle/>
                    <a:p>
                      <a:pPr algn="just">
                        <a:spcAft>
                          <a:spcPts val="0"/>
                        </a:spcAft>
                      </a:pPr>
                      <a:r>
                        <a:rPr lang="en-US" sz="1200" b="1" kern="100" dirty="0">
                          <a:effectLst/>
                        </a:rPr>
                        <a:t>FRP</a:t>
                      </a:r>
                      <a:endParaRPr lang="ja-JP" sz="1200" b="1" kern="100" dirty="0">
                        <a:effectLst/>
                        <a:latin typeface="Times New Roman"/>
                        <a:ea typeface="ＭＳ ゴシック"/>
                      </a:endParaRPr>
                    </a:p>
                  </a:txBody>
                  <a:tcPr marL="51302" marR="51302" marT="0" marB="0"/>
                </a:tc>
                <a:tc>
                  <a:txBody>
                    <a:bodyPr/>
                    <a:lstStyle/>
                    <a:p>
                      <a:pPr algn="just">
                        <a:spcAft>
                          <a:spcPts val="0"/>
                        </a:spcAft>
                      </a:pPr>
                      <a:r>
                        <a:rPr lang="ja-JP" sz="1200" b="1" kern="100" dirty="0">
                          <a:effectLst/>
                        </a:rPr>
                        <a:t>初期コストが安価</a:t>
                      </a:r>
                      <a:endParaRPr lang="ja-JP" sz="1200" b="1" kern="100" dirty="0">
                        <a:effectLst/>
                        <a:latin typeface="Times New Roman"/>
                        <a:ea typeface="ＭＳ ゴシック"/>
                      </a:endParaRPr>
                    </a:p>
                  </a:txBody>
                  <a:tcPr marL="51302" marR="51302" marT="0" marB="0"/>
                </a:tc>
                <a:tc>
                  <a:txBody>
                    <a:bodyPr/>
                    <a:lstStyle/>
                    <a:p>
                      <a:pPr algn="just">
                        <a:spcAft>
                          <a:spcPts val="0"/>
                        </a:spcAft>
                      </a:pPr>
                      <a:r>
                        <a:rPr lang="ja-JP" sz="1200" b="1" kern="100" dirty="0">
                          <a:effectLst/>
                        </a:rPr>
                        <a:t>・曲げると割れる</a:t>
                      </a:r>
                    </a:p>
                    <a:p>
                      <a:pPr algn="just">
                        <a:spcAft>
                          <a:spcPts val="0"/>
                        </a:spcAft>
                      </a:pPr>
                      <a:r>
                        <a:rPr lang="ja-JP" sz="1200" b="1" kern="100" dirty="0">
                          <a:effectLst/>
                        </a:rPr>
                        <a:t>・厳しい冬期には耐熱性や耐衝撃性がなくなる</a:t>
                      </a:r>
                    </a:p>
                    <a:p>
                      <a:pPr algn="just">
                        <a:spcAft>
                          <a:spcPts val="0"/>
                        </a:spcAft>
                      </a:pPr>
                      <a:r>
                        <a:rPr lang="ja-JP" sz="1200" b="1" kern="100" dirty="0">
                          <a:effectLst/>
                        </a:rPr>
                        <a:t>・鉄鋼ほど堅固ではない</a:t>
                      </a:r>
                    </a:p>
                    <a:p>
                      <a:pPr algn="just">
                        <a:spcAft>
                          <a:spcPts val="0"/>
                        </a:spcAft>
                      </a:pPr>
                      <a:r>
                        <a:rPr lang="ja-JP" sz="1200" b="1" kern="100" dirty="0">
                          <a:effectLst/>
                        </a:rPr>
                        <a:t>・耐用年数経過後の処分も考えておく必要がある</a:t>
                      </a:r>
                      <a:endParaRPr lang="ja-JP" sz="1200" b="1" kern="100" dirty="0">
                        <a:effectLst/>
                        <a:latin typeface="Times New Roman"/>
                        <a:ea typeface="ＭＳ ゴシック"/>
                      </a:endParaRPr>
                    </a:p>
                  </a:txBody>
                  <a:tcPr marL="51302" marR="51302" marT="0" marB="0"/>
                </a:tc>
                <a:extLst>
                  <a:ext uri="{0D108BD9-81ED-4DB2-BD59-A6C34878D82A}">
                    <a16:rowId xmlns:a16="http://schemas.microsoft.com/office/drawing/2014/main" val="10003"/>
                  </a:ext>
                </a:extLst>
              </a:tr>
              <a:tr h="1108850">
                <a:tc>
                  <a:txBody>
                    <a:bodyPr/>
                    <a:lstStyle/>
                    <a:p>
                      <a:pPr algn="just">
                        <a:spcAft>
                          <a:spcPts val="0"/>
                        </a:spcAft>
                      </a:pPr>
                      <a:r>
                        <a:rPr lang="ja-JP" sz="1200" b="1" kern="100" dirty="0">
                          <a:effectLst/>
                        </a:rPr>
                        <a:t>カソード被覆</a:t>
                      </a:r>
                      <a:endParaRPr lang="ja-JP" sz="1200" b="1" kern="100" dirty="0">
                        <a:effectLst/>
                        <a:latin typeface="Times New Roman"/>
                        <a:ea typeface="ＭＳ ゴシック"/>
                      </a:endParaRPr>
                    </a:p>
                  </a:txBody>
                  <a:tcPr marL="51302" marR="51302" marT="0" marB="0"/>
                </a:tc>
                <a:tc>
                  <a:txBody>
                    <a:bodyPr/>
                    <a:lstStyle/>
                    <a:p>
                      <a:pPr algn="just">
                        <a:spcAft>
                          <a:spcPts val="0"/>
                        </a:spcAft>
                      </a:pPr>
                      <a:r>
                        <a:rPr lang="ja-JP" sz="1200" b="1" kern="100" dirty="0">
                          <a:effectLst/>
                        </a:rPr>
                        <a:t>初期コストが安価</a:t>
                      </a:r>
                      <a:endParaRPr lang="ja-JP" sz="1200" b="1" kern="100" dirty="0">
                        <a:effectLst/>
                        <a:latin typeface="Times New Roman"/>
                        <a:ea typeface="ＭＳ ゴシック"/>
                      </a:endParaRPr>
                    </a:p>
                  </a:txBody>
                  <a:tcPr marL="51302" marR="51302" marT="0" marB="0"/>
                </a:tc>
                <a:tc>
                  <a:txBody>
                    <a:bodyPr/>
                    <a:lstStyle/>
                    <a:p>
                      <a:pPr algn="just">
                        <a:spcAft>
                          <a:spcPts val="0"/>
                        </a:spcAft>
                      </a:pPr>
                      <a:r>
                        <a:rPr lang="ja-JP" sz="1200" b="1" kern="100" dirty="0">
                          <a:effectLst/>
                        </a:rPr>
                        <a:t>・全般的保護のためデザインに注意する必要がある</a:t>
                      </a:r>
                    </a:p>
                    <a:p>
                      <a:pPr algn="just">
                        <a:spcAft>
                          <a:spcPts val="0"/>
                        </a:spcAft>
                      </a:pPr>
                      <a:r>
                        <a:rPr lang="ja-JP" sz="1200" b="1" kern="100" dirty="0">
                          <a:effectLst/>
                        </a:rPr>
                        <a:t>・適切な電気接続が確保できるよう据付けの際にも注意を要する</a:t>
                      </a:r>
                    </a:p>
                    <a:p>
                      <a:pPr algn="just">
                        <a:spcAft>
                          <a:spcPts val="0"/>
                        </a:spcAft>
                      </a:pPr>
                      <a:r>
                        <a:rPr lang="ja-JP" sz="1200" b="1" kern="100" dirty="0">
                          <a:effectLst/>
                        </a:rPr>
                        <a:t>・恒久的な電流原（監視とメンテナンスが必要）か監視または取り替</a:t>
                      </a:r>
                      <a:endParaRPr lang="en-US" altLang="ja-JP" sz="1200" b="1" kern="100" dirty="0">
                        <a:effectLst/>
                      </a:endParaRPr>
                    </a:p>
                    <a:p>
                      <a:pPr algn="just">
                        <a:spcAft>
                          <a:spcPts val="0"/>
                        </a:spcAft>
                      </a:pPr>
                      <a:r>
                        <a:rPr lang="ja-JP" altLang="en-US" sz="1200" b="1" kern="100" dirty="0">
                          <a:effectLst/>
                        </a:rPr>
                        <a:t>　</a:t>
                      </a:r>
                      <a:r>
                        <a:rPr lang="ja-JP" sz="1200" b="1" kern="100" dirty="0" err="1">
                          <a:effectLst/>
                        </a:rPr>
                        <a:t>えを</a:t>
                      </a:r>
                      <a:r>
                        <a:rPr lang="ja-JP" sz="1200" b="1" kern="100" dirty="0">
                          <a:effectLst/>
                        </a:rPr>
                        <a:t>要する犠牲アノードが必要となる</a:t>
                      </a:r>
                      <a:endParaRPr lang="ja-JP" sz="1200" b="1" kern="100" dirty="0">
                        <a:effectLst/>
                        <a:latin typeface="Times New Roman"/>
                        <a:ea typeface="ＭＳ ゴシック"/>
                      </a:endParaRPr>
                    </a:p>
                  </a:txBody>
                  <a:tcPr marL="51302" marR="51302" marT="0" marB="0"/>
                </a:tc>
                <a:extLst>
                  <a:ext uri="{0D108BD9-81ED-4DB2-BD59-A6C34878D82A}">
                    <a16:rowId xmlns:a16="http://schemas.microsoft.com/office/drawing/2014/main" val="10004"/>
                  </a:ext>
                </a:extLst>
              </a:tr>
              <a:tr h="522142">
                <a:tc>
                  <a:txBody>
                    <a:bodyPr/>
                    <a:lstStyle/>
                    <a:p>
                      <a:pPr algn="just">
                        <a:spcAft>
                          <a:spcPts val="0"/>
                        </a:spcAft>
                      </a:pPr>
                      <a:r>
                        <a:rPr lang="ja-JP" sz="1200" b="1" kern="100">
                          <a:effectLst/>
                        </a:rPr>
                        <a:t>膜</a:t>
                      </a:r>
                      <a:endParaRPr lang="ja-JP" sz="1200" b="1" kern="100">
                        <a:effectLst/>
                        <a:latin typeface="Times New Roman"/>
                        <a:ea typeface="ＭＳ ゴシック"/>
                      </a:endParaRPr>
                    </a:p>
                  </a:txBody>
                  <a:tcPr marL="51302" marR="51302" marT="0" marB="0"/>
                </a:tc>
                <a:tc>
                  <a:txBody>
                    <a:bodyPr/>
                    <a:lstStyle/>
                    <a:p>
                      <a:pPr algn="just">
                        <a:spcAft>
                          <a:spcPts val="0"/>
                        </a:spcAft>
                      </a:pPr>
                      <a:r>
                        <a:rPr lang="ja-JP" sz="1200" b="1" kern="100" dirty="0">
                          <a:effectLst/>
                        </a:rPr>
                        <a:t>初期コストが安価？</a:t>
                      </a:r>
                      <a:endParaRPr lang="ja-JP" sz="1200" b="1" kern="100" dirty="0">
                        <a:effectLst/>
                        <a:latin typeface="Times New Roman"/>
                        <a:ea typeface="ＭＳ ゴシック"/>
                      </a:endParaRPr>
                    </a:p>
                  </a:txBody>
                  <a:tcPr marL="51302" marR="51302" marT="0" marB="0"/>
                </a:tc>
                <a:tc>
                  <a:txBody>
                    <a:bodyPr/>
                    <a:lstStyle/>
                    <a:p>
                      <a:pPr algn="just">
                        <a:spcAft>
                          <a:spcPts val="0"/>
                        </a:spcAft>
                      </a:pPr>
                      <a:r>
                        <a:rPr lang="ja-JP" sz="1200" b="1" kern="100" dirty="0">
                          <a:effectLst/>
                        </a:rPr>
                        <a:t>・据付けに注意が必要</a:t>
                      </a:r>
                    </a:p>
                    <a:p>
                      <a:pPr algn="just">
                        <a:spcAft>
                          <a:spcPts val="0"/>
                        </a:spcAft>
                      </a:pPr>
                      <a:r>
                        <a:rPr lang="ja-JP" sz="1200" b="1" kern="100" dirty="0">
                          <a:effectLst/>
                        </a:rPr>
                        <a:t>・長期使用の場合の性能に疑問がある</a:t>
                      </a:r>
                    </a:p>
                    <a:p>
                      <a:pPr algn="just">
                        <a:spcAft>
                          <a:spcPts val="0"/>
                        </a:spcAft>
                      </a:pPr>
                      <a:r>
                        <a:rPr lang="ja-JP" sz="1200" b="1" kern="100" dirty="0">
                          <a:effectLst/>
                        </a:rPr>
                        <a:t>・水平面に限定される</a:t>
                      </a:r>
                      <a:endParaRPr lang="ja-JP" sz="1200" b="1" kern="100" dirty="0">
                        <a:effectLst/>
                        <a:latin typeface="Times New Roman"/>
                        <a:ea typeface="ＭＳ ゴシック"/>
                      </a:endParaRPr>
                    </a:p>
                  </a:txBody>
                  <a:tcPr marL="51302" marR="51302" marT="0" marB="0"/>
                </a:tc>
                <a:extLst>
                  <a:ext uri="{0D108BD9-81ED-4DB2-BD59-A6C34878D82A}">
                    <a16:rowId xmlns:a16="http://schemas.microsoft.com/office/drawing/2014/main" val="10005"/>
                  </a:ext>
                </a:extLst>
              </a:tr>
              <a:tr h="1740472">
                <a:tc>
                  <a:txBody>
                    <a:bodyPr/>
                    <a:lstStyle/>
                    <a:p>
                      <a:pPr algn="just">
                        <a:spcAft>
                          <a:spcPts val="0"/>
                        </a:spcAft>
                      </a:pPr>
                      <a:r>
                        <a:rPr lang="ja-JP" sz="1200" b="1" kern="100">
                          <a:effectLst/>
                        </a:rPr>
                        <a:t>ステンレス</a:t>
                      </a:r>
                      <a:endParaRPr lang="ja-JP" sz="1200" b="1" kern="100">
                        <a:effectLst/>
                        <a:latin typeface="Times New Roman"/>
                        <a:ea typeface="ＭＳ ゴシック"/>
                      </a:endParaRPr>
                    </a:p>
                  </a:txBody>
                  <a:tcPr marL="51302" marR="51302" marT="0" marB="0"/>
                </a:tc>
                <a:tc>
                  <a:txBody>
                    <a:bodyPr/>
                    <a:lstStyle/>
                    <a:p>
                      <a:pPr algn="just">
                        <a:spcAft>
                          <a:spcPts val="0"/>
                        </a:spcAft>
                      </a:pPr>
                      <a:r>
                        <a:rPr lang="en-US" sz="1200" b="1" kern="100" dirty="0">
                          <a:effectLst/>
                        </a:rPr>
                        <a:t>LCC</a:t>
                      </a:r>
                      <a:r>
                        <a:rPr lang="ja-JP" sz="1200" b="1" kern="100" dirty="0">
                          <a:effectLst/>
                        </a:rPr>
                        <a:t>が安価</a:t>
                      </a:r>
                    </a:p>
                    <a:p>
                      <a:pPr algn="just">
                        <a:spcAft>
                          <a:spcPts val="0"/>
                        </a:spcAft>
                      </a:pPr>
                      <a:r>
                        <a:rPr lang="ja-JP" sz="1200" b="1" kern="100" dirty="0">
                          <a:effectLst/>
                        </a:rPr>
                        <a:t>・</a:t>
                      </a:r>
                      <a:r>
                        <a:rPr lang="ja-JP" altLang="en-US" sz="1200" b="1" kern="100" dirty="0">
                          <a:effectLst/>
                        </a:rPr>
                        <a:t>炭素鋼</a:t>
                      </a:r>
                      <a:r>
                        <a:rPr lang="ja-JP" sz="1200" b="1" kern="100" dirty="0">
                          <a:effectLst/>
                        </a:rPr>
                        <a:t>と似た設計が可能</a:t>
                      </a:r>
                    </a:p>
                    <a:p>
                      <a:pPr marL="127000" indent="-127000" algn="just">
                        <a:spcAft>
                          <a:spcPts val="0"/>
                        </a:spcAft>
                      </a:pPr>
                      <a:r>
                        <a:rPr lang="ja-JP" sz="1200" b="1" kern="100" dirty="0">
                          <a:effectLst/>
                        </a:rPr>
                        <a:t>・</a:t>
                      </a:r>
                      <a:r>
                        <a:rPr lang="ja-JP" altLang="en-US" sz="1200" b="1" kern="100" dirty="0">
                          <a:effectLst/>
                        </a:rPr>
                        <a:t>炭素鋼</a:t>
                      </a:r>
                      <a:r>
                        <a:rPr lang="ja-JP" sz="1200" b="1" kern="100" dirty="0">
                          <a:effectLst/>
                        </a:rPr>
                        <a:t>・ステンレスの組み合わせ補強が効果的</a:t>
                      </a:r>
                    </a:p>
                    <a:p>
                      <a:pPr marL="127000" indent="-127000" algn="just">
                        <a:spcAft>
                          <a:spcPts val="0"/>
                        </a:spcAft>
                      </a:pPr>
                      <a:r>
                        <a:rPr lang="ja-JP" sz="1200" b="1" kern="100" dirty="0">
                          <a:effectLst/>
                        </a:rPr>
                        <a:t>・据付けが簡単</a:t>
                      </a:r>
                    </a:p>
                    <a:p>
                      <a:pPr marL="127000" indent="-127000" algn="just">
                        <a:spcAft>
                          <a:spcPts val="0"/>
                        </a:spcAft>
                      </a:pPr>
                      <a:r>
                        <a:rPr lang="ja-JP" sz="1200" b="1" kern="100" dirty="0">
                          <a:effectLst/>
                        </a:rPr>
                        <a:t>・メンテナンス不要</a:t>
                      </a:r>
                    </a:p>
                    <a:p>
                      <a:pPr marL="127000" indent="-127000" algn="just">
                        <a:spcAft>
                          <a:spcPts val="0"/>
                        </a:spcAft>
                      </a:pPr>
                      <a:r>
                        <a:rPr lang="ja-JP" sz="1200" b="1" kern="100" dirty="0">
                          <a:effectLst/>
                        </a:rPr>
                        <a:t>・耐用年数に限度がない</a:t>
                      </a:r>
                    </a:p>
                    <a:p>
                      <a:pPr marL="127000" indent="-127000" algn="just">
                        <a:spcAft>
                          <a:spcPts val="0"/>
                        </a:spcAft>
                      </a:pPr>
                      <a:r>
                        <a:rPr lang="ja-JP" sz="1200" b="1" kern="100" dirty="0">
                          <a:effectLst/>
                        </a:rPr>
                        <a:t>・コンクリート被覆を薄くできる</a:t>
                      </a:r>
                    </a:p>
                    <a:p>
                      <a:pPr marL="127000" indent="-127000" algn="just">
                        <a:spcAft>
                          <a:spcPts val="0"/>
                        </a:spcAft>
                      </a:pPr>
                      <a:r>
                        <a:rPr lang="ja-JP" sz="1200" b="1" kern="100" dirty="0">
                          <a:effectLst/>
                        </a:rPr>
                        <a:t>・耐火性にも優れている</a:t>
                      </a:r>
                    </a:p>
                    <a:p>
                      <a:pPr marL="127000" indent="-127000" algn="just">
                        <a:spcAft>
                          <a:spcPts val="0"/>
                        </a:spcAft>
                      </a:pPr>
                      <a:r>
                        <a:rPr lang="ja-JP" sz="1200" b="1" kern="100" dirty="0">
                          <a:effectLst/>
                        </a:rPr>
                        <a:t>・</a:t>
                      </a:r>
                      <a:r>
                        <a:rPr lang="en-US" sz="1200" b="1" kern="100" dirty="0">
                          <a:effectLst/>
                        </a:rPr>
                        <a:t>100%</a:t>
                      </a:r>
                      <a:r>
                        <a:rPr lang="ja-JP" sz="1200" b="1" kern="100" dirty="0">
                          <a:effectLst/>
                        </a:rPr>
                        <a:t>リサイクル可能</a:t>
                      </a:r>
                      <a:endParaRPr lang="ja-JP" sz="1200" b="1" kern="100" dirty="0">
                        <a:effectLst/>
                        <a:latin typeface="Times New Roman"/>
                        <a:ea typeface="ＭＳ ゴシック"/>
                      </a:endParaRPr>
                    </a:p>
                  </a:txBody>
                  <a:tcPr marL="51302" marR="51302" marT="0" marB="0"/>
                </a:tc>
                <a:tc>
                  <a:txBody>
                    <a:bodyPr/>
                    <a:lstStyle/>
                    <a:p>
                      <a:pPr algn="just">
                        <a:spcAft>
                          <a:spcPts val="0"/>
                        </a:spcAft>
                      </a:pPr>
                      <a:r>
                        <a:rPr lang="ja-JP" sz="1200" b="1" kern="100" dirty="0">
                          <a:effectLst/>
                        </a:rPr>
                        <a:t>・初期コストが高い</a:t>
                      </a:r>
                      <a:endParaRPr lang="ja-JP" sz="1200" b="1" kern="100" dirty="0">
                        <a:effectLst/>
                        <a:latin typeface="Times New Roman"/>
                        <a:ea typeface="ＭＳ ゴシック"/>
                      </a:endParaRPr>
                    </a:p>
                  </a:txBody>
                  <a:tcPr marL="51302" marR="51302"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55768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2800" dirty="0"/>
              <a:t>参考サイト／文献</a:t>
            </a:r>
            <a:endParaRPr lang="fr-FR" sz="2800" dirty="0"/>
          </a:p>
        </p:txBody>
      </p:sp>
      <p:sp>
        <p:nvSpPr>
          <p:cNvPr id="3" name="Content Placeholder 2"/>
          <p:cNvSpPr>
            <a:spLocks noGrp="1"/>
          </p:cNvSpPr>
          <p:nvPr>
            <p:ph idx="1"/>
          </p:nvPr>
        </p:nvSpPr>
        <p:spPr>
          <a:xfrm>
            <a:off x="457200" y="1196752"/>
            <a:ext cx="8229600" cy="4929411"/>
          </a:xfrm>
        </p:spPr>
        <p:txBody>
          <a:bodyPr>
            <a:noAutofit/>
          </a:bodyPr>
          <a:lstStyle/>
          <a:p>
            <a:pPr marL="514350" indent="-514350">
              <a:buFont typeface="+mj-lt"/>
              <a:buAutoNum type="arabicPeriod"/>
            </a:pPr>
            <a:r>
              <a:rPr lang="fr-FR" sz="1100" dirty="0">
                <a:hlinkClick r:id="rId2"/>
              </a:rPr>
              <a:t>http://www.lapresse.ca/actualites/montreal/201111/25/01-4471833-echangeur-turcot-254-millions-pour-lentretien-avant-la-demolition.php</a:t>
            </a:r>
            <a:r>
              <a:rPr lang="fr-FR" sz="1100" dirty="0"/>
              <a:t> </a:t>
            </a:r>
          </a:p>
          <a:p>
            <a:pPr marL="514350" indent="-514350">
              <a:buFont typeface="+mj-lt"/>
              <a:buAutoNum type="arabicPeriod"/>
            </a:pPr>
            <a:r>
              <a:rPr lang="fr-FR" sz="1100" dirty="0">
                <a:hlinkClick r:id="rId3"/>
              </a:rPr>
              <a:t>http://www.ledevoir.com/politique/quebec/336978/echangeur-turcot-quebec-confirme-le-mauvais-etat-des-structures</a:t>
            </a:r>
            <a:r>
              <a:rPr lang="fr-FR" sz="1100" dirty="0"/>
              <a:t> </a:t>
            </a:r>
          </a:p>
          <a:p>
            <a:pPr marL="514350" indent="-514350">
              <a:buFont typeface="+mj-lt"/>
              <a:buAutoNum type="arabicPeriod"/>
            </a:pPr>
            <a:r>
              <a:rPr lang="en-GB" sz="1100" u="sng" dirty="0">
                <a:hlinkClick r:id="rId4"/>
              </a:rPr>
              <a:t>http://www.worldstainless.org/Files/issf/Education_references/Ref07_The_use_of_predictive_models_in_specifying_selective_use_of_stainless_steel_reinforcement.pdf</a:t>
            </a:r>
            <a:endParaRPr lang="en-GB" sz="1100" u="sng" dirty="0"/>
          </a:p>
          <a:p>
            <a:pPr marL="514350" indent="-514350">
              <a:buFont typeface="+mj-lt"/>
              <a:buAutoNum type="arabicPeriod"/>
            </a:pPr>
            <a:r>
              <a:rPr lang="en-US" sz="1100" dirty="0">
                <a:hlinkClick r:id="rId5"/>
              </a:rPr>
              <a:t>http://www.nachi.org/visual-inspection-concrete.htm</a:t>
            </a:r>
            <a:r>
              <a:rPr lang="en-US" sz="1100" dirty="0"/>
              <a:t> visual inspection of concrete </a:t>
            </a:r>
          </a:p>
          <a:p>
            <a:pPr marL="514350" indent="-514350">
              <a:buFont typeface="+mj-lt"/>
              <a:buAutoNum type="arabicPeriod"/>
            </a:pPr>
            <a:r>
              <a:rPr lang="fr-FR" sz="1100" dirty="0">
                <a:hlinkClick r:id="rId6"/>
              </a:rPr>
              <a:t>http://www.nickelinstitute.org/en/Sustainability/LifeCycleManagement/LifeCycleAssessments/LCAProgresoPier.aspx</a:t>
            </a:r>
            <a:r>
              <a:rPr lang="fr-FR" sz="1100" dirty="0"/>
              <a:t> (</a:t>
            </a:r>
            <a:r>
              <a:rPr lang="fr-FR" sz="1100" dirty="0" err="1"/>
              <a:t>progreso</a:t>
            </a:r>
            <a:r>
              <a:rPr lang="fr-FR" sz="1100" dirty="0"/>
              <a:t> Pier)</a:t>
            </a:r>
          </a:p>
          <a:p>
            <a:pPr marL="514350" indent="-514350">
              <a:buFont typeface="+mj-lt"/>
              <a:buAutoNum type="arabicPeriod"/>
            </a:pPr>
            <a:r>
              <a:rPr lang="en-GB" sz="1100" u="sng" dirty="0">
                <a:hlinkClick r:id="rId7"/>
              </a:rPr>
              <a:t>http://www.worldstainless.org/Files/issf/Education_references/Ref08_Special-issue-stainless-steel-rebar-Acom.pdf</a:t>
            </a:r>
            <a:endParaRPr lang="en-GB" sz="1100" dirty="0"/>
          </a:p>
          <a:p>
            <a:pPr marL="514350" indent="-514350">
              <a:buFont typeface="+mj-lt"/>
              <a:buAutoNum type="arabicPeriod"/>
            </a:pPr>
            <a:r>
              <a:rPr lang="fr-FR" sz="1100" dirty="0">
                <a:solidFill>
                  <a:srgbClr val="FF0000"/>
                </a:solidFill>
                <a:hlinkClick r:id="rId8"/>
              </a:rPr>
              <a:t>https://www.roadsbridges.com/willing-bend-0</a:t>
            </a:r>
            <a:r>
              <a:rPr lang="fr-FR" sz="1100" dirty="0">
                <a:solidFill>
                  <a:srgbClr val="FF0000"/>
                </a:solidFill>
              </a:rPr>
              <a:t> </a:t>
            </a:r>
            <a:r>
              <a:rPr lang="fr-FR" sz="1100" dirty="0"/>
              <a:t>(</a:t>
            </a:r>
            <a:r>
              <a:rPr lang="fr-FR" sz="1100" dirty="0" err="1"/>
              <a:t>oregon</a:t>
            </a:r>
            <a:r>
              <a:rPr lang="fr-FR" sz="1100" dirty="0"/>
              <a:t>)</a:t>
            </a:r>
            <a:endParaRPr lang="fr-FR" sz="1100" b="1" dirty="0"/>
          </a:p>
          <a:p>
            <a:pPr marL="514350" indent="-514350">
              <a:buFont typeface="+mj-lt"/>
              <a:buAutoNum type="arabicPeriod"/>
            </a:pPr>
            <a:r>
              <a:rPr lang="fr-FR" sz="1100" dirty="0">
                <a:hlinkClick r:id="rId9"/>
              </a:rPr>
              <a:t>http://structurae.net/structures/data/index.cfm?id=s0011506</a:t>
            </a:r>
            <a:r>
              <a:rPr lang="fr-FR" sz="1100" dirty="0"/>
              <a:t>  (</a:t>
            </a:r>
            <a:r>
              <a:rPr lang="fr-FR" sz="1100" dirty="0" err="1"/>
              <a:t>oregon</a:t>
            </a:r>
            <a:r>
              <a:rPr lang="fr-FR" sz="1100" dirty="0"/>
              <a:t>)</a:t>
            </a:r>
          </a:p>
          <a:p>
            <a:pPr marL="514350" indent="-514350">
              <a:buFont typeface="+mj-lt"/>
              <a:buAutoNum type="arabicPeriod"/>
            </a:pPr>
            <a:r>
              <a:rPr lang="fr-FR" sz="1100" dirty="0">
                <a:hlinkClick r:id="rId10"/>
              </a:rPr>
              <a:t>http://www.aeconline.ae/major-hong-kong-stainless-steel-rebar-contract-signed-by-arminox-middle-east-42317/news.html</a:t>
            </a:r>
            <a:r>
              <a:rPr lang="fr-FR" sz="1100" dirty="0"/>
              <a:t> (HK </a:t>
            </a:r>
            <a:r>
              <a:rPr lang="fr-FR" sz="1100" dirty="0" err="1"/>
              <a:t>Macau</a:t>
            </a:r>
            <a:r>
              <a:rPr lang="fr-FR" sz="1100" dirty="0"/>
              <a:t>)</a:t>
            </a:r>
          </a:p>
          <a:p>
            <a:pPr marL="514350" indent="-514350">
              <a:buFont typeface="+mj-lt"/>
              <a:buAutoNum type="arabicPeriod"/>
            </a:pPr>
            <a:r>
              <a:rPr lang="fr-FR" sz="1100" dirty="0">
                <a:hlinkClick r:id="rId11"/>
              </a:rPr>
              <a:t>http://www.engineersireland.ie/EngineersIreland/media/SiteMedia/groups/Divisions/civil/Broadmeadow-Estuary-Bridge-Integration-of-Design-and-Construction.pdf?ext=.pdf</a:t>
            </a:r>
            <a:r>
              <a:rPr lang="fr-FR" sz="1100" dirty="0"/>
              <a:t>  (</a:t>
            </a:r>
            <a:r>
              <a:rPr lang="fr-FR" sz="1100" dirty="0" err="1"/>
              <a:t>Broadmeadow</a:t>
            </a:r>
            <a:r>
              <a:rPr lang="fr-FR" sz="1100" dirty="0"/>
              <a:t>)</a:t>
            </a:r>
          </a:p>
          <a:p>
            <a:pPr marL="514350" indent="-514350">
              <a:buFont typeface="+mj-lt"/>
              <a:buAutoNum type="arabicPeriod"/>
            </a:pPr>
            <a:r>
              <a:rPr lang="fr-FR" sz="1100" dirty="0" err="1"/>
              <a:t>Courtesy</a:t>
            </a:r>
            <a:r>
              <a:rPr lang="fr-FR" sz="1100" dirty="0"/>
              <a:t> </a:t>
            </a:r>
            <a:r>
              <a:rPr lang="fr-FR" sz="1100" dirty="0" err="1"/>
              <a:t>Ugitech</a:t>
            </a:r>
            <a:r>
              <a:rPr lang="fr-FR" sz="1100" dirty="0"/>
              <a:t> SA</a:t>
            </a:r>
          </a:p>
          <a:p>
            <a:pPr marL="514350" indent="-514350">
              <a:buFont typeface="+mj-lt"/>
              <a:buAutoNum type="arabicPeriod"/>
            </a:pPr>
            <a:r>
              <a:rPr lang="fr-FR" sz="1100" dirty="0">
                <a:hlinkClick r:id="rId12"/>
              </a:rPr>
              <a:t>http://www.arup.com/Projects/Stonecutters_Bridge.aspx</a:t>
            </a:r>
            <a:r>
              <a:rPr lang="fr-FR" sz="1100" dirty="0"/>
              <a:t> (</a:t>
            </a:r>
            <a:r>
              <a:rPr lang="fr-FR" sz="1100" dirty="0" err="1"/>
              <a:t>stonecutters’bridge</a:t>
            </a:r>
            <a:r>
              <a:rPr lang="fr-FR" sz="1100" dirty="0"/>
              <a:t>)</a:t>
            </a:r>
          </a:p>
          <a:p>
            <a:pPr marL="514350" indent="-514350">
              <a:buFont typeface="+mj-lt"/>
              <a:buAutoNum type="arabicPeriod"/>
            </a:pPr>
            <a:r>
              <a:rPr lang="en-US" sz="1100" dirty="0">
                <a:hlinkClick r:id="rId13"/>
              </a:rPr>
              <a:t>www.worldstainless.org/Files/issf/non-image-files/PDF/Stonecutters_Bridge_Case_Study-2.pdf</a:t>
            </a:r>
            <a:r>
              <a:rPr lang="en-US" sz="1100" dirty="0"/>
              <a:t>  </a:t>
            </a:r>
            <a:r>
              <a:rPr lang="fr-FR" sz="1100" dirty="0"/>
              <a:t>(</a:t>
            </a:r>
            <a:r>
              <a:rPr lang="fr-FR" sz="1100" dirty="0" err="1"/>
              <a:t>stonecutters’bridge</a:t>
            </a:r>
            <a:r>
              <a:rPr lang="fr-FR" sz="1100" dirty="0"/>
              <a:t>)</a:t>
            </a:r>
          </a:p>
          <a:p>
            <a:pPr marL="514350" indent="-514350">
              <a:buFont typeface="+mj-lt"/>
              <a:buAutoNum type="arabicPeriod"/>
            </a:pPr>
            <a:r>
              <a:rPr lang="fr-FR" sz="1100" dirty="0">
                <a:hlinkClick r:id="rId14"/>
              </a:rPr>
              <a:t>http://www.cif.org/noms/2008/24_-_Ocean_Parkway_Belt_Bridge.pdf</a:t>
            </a:r>
            <a:r>
              <a:rPr lang="fr-FR" sz="1100" dirty="0"/>
              <a:t>  (</a:t>
            </a:r>
            <a:r>
              <a:rPr lang="fr-FR" sz="1100" dirty="0" err="1"/>
              <a:t>belt</a:t>
            </a:r>
            <a:r>
              <a:rPr lang="fr-FR" sz="1100" dirty="0"/>
              <a:t> </a:t>
            </a:r>
            <a:r>
              <a:rPr lang="fr-FR" sz="1100" dirty="0" err="1"/>
              <a:t>parkway</a:t>
            </a:r>
            <a:r>
              <a:rPr lang="fr-FR" sz="1100" dirty="0"/>
              <a:t> bridge)</a:t>
            </a:r>
          </a:p>
          <a:p>
            <a:pPr marL="514350" indent="-514350">
              <a:buFont typeface="+mj-lt"/>
              <a:buAutoNum type="arabicPeriod"/>
            </a:pPr>
            <a:r>
              <a:rPr lang="fr-FR" sz="1100" dirty="0"/>
              <a:t>Béton Armé d’inox: Le Choix de la durée  (French)  </a:t>
            </a:r>
            <a:r>
              <a:rPr lang="fr-FR" sz="1100" dirty="0">
                <a:hlinkClick r:id="rId15"/>
              </a:rPr>
              <a:t>http://www.infociments.fr/publications/ciments-betons/collection-technique-cimbeton/ct-t81</a:t>
            </a:r>
            <a:r>
              <a:rPr lang="fr-FR" sz="1100" dirty="0"/>
              <a:t>   </a:t>
            </a:r>
          </a:p>
          <a:p>
            <a:pPr marL="514350" indent="-514350">
              <a:buFont typeface="+mj-lt"/>
              <a:buAutoNum type="arabicPeriod"/>
            </a:pPr>
            <a:r>
              <a:rPr lang="fr-FR" sz="1100" dirty="0" err="1"/>
              <a:t>Armaduras</a:t>
            </a:r>
            <a:r>
              <a:rPr lang="fr-FR" sz="1100" dirty="0"/>
              <a:t> de </a:t>
            </a:r>
            <a:r>
              <a:rPr lang="fr-FR" sz="1100" dirty="0" err="1"/>
              <a:t>Acero</a:t>
            </a:r>
            <a:r>
              <a:rPr lang="fr-FR" sz="1100" dirty="0"/>
              <a:t> </a:t>
            </a:r>
            <a:r>
              <a:rPr lang="fr-FR" sz="1100" dirty="0" err="1"/>
              <a:t>Inoxidable</a:t>
            </a:r>
            <a:r>
              <a:rPr lang="fr-FR" sz="1100" dirty="0"/>
              <a:t> (</a:t>
            </a:r>
            <a:r>
              <a:rPr lang="fr-FR" sz="1100" dirty="0" err="1"/>
              <a:t>Spanish</a:t>
            </a:r>
            <a:r>
              <a:rPr lang="fr-FR" sz="1100" dirty="0"/>
              <a:t>) </a:t>
            </a:r>
            <a:r>
              <a:rPr lang="en-US" sz="1100" dirty="0">
                <a:hlinkClick r:id="rId16"/>
              </a:rPr>
              <a:t>http://www.cedinox.es/opencms901/export/sites/cedinox/.galleries/publicaciones-tecnicas/59armadurasaceroinoxidable.pdf</a:t>
            </a:r>
            <a:r>
              <a:rPr lang="en-US" sz="1100" dirty="0"/>
              <a:t> </a:t>
            </a:r>
          </a:p>
          <a:p>
            <a:pPr marL="514350" indent="-514350">
              <a:buFont typeface="+mj-lt"/>
              <a:buAutoNum type="arabicPeriod"/>
            </a:pPr>
            <a:r>
              <a:rPr lang="en-US" sz="1100" dirty="0">
                <a:hlinkClick r:id="rId17"/>
              </a:rPr>
              <a:t>www.ukcares.com/downloads/guides/PART7.pdf</a:t>
            </a:r>
            <a:r>
              <a:rPr lang="en-US" sz="1100" dirty="0"/>
              <a:t> </a:t>
            </a:r>
          </a:p>
          <a:p>
            <a:pPr marL="514350" indent="-514350">
              <a:buFont typeface="+mj-lt"/>
              <a:buAutoNum type="arabicPeriod"/>
            </a:pPr>
            <a:r>
              <a:rPr lang="en-GB" sz="1100" u="sng" dirty="0">
                <a:hlinkClick r:id="rId18"/>
              </a:rPr>
              <a:t>http://www.worldstainless.org/Files/issf/Education_references/Ref19_Case_study_of_progreso_pier.pdf</a:t>
            </a:r>
            <a:endParaRPr lang="en-GB" sz="1100" dirty="0"/>
          </a:p>
          <a:p>
            <a:pPr marL="514350" indent="-514350">
              <a:buFont typeface="+mj-lt"/>
              <a:buAutoNum type="arabicPeriod"/>
            </a:pPr>
            <a:r>
              <a:rPr lang="fr-FR" sz="1100" dirty="0">
                <a:hlinkClick r:id="rId19"/>
              </a:rPr>
              <a:t>http://www.sintef.no/upload/Byggforsk/Publikasjoner/Prrapp%20405.pdf</a:t>
            </a:r>
            <a:r>
              <a:rPr lang="fr-FR" sz="1100" dirty="0"/>
              <a:t>  (</a:t>
            </a:r>
            <a:r>
              <a:rPr lang="fr-FR" sz="1100" dirty="0" err="1"/>
              <a:t>general</a:t>
            </a:r>
            <a:r>
              <a:rPr lang="fr-FR" sz="1100" dirty="0"/>
              <a:t>)</a:t>
            </a:r>
          </a:p>
          <a:p>
            <a:pPr marL="514350" indent="-514350">
              <a:buFont typeface="+mj-lt"/>
              <a:buAutoNum type="arabicPeriod"/>
            </a:pPr>
            <a:r>
              <a:rPr lang="fr-FR" sz="1100" dirty="0">
                <a:hlinkClick r:id="rId20"/>
              </a:rPr>
              <a:t>http://americanarminox.com/Purdue_University_Report_-_Stainless_Steel_Life_Cycle_Costing.pdf</a:t>
            </a:r>
            <a:r>
              <a:rPr lang="fr-FR" sz="1100" dirty="0"/>
              <a:t> (</a:t>
            </a:r>
            <a:r>
              <a:rPr lang="fr-FR" sz="1100" dirty="0" err="1"/>
              <a:t>advantages</a:t>
            </a:r>
            <a:r>
              <a:rPr lang="fr-FR" sz="1100" dirty="0"/>
              <a:t> of </a:t>
            </a:r>
            <a:r>
              <a:rPr lang="fr-FR" sz="1100" dirty="0" err="1"/>
              <a:t>using</a:t>
            </a:r>
            <a:r>
              <a:rPr lang="fr-FR" sz="1100" dirty="0"/>
              <a:t> </a:t>
            </a:r>
            <a:r>
              <a:rPr lang="fr-FR" sz="1100" dirty="0" err="1"/>
              <a:t>ss</a:t>
            </a:r>
            <a:r>
              <a:rPr lang="fr-FR" sz="1100" dirty="0"/>
              <a:t> </a:t>
            </a:r>
            <a:r>
              <a:rPr lang="fr-FR" sz="1100" dirty="0" err="1"/>
              <a:t>rebar</a:t>
            </a:r>
            <a:r>
              <a:rPr lang="fr-FR" sz="1100" dirty="0"/>
              <a:t>)</a:t>
            </a:r>
          </a:p>
          <a:p>
            <a:pPr marL="514350" indent="-514350">
              <a:buFont typeface="+mj-lt"/>
              <a:buAutoNum type="arabicPeriod"/>
            </a:pPr>
            <a:r>
              <a:rPr lang="fr-FR" sz="1100" dirty="0">
                <a:hlinkClick r:id="rId21"/>
              </a:rPr>
              <a:t>http://www.stainlesssteelrebar.org</a:t>
            </a:r>
            <a:endParaRPr lang="fr-FR" sz="1100" dirty="0"/>
          </a:p>
        </p:txBody>
      </p:sp>
    </p:spTree>
    <p:extLst>
      <p:ext uri="{BB962C8B-B14F-4D97-AF65-F5344CB8AC3E}">
        <p14:creationId xmlns:p14="http://schemas.microsoft.com/office/powerpoint/2010/main" val="1271970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ja-JP" altLang="en-US" dirty="0">
                <a:latin typeface="+mn-ea"/>
              </a:rPr>
              <a:t>異種金属接触腐食について</a:t>
            </a:r>
            <a:endParaRPr lang="en-US" dirty="0"/>
          </a:p>
        </p:txBody>
      </p:sp>
      <p:sp>
        <p:nvSpPr>
          <p:cNvPr id="3" name="Espace réservé du contenu 2"/>
          <p:cNvSpPr>
            <a:spLocks noGrp="1"/>
          </p:cNvSpPr>
          <p:nvPr>
            <p:ph idx="1"/>
          </p:nvPr>
        </p:nvSpPr>
        <p:spPr>
          <a:xfrm>
            <a:off x="457200" y="1657488"/>
            <a:ext cx="8229600" cy="4925144"/>
          </a:xfrm>
        </p:spPr>
        <p:txBody>
          <a:bodyPr>
            <a:normAutofit/>
          </a:bodyPr>
          <a:lstStyle/>
          <a:p>
            <a:pPr marL="514350" lvl="0" indent="-514350">
              <a:buFont typeface="+mj-lt"/>
              <a:buAutoNum type="arabicPeriod"/>
            </a:pPr>
            <a:r>
              <a:rPr lang="en-US" sz="1200" dirty="0"/>
              <a:t>L. </a:t>
            </a:r>
            <a:r>
              <a:rPr lang="en-US" sz="1200" dirty="0" err="1"/>
              <a:t>Bertolini</a:t>
            </a:r>
            <a:r>
              <a:rPr lang="en-US" sz="1200" dirty="0"/>
              <a:t>, M. </a:t>
            </a:r>
            <a:r>
              <a:rPr lang="en-US" sz="1200" dirty="0" err="1"/>
              <a:t>Gastaldi</a:t>
            </a:r>
            <a:r>
              <a:rPr lang="en-US" sz="1200" dirty="0"/>
              <a:t>, T. </a:t>
            </a:r>
            <a:r>
              <a:rPr lang="en-US" sz="1200" dirty="0" err="1"/>
              <a:t>Pastore</a:t>
            </a:r>
            <a:r>
              <a:rPr lang="en-US" sz="1200" dirty="0"/>
              <a:t>, M. P. </a:t>
            </a:r>
            <a:r>
              <a:rPr lang="en-US" sz="1200" dirty="0" err="1"/>
              <a:t>Pedeferri</a:t>
            </a:r>
            <a:r>
              <a:rPr lang="en-US" sz="1200" dirty="0"/>
              <a:t> and P. </a:t>
            </a:r>
            <a:r>
              <a:rPr lang="en-US" sz="1200" dirty="0" err="1"/>
              <a:t>Pedeferri</a:t>
            </a:r>
            <a:r>
              <a:rPr lang="en-US" sz="1200" dirty="0"/>
              <a:t>, “Effects of Galvanic Coupling between Carbon Steel and Stainless Steel Reinforcement in Concrete”, International Conference on Corrosion and Rehabilitation of Reinforced Concrete Structures, 1998, Orlando, Florida.</a:t>
            </a:r>
          </a:p>
          <a:p>
            <a:pPr marL="514350" lvl="0" indent="-514350">
              <a:buFont typeface="+mj-lt"/>
              <a:buAutoNum type="arabicPeriod"/>
            </a:pPr>
            <a:r>
              <a:rPr lang="en-US" sz="1200" dirty="0"/>
              <a:t>A. Knudsen, EM. Jensen, O. Klinghoffer and T. </a:t>
            </a:r>
            <a:r>
              <a:rPr lang="en-US" sz="1200" dirty="0" err="1"/>
              <a:t>Skovsgaard</a:t>
            </a:r>
            <a:r>
              <a:rPr lang="en-US" sz="1200" dirty="0"/>
              <a:t>, “Cost-Effective Enhancement of Durability of Concrete Structures by Intelligent use of Stainless Steel Reinforcement”, International Conference on Corrosion and Rehabilitation of Reinforced Concrete Structures, 1998, Orlando, Florida.</a:t>
            </a:r>
          </a:p>
          <a:p>
            <a:pPr marL="514350" lvl="0" indent="-514350">
              <a:buFont typeface="+mj-lt"/>
              <a:buAutoNum type="arabicPeriod"/>
            </a:pPr>
            <a:r>
              <a:rPr lang="en-US" sz="1200" dirty="0"/>
              <a:t>L. </a:t>
            </a:r>
            <a:r>
              <a:rPr lang="en-US" sz="1200" dirty="0" err="1"/>
              <a:t>Bertolini</a:t>
            </a:r>
            <a:r>
              <a:rPr lang="en-US" sz="1200" dirty="0"/>
              <a:t>, M. </a:t>
            </a:r>
            <a:r>
              <a:rPr lang="en-US" sz="1200" dirty="0" err="1"/>
              <a:t>Gastaldi</a:t>
            </a:r>
            <a:r>
              <a:rPr lang="en-US" sz="1200" dirty="0"/>
              <a:t>, T. </a:t>
            </a:r>
            <a:r>
              <a:rPr lang="en-US" sz="1200" dirty="0" err="1"/>
              <a:t>Pastore</a:t>
            </a:r>
            <a:r>
              <a:rPr lang="en-US" sz="1200" dirty="0"/>
              <a:t> and M. P. </a:t>
            </a:r>
            <a:r>
              <a:rPr lang="en-US" sz="1200" dirty="0" err="1"/>
              <a:t>Pedeferri</a:t>
            </a:r>
            <a:r>
              <a:rPr lang="en-US" sz="1200" dirty="0"/>
              <a:t>, “Effect of Chemical Composition on Corrosion </a:t>
            </a:r>
            <a:r>
              <a:rPr lang="en-US" sz="1200" dirty="0" err="1"/>
              <a:t>Behaviour</a:t>
            </a:r>
            <a:r>
              <a:rPr lang="en-US" sz="1200" dirty="0"/>
              <a:t> of Stainless Steel in Chloride Contamination and Carbonated Concrete”, Properties and Performances, Proceedings of 3rd European Congress Stainless Steel '99, 1999, Vol .3, Chia Laguna, AIM</a:t>
            </a:r>
          </a:p>
          <a:p>
            <a:pPr marL="514350" lvl="0" indent="-514350">
              <a:buFont typeface="+mj-lt"/>
              <a:buAutoNum type="arabicPeriod"/>
            </a:pPr>
            <a:r>
              <a:rPr lang="en-US" sz="1200" dirty="0"/>
              <a:t>O. Klinghoffer, T. </a:t>
            </a:r>
            <a:r>
              <a:rPr lang="en-US" sz="1200" dirty="0" err="1"/>
              <a:t>Frolund</a:t>
            </a:r>
            <a:r>
              <a:rPr lang="en-US" sz="1200" dirty="0"/>
              <a:t>, B. </a:t>
            </a:r>
            <a:r>
              <a:rPr lang="en-US" sz="1200" dirty="0" err="1"/>
              <a:t>Kofoed</a:t>
            </a:r>
            <a:r>
              <a:rPr lang="en-US" sz="1200" dirty="0"/>
              <a:t>, A. Knudsen, EM. Jensen and T. </a:t>
            </a:r>
            <a:r>
              <a:rPr lang="en-US" sz="1200" dirty="0" err="1"/>
              <a:t>Skovsgaard</a:t>
            </a:r>
            <a:r>
              <a:rPr lang="en-US" sz="1200" dirty="0"/>
              <a:t>, “Practical and Economic Aspects of Application of Austenitic Stainless Steel, AISI 316, as Reinforcement in Concrete”, Corrosion of Reinforcement in Concrete: Corrosion Mechanisms and Corrosion Protection, 2000, </a:t>
            </a:r>
            <a:r>
              <a:rPr lang="en-US" sz="1200" dirty="0" err="1"/>
              <a:t>Mietz</a:t>
            </a:r>
            <a:r>
              <a:rPr lang="en-US" sz="1200" dirty="0"/>
              <a:t>, J., Polder, R. and </a:t>
            </a:r>
            <a:r>
              <a:rPr lang="en-US" sz="1200" dirty="0" err="1"/>
              <a:t>Elsener</a:t>
            </a:r>
            <a:r>
              <a:rPr lang="en-US" sz="1200" dirty="0"/>
              <a:t>, B., </a:t>
            </a:r>
            <a:r>
              <a:rPr lang="en-US" sz="1200" dirty="0" err="1"/>
              <a:t>Eds</a:t>
            </a:r>
            <a:r>
              <a:rPr lang="en-US" sz="1200" dirty="0"/>
              <a:t>, London</a:t>
            </a:r>
          </a:p>
          <a:p>
            <a:pPr marL="514350" lvl="0" indent="-514350">
              <a:buFont typeface="+mj-lt"/>
              <a:buAutoNum type="arabicPeriod"/>
            </a:pPr>
            <a:r>
              <a:rPr lang="en-US" sz="1200" dirty="0"/>
              <a:t>Knudsen and T. </a:t>
            </a:r>
            <a:r>
              <a:rPr lang="en-US" sz="1200" dirty="0" err="1"/>
              <a:t>Skovsgaard</a:t>
            </a:r>
            <a:r>
              <a:rPr lang="en-US" sz="1200" dirty="0"/>
              <a:t>, “Stainless Steel Reinforcement”, Concrete Engineering, 2001, Vol. 5 (3), p. 59.</a:t>
            </a:r>
          </a:p>
          <a:p>
            <a:pPr marL="514350" lvl="0" indent="-514350">
              <a:buFont typeface="+mj-lt"/>
              <a:buAutoNum type="arabicPeriod"/>
            </a:pPr>
            <a:r>
              <a:rPr lang="en-US" sz="1200" dirty="0"/>
              <a:t>L. </a:t>
            </a:r>
            <a:r>
              <a:rPr lang="en-US" sz="1200" dirty="0" err="1"/>
              <a:t>Bertolini</a:t>
            </a:r>
            <a:r>
              <a:rPr lang="en-US" sz="1200" dirty="0"/>
              <a:t> and P. </a:t>
            </a:r>
            <a:r>
              <a:rPr lang="en-US" sz="1200" dirty="0" err="1"/>
              <a:t>Pedeferri</a:t>
            </a:r>
            <a:r>
              <a:rPr lang="en-US" sz="1200" dirty="0"/>
              <a:t>, “Laboratory and Field Experience on the Use of Stainless Steel to Improve Durability of Reinforced Concrete”, Corrosion Review, 2002, Vol. 20, p. 129</a:t>
            </a:r>
          </a:p>
          <a:p>
            <a:pPr marL="514350" lvl="0" indent="-514350">
              <a:buFont typeface="+mj-lt"/>
              <a:buAutoNum type="arabicPeriod"/>
            </a:pPr>
            <a:r>
              <a:rPr lang="en-US" sz="1200">
                <a:hlinkClick r:id="rId2"/>
              </a:rPr>
              <a:t>S</a:t>
            </a:r>
            <a:r>
              <a:rPr lang="en-US" sz="1200" dirty="0">
                <a:hlinkClick r:id="rId2"/>
              </a:rPr>
              <a:t>. Qian</a:t>
            </a:r>
            <a:r>
              <a:rPr lang="en-US" sz="1200" dirty="0"/>
              <a:t>, </a:t>
            </a:r>
            <a:r>
              <a:rPr lang="en-US" sz="1200" dirty="0">
                <a:hlinkClick r:id="rId3"/>
              </a:rPr>
              <a:t>D. Qu</a:t>
            </a:r>
            <a:r>
              <a:rPr lang="en-US" sz="1200" dirty="0"/>
              <a:t> &amp; </a:t>
            </a:r>
            <a:r>
              <a:rPr lang="en-US" sz="1200" dirty="0">
                <a:hlinkClick r:id="rId4"/>
              </a:rPr>
              <a:t>G. Coates</a:t>
            </a:r>
            <a:r>
              <a:rPr lang="en-US" sz="1200" dirty="0"/>
              <a:t> Galvanic Coupling Between Carbon Steel and Stainless Steel Reinforcements </a:t>
            </a:r>
            <a:r>
              <a:rPr lang="en-US" sz="1200" dirty="0">
                <a:hlinkClick r:id="rId5"/>
              </a:rPr>
              <a:t>Canadian Metallurgical Quarterly </a:t>
            </a:r>
            <a:r>
              <a:rPr lang="en-US" sz="1200" dirty="0"/>
              <a:t> Volume 45, 2006 - </a:t>
            </a:r>
            <a:r>
              <a:rPr lang="en-US" sz="1200" dirty="0">
                <a:hlinkClick r:id="rId6"/>
              </a:rPr>
              <a:t>Issue 4</a:t>
            </a:r>
            <a:r>
              <a:rPr lang="en-US" sz="1200" dirty="0"/>
              <a:t> Pages 475-483 Published online: 18 Jul 2013</a:t>
            </a:r>
          </a:p>
          <a:p>
            <a:pPr marL="514350" indent="-514350">
              <a:buFont typeface="+mj-lt"/>
              <a:buAutoNum type="arabicPeriod"/>
            </a:pPr>
            <a:r>
              <a:rPr lang="en-US" sz="1200" dirty="0"/>
              <a:t>J.T. Pérez-Quiroz, J. </a:t>
            </a:r>
            <a:r>
              <a:rPr lang="en-US" sz="1200" dirty="0" err="1"/>
              <a:t>Teran</a:t>
            </a:r>
            <a:r>
              <a:rPr lang="en-US" sz="1200" dirty="0"/>
              <a:t>, M.J. Herrera, M. Martinez, J. </a:t>
            </a:r>
            <a:r>
              <a:rPr lang="en-US" sz="1200" dirty="0" err="1"/>
              <a:t>Genesca</a:t>
            </a:r>
            <a:r>
              <a:rPr lang="en-US" sz="1200" dirty="0"/>
              <a:t> : “Assessment of stainless steel reinforcement for concrete structures rehabilitation” J. of Constructional Steel research (2008) doi:10.1016/j.jcsr.2008.07.024 </a:t>
            </a:r>
          </a:p>
          <a:p>
            <a:pPr marL="514350" lvl="0" indent="-514350">
              <a:buFont typeface="+mj-lt"/>
              <a:buAutoNum type="arabicPeriod"/>
            </a:pPr>
            <a:r>
              <a:rPr lang="en-US" sz="1200" dirty="0"/>
              <a:t>Juliana Lopes Cardoso / Adriana de Araujo / </a:t>
            </a:r>
            <a:r>
              <a:rPr lang="en-US" sz="1200" dirty="0" err="1"/>
              <a:t>Mayara</a:t>
            </a:r>
            <a:r>
              <a:rPr lang="en-US" sz="1200" dirty="0"/>
              <a:t> </a:t>
            </a:r>
            <a:r>
              <a:rPr lang="en-US" sz="1200" dirty="0" err="1"/>
              <a:t>Stecanella</a:t>
            </a:r>
            <a:r>
              <a:rPr lang="en-US" sz="1200" dirty="0"/>
              <a:t> Pacheco / Jose Luis Serra Ribeiro / </a:t>
            </a:r>
            <a:r>
              <a:rPr lang="en-US" sz="1200" dirty="0" err="1"/>
              <a:t>Zehbour</a:t>
            </a:r>
            <a:r>
              <a:rPr lang="en-US" sz="1200" dirty="0"/>
              <a:t> </a:t>
            </a:r>
            <a:r>
              <a:rPr lang="en-US" sz="1200" dirty="0" err="1"/>
              <a:t>Panossian</a:t>
            </a:r>
            <a:r>
              <a:rPr lang="en-US" sz="1200" dirty="0"/>
              <a:t>  “stainless-steel-rebar-for-marine-environment-a-study-of-galvanic-corrosion-with-carbon-steel-rebar-used-in-the-same-concrete-structure” (2018) </a:t>
            </a:r>
            <a:r>
              <a:rPr lang="en-US" sz="1200" dirty="0">
                <a:hlinkClick r:id="rId7"/>
              </a:rPr>
              <a:t>https://store.nace.org/stainless-steel-rebar-for-marine-environment-a-study-of-galvanic-corrosion-with-carbon-steel-rebar-used-in-the-same-concrete-structure</a:t>
            </a:r>
            <a:r>
              <a:rPr lang="en-US" sz="1200" dirty="0"/>
              <a:t>  Product Number: 51318-11312-SG </a:t>
            </a:r>
          </a:p>
          <a:p>
            <a:pPr marL="514350" lvl="0" indent="-514350">
              <a:buFont typeface="+mj-lt"/>
              <a:buAutoNum type="arabicPeriod"/>
            </a:pPr>
            <a:r>
              <a:rPr lang="en-US" sz="1200" dirty="0">
                <a:hlinkClick r:id="rId8"/>
              </a:rPr>
              <a:t>http://stainlesssteelrebar.org/</a:t>
            </a:r>
            <a:r>
              <a:rPr lang="en-US" sz="1200" dirty="0"/>
              <a:t>  </a:t>
            </a:r>
          </a:p>
        </p:txBody>
      </p:sp>
      <p:sp>
        <p:nvSpPr>
          <p:cNvPr id="5" name="ZoneTexte 5"/>
          <p:cNvSpPr txBox="1"/>
          <p:nvPr/>
        </p:nvSpPr>
        <p:spPr>
          <a:xfrm rot="1516337">
            <a:off x="7402697" y="336853"/>
            <a:ext cx="1111023" cy="353943"/>
          </a:xfrm>
          <a:prstGeom prst="rect">
            <a:avLst/>
          </a:prstGeom>
          <a:noFill/>
          <a:ln w="19050">
            <a:solidFill>
              <a:srgbClr val="FF0000"/>
            </a:solidFill>
          </a:ln>
        </p:spPr>
        <p:txBody>
          <a:bodyPr wrap="square" rtlCol="0">
            <a:spAutoFit/>
          </a:bodyPr>
          <a:lstStyle>
            <a:defPPr>
              <a:defRPr lang="en-US"/>
            </a:defPPr>
            <a:lvl1pPr marL="0" algn="l" defTabSz="447582" rtl="0" eaLnBrk="1" latinLnBrk="0" hangingPunct="1">
              <a:defRPr sz="1700" kern="1200">
                <a:solidFill>
                  <a:schemeClr val="tx1"/>
                </a:solidFill>
                <a:latin typeface="+mn-lt"/>
                <a:ea typeface="+mn-ea"/>
                <a:cs typeface="+mn-cs"/>
              </a:defRPr>
            </a:lvl1pPr>
            <a:lvl2pPr marL="447582" algn="l" defTabSz="447582" rtl="0" eaLnBrk="1" latinLnBrk="0" hangingPunct="1">
              <a:defRPr sz="1700" kern="1200">
                <a:solidFill>
                  <a:schemeClr val="tx1"/>
                </a:solidFill>
                <a:latin typeface="+mn-lt"/>
                <a:ea typeface="+mn-ea"/>
                <a:cs typeface="+mn-cs"/>
              </a:defRPr>
            </a:lvl2pPr>
            <a:lvl3pPr marL="895160" algn="l" defTabSz="447582" rtl="0" eaLnBrk="1" latinLnBrk="0" hangingPunct="1">
              <a:defRPr sz="1700" kern="1200">
                <a:solidFill>
                  <a:schemeClr val="tx1"/>
                </a:solidFill>
                <a:latin typeface="+mn-lt"/>
                <a:ea typeface="+mn-ea"/>
                <a:cs typeface="+mn-cs"/>
              </a:defRPr>
            </a:lvl3pPr>
            <a:lvl4pPr marL="1342741" algn="l" defTabSz="447582" rtl="0" eaLnBrk="1" latinLnBrk="0" hangingPunct="1">
              <a:defRPr sz="1700" kern="1200">
                <a:solidFill>
                  <a:schemeClr val="tx1"/>
                </a:solidFill>
                <a:latin typeface="+mn-lt"/>
                <a:ea typeface="+mn-ea"/>
                <a:cs typeface="+mn-cs"/>
              </a:defRPr>
            </a:lvl4pPr>
            <a:lvl5pPr marL="1790324" algn="l" defTabSz="447582" rtl="0" eaLnBrk="1" latinLnBrk="0" hangingPunct="1">
              <a:defRPr sz="1700" kern="1200">
                <a:solidFill>
                  <a:schemeClr val="tx1"/>
                </a:solidFill>
                <a:latin typeface="+mn-lt"/>
                <a:ea typeface="+mn-ea"/>
                <a:cs typeface="+mn-cs"/>
              </a:defRPr>
            </a:lvl5pPr>
            <a:lvl6pPr marL="2237906" algn="l" defTabSz="447582" rtl="0" eaLnBrk="1" latinLnBrk="0" hangingPunct="1">
              <a:defRPr sz="1700" kern="1200">
                <a:solidFill>
                  <a:schemeClr val="tx1"/>
                </a:solidFill>
                <a:latin typeface="+mn-lt"/>
                <a:ea typeface="+mn-ea"/>
                <a:cs typeface="+mn-cs"/>
              </a:defRPr>
            </a:lvl6pPr>
            <a:lvl7pPr marL="2685485" algn="l" defTabSz="447582" rtl="0" eaLnBrk="1" latinLnBrk="0" hangingPunct="1">
              <a:defRPr sz="1700" kern="1200">
                <a:solidFill>
                  <a:schemeClr val="tx1"/>
                </a:solidFill>
                <a:latin typeface="+mn-lt"/>
                <a:ea typeface="+mn-ea"/>
                <a:cs typeface="+mn-cs"/>
              </a:defRPr>
            </a:lvl7pPr>
            <a:lvl8pPr marL="3133065" algn="l" defTabSz="447582" rtl="0" eaLnBrk="1" latinLnBrk="0" hangingPunct="1">
              <a:defRPr sz="1700" kern="1200">
                <a:solidFill>
                  <a:schemeClr val="tx1"/>
                </a:solidFill>
                <a:latin typeface="+mn-lt"/>
                <a:ea typeface="+mn-ea"/>
                <a:cs typeface="+mn-cs"/>
              </a:defRPr>
            </a:lvl8pPr>
            <a:lvl9pPr marL="3580646" algn="l" defTabSz="447582" rtl="0" eaLnBrk="1" latinLnBrk="0" hangingPunct="1">
              <a:defRPr sz="1700" kern="1200">
                <a:solidFill>
                  <a:schemeClr val="tx1"/>
                </a:solidFill>
                <a:latin typeface="+mn-lt"/>
                <a:ea typeface="+mn-ea"/>
                <a:cs typeface="+mn-cs"/>
              </a:defRPr>
            </a:lvl9pPr>
          </a:lstStyle>
          <a:p>
            <a:pPr algn="ctr"/>
            <a:r>
              <a:rPr lang="fr-FR" b="1" dirty="0">
                <a:solidFill>
                  <a:srgbClr val="FF0000"/>
                </a:solidFill>
              </a:rPr>
              <a:t>NEW !</a:t>
            </a:r>
            <a:endParaRPr lang="en-US" b="1" dirty="0">
              <a:solidFill>
                <a:srgbClr val="FF0000"/>
              </a:solidFill>
            </a:endParaRPr>
          </a:p>
        </p:txBody>
      </p:sp>
    </p:spTree>
    <p:extLst>
      <p:ext uri="{BB962C8B-B14F-4D97-AF65-F5344CB8AC3E}">
        <p14:creationId xmlns:p14="http://schemas.microsoft.com/office/powerpoint/2010/main" val="306145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ja-JP" altLang="en-US" sz="5400" dirty="0">
                <a:latin typeface="ＭＳ Ｐゴシック" panose="020B0600070205080204" pitchFamily="50" charset="-128"/>
                <a:ea typeface="ＭＳ Ｐゴシック" panose="020B0600070205080204" pitchFamily="50" charset="-128"/>
              </a:rPr>
              <a:t>建築・土木科</a:t>
            </a:r>
            <a:br>
              <a:rPr lang="en-US" altLang="ja-JP" sz="5400" dirty="0">
                <a:latin typeface="ＭＳ Ｐゴシック" panose="020B0600070205080204" pitchFamily="50" charset="-128"/>
                <a:ea typeface="ＭＳ Ｐゴシック" panose="020B0600070205080204" pitchFamily="50" charset="-128"/>
              </a:rPr>
            </a:br>
            <a:r>
              <a:rPr lang="ja-JP" altLang="en-US" sz="5400" dirty="0">
                <a:latin typeface="ＭＳ Ｐゴシック" panose="020B0600070205080204" pitchFamily="50" charset="-128"/>
                <a:ea typeface="ＭＳ Ｐゴシック" panose="020B0600070205080204" pitchFamily="50" charset="-128"/>
              </a:rPr>
              <a:t>講師用補助教材</a:t>
            </a:r>
            <a:endParaRPr lang="fr-FR" sz="5400" dirty="0">
              <a:latin typeface="ＭＳ Ｐゴシック" panose="020B0600070205080204" pitchFamily="50" charset="-128"/>
              <a:ea typeface="ＭＳ Ｐゴシック" panose="020B0600070205080204" pitchFamily="50" charset="-128"/>
            </a:endParaRPr>
          </a:p>
        </p:txBody>
      </p:sp>
      <p:sp>
        <p:nvSpPr>
          <p:cNvPr id="3" name="Subtitle 2"/>
          <p:cNvSpPr>
            <a:spLocks noGrp="1"/>
          </p:cNvSpPr>
          <p:nvPr>
            <p:ph type="subTitle" idx="1"/>
          </p:nvPr>
        </p:nvSpPr>
        <p:spPr>
          <a:xfrm>
            <a:off x="971600" y="3886200"/>
            <a:ext cx="7200800" cy="1752600"/>
          </a:xfrm>
        </p:spPr>
        <p:txBody>
          <a:bodyPr>
            <a:noAutofit/>
          </a:bodyPr>
          <a:lstStyle/>
          <a:p>
            <a:r>
              <a:rPr lang="ja-JP" altLang="en-US" sz="4400" b="1" dirty="0">
                <a:solidFill>
                  <a:srgbClr val="0070C0"/>
                </a:solidFill>
                <a:latin typeface="ＭＳ Ｐゴシック" panose="020B0600070205080204" pitchFamily="50" charset="-128"/>
                <a:ea typeface="ＭＳ Ｐゴシック" panose="020B0600070205080204" pitchFamily="50" charset="-128"/>
              </a:rPr>
              <a:t>第</a:t>
            </a:r>
            <a:r>
              <a:rPr lang="en-US" altLang="ja-JP" sz="4400" b="1" dirty="0">
                <a:solidFill>
                  <a:srgbClr val="0070C0"/>
                </a:solidFill>
                <a:latin typeface="ＭＳ Ｐゴシック" panose="020B0600070205080204" pitchFamily="50" charset="-128"/>
                <a:ea typeface="ＭＳ Ｐゴシック" panose="020B0600070205080204" pitchFamily="50" charset="-128"/>
              </a:rPr>
              <a:t>7</a:t>
            </a:r>
            <a:r>
              <a:rPr lang="ja-JP" altLang="en-US" sz="4400" b="1" dirty="0">
                <a:solidFill>
                  <a:srgbClr val="0070C0"/>
                </a:solidFill>
                <a:latin typeface="ＭＳ Ｐゴシック" panose="020B0600070205080204" pitchFamily="50" charset="-128"/>
                <a:ea typeface="ＭＳ Ｐゴシック" panose="020B0600070205080204" pitchFamily="50" charset="-128"/>
              </a:rPr>
              <a:t>章</a:t>
            </a:r>
            <a:r>
              <a:rPr lang="en-US" altLang="ja-JP" sz="4400" b="1" dirty="0">
                <a:solidFill>
                  <a:srgbClr val="0070C0"/>
                </a:solidFill>
                <a:latin typeface="ＭＳ Ｐゴシック" panose="020B0600070205080204" pitchFamily="50" charset="-128"/>
                <a:ea typeface="ＭＳ Ｐゴシック" panose="020B0600070205080204" pitchFamily="50" charset="-128"/>
              </a:rPr>
              <a:t>B</a:t>
            </a:r>
          </a:p>
          <a:p>
            <a:r>
              <a:rPr lang="ja-JP" altLang="en-US" sz="4400" b="1" dirty="0">
                <a:solidFill>
                  <a:srgbClr val="0070C0"/>
                </a:solidFill>
                <a:latin typeface="ＭＳ Ｐゴシック" panose="020B0600070205080204" pitchFamily="50" charset="-128"/>
                <a:ea typeface="ＭＳ Ｐゴシック" panose="020B0600070205080204" pitchFamily="50" charset="-128"/>
              </a:rPr>
              <a:t>ステンレス鋼板の構造用途</a:t>
            </a:r>
          </a:p>
        </p:txBody>
      </p:sp>
      <p:sp>
        <p:nvSpPr>
          <p:cNvPr id="4" name="Slide Number Placeholder 3"/>
          <p:cNvSpPr>
            <a:spLocks noGrp="1"/>
          </p:cNvSpPr>
          <p:nvPr>
            <p:ph type="sldNum" sz="quarter" idx="4294967295"/>
          </p:nvPr>
        </p:nvSpPr>
        <p:spPr>
          <a:xfrm>
            <a:off x="8711952" y="6492875"/>
            <a:ext cx="432048"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84799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252248" y="2130425"/>
            <a:ext cx="8639504" cy="1470025"/>
          </a:xfrm>
        </p:spPr>
        <p:txBody>
          <a:bodyPr>
            <a:normAutofit fontScale="90000"/>
          </a:bodyPr>
          <a:lstStyle/>
          <a:p>
            <a:br>
              <a:rPr lang="en-US" altLang="ja-JP" dirty="0">
                <a:latin typeface="ＭＳ Ｐゴシック" panose="020B0600070205080204" pitchFamily="50" charset="-128"/>
                <a:ea typeface="ＭＳ Ｐゴシック" panose="020B0600070205080204" pitchFamily="50" charset="-128"/>
              </a:rPr>
            </a:br>
            <a:r>
              <a:rPr lang="ja-JP" altLang="en-US" sz="4000" dirty="0">
                <a:latin typeface="ＭＳ Ｐゴシック" panose="020B0600070205080204" pitchFamily="50" charset="-128"/>
                <a:ea typeface="ＭＳ Ｐゴシック" panose="020B0600070205080204" pitchFamily="50" charset="-128"/>
              </a:rPr>
              <a:t>構造用ステンレス</a:t>
            </a:r>
            <a:br>
              <a:rPr lang="ja-JP" altLang="en-US" sz="4000" dirty="0">
                <a:latin typeface="ＭＳ Ｐゴシック" panose="020B0600070205080204" pitchFamily="50" charset="-128"/>
                <a:ea typeface="ＭＳ Ｐゴシック" panose="020B0600070205080204" pitchFamily="50" charset="-128"/>
              </a:rPr>
            </a:br>
            <a:r>
              <a:rPr lang="ja-JP" altLang="en-US" sz="4000" dirty="0">
                <a:latin typeface="ＭＳ Ｐゴシック" panose="020B0600070205080204" pitchFamily="50" charset="-128"/>
                <a:ea typeface="ＭＳ Ｐゴシック" panose="020B0600070205080204" pitchFamily="50" charset="-128"/>
              </a:rPr>
              <a:t>（ステンレスを用いた建築設計について）</a:t>
            </a:r>
            <a:br>
              <a:rPr lang="ja-JP" altLang="en-US" sz="4000" dirty="0">
                <a:latin typeface="ＭＳ Ｐゴシック" panose="020B0600070205080204" pitchFamily="50" charset="-128"/>
                <a:ea typeface="ＭＳ Ｐゴシック" panose="020B0600070205080204" pitchFamily="50" charset="-128"/>
              </a:rPr>
            </a:br>
            <a:endParaRPr lang="en-GB" sz="4000" dirty="0">
              <a:latin typeface="ＭＳ Ｐゴシック" panose="020B0600070205080204" pitchFamily="50" charset="-128"/>
              <a:ea typeface="ＭＳ Ｐゴシック" panose="020B0600070205080204" pitchFamily="50" charset="-128"/>
            </a:endParaRPr>
          </a:p>
        </p:txBody>
      </p:sp>
      <p:sp>
        <p:nvSpPr>
          <p:cNvPr id="6146" name="Rectangle 7"/>
          <p:cNvSpPr>
            <a:spLocks noGrp="1" noChangeArrowheads="1"/>
          </p:cNvSpPr>
          <p:nvPr>
            <p:ph type="subTitle" idx="1"/>
          </p:nvPr>
        </p:nvSpPr>
        <p:spPr/>
        <p:txBody>
          <a:bodyPr>
            <a:normAutofit/>
          </a:bodyPr>
          <a:lstStyle/>
          <a:p>
            <a:r>
              <a:rPr lang="fr-FR" sz="2400" dirty="0">
                <a:latin typeface="ＭＳ Ｐゴシック" panose="020B0600070205080204" pitchFamily="50" charset="-128"/>
                <a:ea typeface="ＭＳ Ｐゴシック" panose="020B0600070205080204" pitchFamily="50" charset="-128"/>
              </a:rPr>
              <a:t>Nancy Baddoo（</a:t>
            </a:r>
            <a:r>
              <a:rPr lang="ja-JP" altLang="en-US" sz="2400" dirty="0">
                <a:latin typeface="ＭＳ Ｐゴシック" panose="020B0600070205080204" pitchFamily="50" charset="-128"/>
                <a:ea typeface="ＭＳ Ｐゴシック" panose="020B0600070205080204" pitchFamily="50" charset="-128"/>
              </a:rPr>
              <a:t>ナンシー・バドゥー）</a:t>
            </a:r>
          </a:p>
          <a:p>
            <a:r>
              <a:rPr lang="fr-FR" sz="2400" dirty="0">
                <a:latin typeface="ＭＳ Ｐゴシック" panose="020B0600070205080204" pitchFamily="50" charset="-128"/>
                <a:ea typeface="ＭＳ Ｐゴシック" panose="020B0600070205080204" pitchFamily="50" charset="-128"/>
              </a:rPr>
              <a:t>Steel Construction Institute</a:t>
            </a:r>
          </a:p>
          <a:p>
            <a:r>
              <a:rPr lang="fr-FR" sz="2400" dirty="0">
                <a:latin typeface="ＭＳ Ｐゴシック" panose="020B0600070205080204" pitchFamily="50" charset="-128"/>
                <a:ea typeface="ＭＳ Ｐゴシック" panose="020B0600070205080204" pitchFamily="50" charset="-128"/>
              </a:rPr>
              <a:t>Ascot（</a:t>
            </a:r>
            <a:r>
              <a:rPr lang="ja-JP" altLang="en-US" sz="2400" dirty="0">
                <a:latin typeface="ＭＳ Ｐゴシック" panose="020B0600070205080204" pitchFamily="50" charset="-128"/>
                <a:ea typeface="ＭＳ Ｐゴシック" panose="020B0600070205080204" pitchFamily="50" charset="-128"/>
              </a:rPr>
              <a:t>アスコット</a:t>
            </a:r>
            <a:r>
              <a:rPr lang="en-US" altLang="ja-JP" sz="2400"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イギリス</a:t>
            </a:r>
            <a:r>
              <a:rPr lang="ja-JP" altLang="en-US" sz="2400" dirty="0">
                <a:latin typeface="ＭＳ Ｐゴシック" panose="020B0600070205080204" pitchFamily="50" charset="-128"/>
                <a:ea typeface="ＭＳ Ｐゴシック" panose="020B0600070205080204" pitchFamily="50" charset="-128"/>
              </a:rPr>
              <a:t>）</a:t>
            </a:r>
          </a:p>
          <a:p>
            <a:endParaRPr lang="en-GB" altLang="en-US"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54356104-A7EB-4344-9EF2-AABCE27D1AAC}"/>
              </a:ext>
            </a:extLst>
          </p:cNvPr>
          <p:cNvSpPr txBox="1">
            <a:spLocks/>
          </p:cNvSpPr>
          <p:nvPr/>
        </p:nvSpPr>
        <p:spPr>
          <a:xfrm>
            <a:off x="8711952" y="6492875"/>
            <a:ext cx="43204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2904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概要</a:t>
            </a:r>
            <a:r>
              <a:rPr lang="en-GB" altLang="en-US" dirty="0">
                <a:latin typeface="ＭＳ Ｐゴシック" panose="020B0600070205080204" pitchFamily="50" charset="-128"/>
                <a:ea typeface="ＭＳ Ｐゴシック" panose="020B0600070205080204" pitchFamily="50" charset="-128"/>
              </a:rPr>
              <a:t> </a:t>
            </a:r>
          </a:p>
        </p:txBody>
      </p:sp>
      <p:sp>
        <p:nvSpPr>
          <p:cNvPr id="7171" name="Rectangle 3"/>
          <p:cNvSpPr>
            <a:spLocks noGrp="1" noChangeArrowheads="1"/>
          </p:cNvSpPr>
          <p:nvPr>
            <p:ph type="body" idx="1"/>
          </p:nvPr>
        </p:nvSpPr>
        <p:spPr>
          <a:xfrm>
            <a:off x="628650" y="1825625"/>
            <a:ext cx="7886700" cy="4351338"/>
          </a:xfrm>
        </p:spPr>
        <p:txBody>
          <a:bodyPr>
            <a:normAutofit/>
          </a:bodyPr>
          <a:lstStyle/>
          <a:p>
            <a:pPr marL="0" indent="0">
              <a:buNone/>
            </a:pPr>
            <a:r>
              <a:rPr lang="en-US" altLang="ja-JP" sz="3200" dirty="0">
                <a:latin typeface="ＭＳ Ｐゴシック" panose="020B0600070205080204" pitchFamily="50" charset="-128"/>
                <a:ea typeface="ＭＳ Ｐゴシック" panose="020B0600070205080204" pitchFamily="50" charset="-128"/>
              </a:rPr>
              <a:t>S1</a:t>
            </a:r>
            <a:r>
              <a:rPr lang="ja-JP" altLang="en-US" sz="3200" dirty="0">
                <a:latin typeface="ＭＳ Ｐゴシック" panose="020B0600070205080204" pitchFamily="50" charset="-128"/>
                <a:ea typeface="ＭＳ Ｐゴシック" panose="020B0600070205080204" pitchFamily="50" charset="-128"/>
              </a:rPr>
              <a:t>　構造用途での採用事例</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en-US" altLang="ja-JP" sz="3200" dirty="0">
                <a:latin typeface="ＭＳ Ｐゴシック" panose="020B0600070205080204" pitchFamily="50" charset="-128"/>
                <a:ea typeface="ＭＳ Ｐゴシック" panose="020B0600070205080204" pitchFamily="50" charset="-128"/>
              </a:rPr>
              <a:t>S2</a:t>
            </a:r>
            <a:r>
              <a:rPr lang="ja-JP" altLang="en-US" sz="3200" dirty="0">
                <a:latin typeface="ＭＳ Ｐゴシック" panose="020B0600070205080204" pitchFamily="50" charset="-128"/>
                <a:ea typeface="ＭＳ Ｐゴシック" panose="020B0600070205080204" pitchFamily="50" charset="-128"/>
              </a:rPr>
              <a:t>　材料の機械的特性</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en-US" altLang="ja-JP" sz="3200" dirty="0">
                <a:latin typeface="ＭＳ Ｐゴシック" panose="020B0600070205080204" pitchFamily="50" charset="-128"/>
                <a:ea typeface="ＭＳ Ｐゴシック" panose="020B0600070205080204" pitchFamily="50" charset="-128"/>
              </a:rPr>
              <a:t>S3</a:t>
            </a:r>
            <a:r>
              <a:rPr lang="ja-JP" altLang="en-US" sz="3200" dirty="0">
                <a:latin typeface="ＭＳ Ｐゴシック" panose="020B0600070205080204" pitchFamily="50" charset="-128"/>
                <a:ea typeface="ＭＳ Ｐゴシック" panose="020B0600070205080204" pitchFamily="50" charset="-128"/>
              </a:rPr>
              <a:t>　</a:t>
            </a:r>
            <a:r>
              <a:rPr lang="en-US" altLang="ja-JP" sz="3200" dirty="0">
                <a:latin typeface="ＭＳ Ｐゴシック" panose="020B0600070205080204" pitchFamily="50" charset="-128"/>
                <a:ea typeface="ＭＳ Ｐゴシック" panose="020B0600070205080204" pitchFamily="50" charset="-128"/>
              </a:rPr>
              <a:t>Eurocode3</a:t>
            </a:r>
            <a:r>
              <a:rPr lang="ja-JP" altLang="en-US" sz="3200" dirty="0">
                <a:latin typeface="ＭＳ Ｐゴシック" panose="020B0600070205080204" pitchFamily="50" charset="-128"/>
                <a:ea typeface="ＭＳ Ｐゴシック" panose="020B0600070205080204" pitchFamily="50" charset="-128"/>
              </a:rPr>
              <a:t>に基づいた設計</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en-US" altLang="ja-JP" sz="3200" dirty="0">
                <a:latin typeface="ＭＳ Ｐゴシック" panose="020B0600070205080204" pitchFamily="50" charset="-128"/>
                <a:ea typeface="ＭＳ Ｐゴシック" panose="020B0600070205080204" pitchFamily="50" charset="-128"/>
              </a:rPr>
              <a:t>S4</a:t>
            </a:r>
            <a:r>
              <a:rPr lang="ja-JP" altLang="en-US" sz="3200" dirty="0">
                <a:latin typeface="ＭＳ Ｐゴシック" panose="020B0600070205080204" pitchFamily="50" charset="-128"/>
                <a:ea typeface="ＭＳ Ｐゴシック" panose="020B0600070205080204" pitchFamily="50" charset="-128"/>
              </a:rPr>
              <a:t>　代替方法</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en-US" altLang="ja-JP" sz="3200" dirty="0">
                <a:latin typeface="ＭＳ Ｐゴシック" panose="020B0600070205080204" pitchFamily="50" charset="-128"/>
                <a:ea typeface="ＭＳ Ｐゴシック" panose="020B0600070205080204" pitchFamily="50" charset="-128"/>
              </a:rPr>
              <a:t>S5</a:t>
            </a:r>
            <a:r>
              <a:rPr lang="ja-JP" altLang="en-US" sz="3200" dirty="0">
                <a:latin typeface="ＭＳ Ｐゴシック" panose="020B0600070205080204" pitchFamily="50" charset="-128"/>
                <a:ea typeface="ＭＳ Ｐゴシック" panose="020B0600070205080204" pitchFamily="50" charset="-128"/>
              </a:rPr>
              <a:t>　たわみ</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en-US" altLang="ja-JP" sz="3200" dirty="0">
                <a:latin typeface="ＭＳ Ｐゴシック" panose="020B0600070205080204" pitchFamily="50" charset="-128"/>
                <a:ea typeface="ＭＳ Ｐゴシック" panose="020B0600070205080204" pitchFamily="50" charset="-128"/>
              </a:rPr>
              <a:t>S6</a:t>
            </a:r>
            <a:r>
              <a:rPr lang="ja-JP" altLang="en-US" sz="3200" dirty="0">
                <a:latin typeface="ＭＳ Ｐゴシック" panose="020B0600070205080204" pitchFamily="50" charset="-128"/>
                <a:ea typeface="ＭＳ Ｐゴシック" panose="020B0600070205080204" pitchFamily="50" charset="-128"/>
              </a:rPr>
              <a:t>　その他追加情報</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en-US" altLang="ja-JP" sz="3200" dirty="0">
                <a:latin typeface="ＭＳ Ｐゴシック" panose="020B0600070205080204" pitchFamily="50" charset="-128"/>
                <a:ea typeface="ＭＳ Ｐゴシック" panose="020B0600070205080204" pitchFamily="50" charset="-128"/>
              </a:rPr>
              <a:t>S7</a:t>
            </a:r>
            <a:r>
              <a:rPr lang="ja-JP" altLang="en-US" sz="3200" dirty="0">
                <a:latin typeface="ＭＳ Ｐゴシック" panose="020B0600070205080204" pitchFamily="50" charset="-128"/>
                <a:ea typeface="ＭＳ Ｐゴシック" panose="020B0600070205080204" pitchFamily="50" charset="-128"/>
              </a:rPr>
              <a:t>　技術者向けの情報源</a:t>
            </a:r>
          </a:p>
        </p:txBody>
      </p:sp>
      <p:sp>
        <p:nvSpPr>
          <p:cNvPr id="5" name="Slide Number Placeholder 3">
            <a:extLst>
              <a:ext uri="{FF2B5EF4-FFF2-40B4-BE49-F238E27FC236}">
                <a16:creationId xmlns:a16="http://schemas.microsoft.com/office/drawing/2014/main" id="{AE384DED-7850-4579-A38C-C3737129D5BF}"/>
              </a:ext>
            </a:extLst>
          </p:cNvPr>
          <p:cNvSpPr txBox="1">
            <a:spLocks/>
          </p:cNvSpPr>
          <p:nvPr/>
        </p:nvSpPr>
        <p:spPr>
          <a:xfrm>
            <a:off x="8711952" y="6492875"/>
            <a:ext cx="43204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94828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28650" y="2204086"/>
            <a:ext cx="7886700" cy="1325563"/>
          </a:xfrm>
        </p:spPr>
        <p:txBody>
          <a:bodyPr/>
          <a:lstStyle/>
          <a:p>
            <a:pPr algn="ctr"/>
            <a:r>
              <a:rPr lang="en-US" altLang="ja-JP" dirty="0">
                <a:latin typeface="ＭＳ Ｐゴシック" panose="020B0600070205080204" pitchFamily="50" charset="-128"/>
                <a:ea typeface="ＭＳ Ｐゴシック" panose="020B0600070205080204" pitchFamily="50" charset="-128"/>
              </a:rPr>
              <a:t>Section</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1</a:t>
            </a:r>
            <a:endParaRPr lang="en-GB" altLang="en-US" dirty="0">
              <a:latin typeface="ＭＳ Ｐゴシック" panose="020B0600070205080204" pitchFamily="50" charset="-128"/>
              <a:ea typeface="ＭＳ Ｐゴシック" panose="020B0600070205080204" pitchFamily="50" charset="-128"/>
            </a:endParaRPr>
          </a:p>
        </p:txBody>
      </p:sp>
      <p:sp>
        <p:nvSpPr>
          <p:cNvPr id="7171" name="Rectangle 3"/>
          <p:cNvSpPr>
            <a:spLocks noGrp="1" noChangeArrowheads="1"/>
          </p:cNvSpPr>
          <p:nvPr>
            <p:ph type="body" idx="1"/>
          </p:nvPr>
        </p:nvSpPr>
        <p:spPr>
          <a:xfrm>
            <a:off x="628650" y="3657599"/>
            <a:ext cx="7886700" cy="680403"/>
          </a:xfrm>
        </p:spPr>
        <p:txBody>
          <a:bodyPr>
            <a:normAutofit/>
          </a:bodyPr>
          <a:lstStyle/>
          <a:p>
            <a:pPr marL="0" indent="0" algn="ctr">
              <a:buNone/>
            </a:pPr>
            <a:r>
              <a:rPr lang="ja-JP" altLang="en-US" dirty="0">
                <a:latin typeface="ＭＳ Ｐゴシック" panose="020B0600070205080204" pitchFamily="50" charset="-128"/>
                <a:ea typeface="ＭＳ Ｐゴシック" panose="020B0600070205080204" pitchFamily="50" charset="-128"/>
              </a:rPr>
              <a:t>構造用途における採用事例</a:t>
            </a:r>
          </a:p>
        </p:txBody>
      </p:sp>
      <p:sp>
        <p:nvSpPr>
          <p:cNvPr id="5" name="Slide Number Placeholder 3">
            <a:extLst>
              <a:ext uri="{FF2B5EF4-FFF2-40B4-BE49-F238E27FC236}">
                <a16:creationId xmlns:a16="http://schemas.microsoft.com/office/drawing/2014/main" id="{AE384DED-7850-4579-A38C-C3737129D5BF}"/>
              </a:ext>
            </a:extLst>
          </p:cNvPr>
          <p:cNvSpPr txBox="1">
            <a:spLocks/>
          </p:cNvSpPr>
          <p:nvPr/>
        </p:nvSpPr>
        <p:spPr>
          <a:xfrm>
            <a:off x="8711952" y="6492875"/>
            <a:ext cx="43204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98405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2"/>
          </p:nvPr>
        </p:nvSpPr>
        <p:spPr>
          <a:xfrm>
            <a:off x="11877" y="1495426"/>
            <a:ext cx="4121725" cy="1657666"/>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ゲント（ベルギー）</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サンピエトロ駅</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設計：</a:t>
            </a:r>
            <a:r>
              <a:rPr lang="en-US" altLang="ja-JP" sz="2000" dirty="0" err="1">
                <a:latin typeface="ＭＳ Ｐゴシック" panose="020B0600070205080204" pitchFamily="50" charset="-128"/>
                <a:ea typeface="ＭＳ Ｐゴシック" panose="020B0600070205080204" pitchFamily="50" charset="-128"/>
              </a:rPr>
              <a:t>Wefirna</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施工：</a:t>
            </a:r>
            <a:r>
              <a:rPr lang="en-US" altLang="fr-FR" sz="2000" dirty="0">
                <a:latin typeface="ＭＳ Ｐゴシック" panose="020B0600070205080204" pitchFamily="50" charset="-128"/>
                <a:ea typeface="ＭＳ Ｐゴシック" panose="020B0600070205080204" pitchFamily="50" charset="-128"/>
              </a:rPr>
              <a:t>THV Van </a:t>
            </a:r>
            <a:r>
              <a:rPr lang="en-US" altLang="fr-FR" sz="2000" dirty="0" err="1">
                <a:latin typeface="ＭＳ Ｐゴシック" panose="020B0600070205080204" pitchFamily="50" charset="-128"/>
                <a:ea typeface="ＭＳ Ｐゴシック" panose="020B0600070205080204" pitchFamily="50" charset="-128"/>
              </a:rPr>
              <a:t>Laere-Braekel</a:t>
            </a:r>
            <a:r>
              <a:rPr lang="en-US" altLang="fr-FR" sz="2000" dirty="0">
                <a:latin typeface="ＭＳ Ｐゴシック" panose="020B0600070205080204" pitchFamily="50" charset="-128"/>
                <a:ea typeface="ＭＳ Ｐゴシック" panose="020B0600070205080204" pitchFamily="50" charset="-128"/>
              </a:rPr>
              <a:t> Aero</a:t>
            </a:r>
            <a:endParaRPr lang="fr-FR" altLang="fr-FR" sz="2000" dirty="0">
              <a:latin typeface="ＭＳ Ｐゴシック" panose="020B0600070205080204" pitchFamily="50" charset="-128"/>
              <a:ea typeface="ＭＳ Ｐゴシック" panose="020B0600070205080204" pitchFamily="50" charset="-128"/>
            </a:endParaRPr>
          </a:p>
        </p:txBody>
      </p:sp>
      <p:pic>
        <p:nvPicPr>
          <p:cNvPr id="9" name="Picture 2" descr="Z:\DONNEES\Mes Documents\Images\Gent\P. Lints St Pietersstation\22 01 2008 045.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bwMode="auto">
          <a:xfrm>
            <a:off x="4082802" y="877252"/>
            <a:ext cx="4629150" cy="4873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9789AC1F-7C7A-4894-B8F6-06996ECAB4D0}"/>
              </a:ext>
            </a:extLst>
          </p:cNvPr>
          <p:cNvSpPr txBox="1">
            <a:spLocks/>
          </p:cNvSpPr>
          <p:nvPr/>
        </p:nvSpPr>
        <p:spPr>
          <a:xfrm>
            <a:off x="8711952" y="6492875"/>
            <a:ext cx="43204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44177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Content Placeholder 3" descr="016_14 EcoleRoyaleMilitaireConfCenterFireBalconies4.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2320925" cy="3525838"/>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19" name="Picture 4" descr="017_15 EcoleRoyaleMilitaireConfCenterFireBalconiesTensionRo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552950"/>
            <a:ext cx="3500438" cy="2305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5" descr="018_16 EcoleRoyaleMilitaireConfCenterTensionRodsCloseU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7563" y="0"/>
            <a:ext cx="4516437"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822" name="TextBox 5"/>
          <p:cNvSpPr txBox="1">
            <a:spLocks noChangeArrowheads="1"/>
          </p:cNvSpPr>
          <p:nvPr/>
        </p:nvSpPr>
        <p:spPr bwMode="auto">
          <a:xfrm>
            <a:off x="2392536" y="115243"/>
            <a:ext cx="2215803" cy="324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37931725" indent="-37474525"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ブリュッセル</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（ベルギー）</a:t>
            </a:r>
            <a:endParaRPr kumimoji="1" lang="fr-BE" altLang="fr-FR"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軍事学校</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設計：</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AR.TE</a:t>
            </a:r>
            <a:endParaRPr kumimoji="1" lang="fr-BE" altLang="fr-FR"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施工：</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fr-BE" altLang="fr-FR"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Tractebel Development</a:t>
            </a:r>
            <a:endParaRPr kumimoji="1" lang="en-GB" altLang="fr-FR"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7" name="Slide Number Placeholder 3">
            <a:extLst>
              <a:ext uri="{FF2B5EF4-FFF2-40B4-BE49-F238E27FC236}">
                <a16:creationId xmlns:a16="http://schemas.microsoft.com/office/drawing/2014/main" id="{3B49BED5-80E9-438F-B8AC-84AB81B717D5}"/>
              </a:ext>
            </a:extLst>
          </p:cNvPr>
          <p:cNvSpPr txBox="1">
            <a:spLocks/>
          </p:cNvSpPr>
          <p:nvPr/>
        </p:nvSpPr>
        <p:spPr>
          <a:xfrm>
            <a:off x="8711952" y="6492875"/>
            <a:ext cx="43204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37944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Content Placeholder 3" descr="ParisGrandeArcheTotalNuit.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a:xfrm>
            <a:off x="1143000" y="612775"/>
            <a:ext cx="5486400" cy="4114800"/>
          </a:xfrm>
          <a:ln>
            <a:solidFill>
              <a:schemeClr val="tx1"/>
            </a:solidFill>
          </a:ln>
        </p:spPr>
      </p:pic>
      <p:sp>
        <p:nvSpPr>
          <p:cNvPr id="17" name="Content Placeholder 16"/>
          <p:cNvSpPr>
            <a:spLocks noGrp="1"/>
          </p:cNvSpPr>
          <p:nvPr>
            <p:ph type="body" sz="half" idx="2"/>
          </p:nvPr>
        </p:nvSpPr>
        <p:spPr>
          <a:xfrm>
            <a:off x="452760" y="4904649"/>
            <a:ext cx="4332599" cy="1770472"/>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パリ（フランス）</a:t>
            </a:r>
            <a:endParaRPr lang="de-DE" altLang="fr-FR" sz="2000" dirty="0">
              <a:latin typeface="ＭＳ Ｐゴシック" panose="020B0600070205080204" pitchFamily="50" charset="-128"/>
              <a:ea typeface="ＭＳ Ｐゴシック" panose="020B0600070205080204" pitchFamily="50" charset="-128"/>
            </a:endParaRPr>
          </a:p>
          <a:p>
            <a:r>
              <a:rPr lang="de-DE" altLang="fr-FR" sz="2000" dirty="0">
                <a:latin typeface="ＭＳ Ｐゴシック" panose="020B0600070205080204" pitchFamily="50" charset="-128"/>
                <a:ea typeface="ＭＳ Ｐゴシック" panose="020B0600070205080204" pitchFamily="50" charset="-128"/>
              </a:rPr>
              <a:t>La Grande Arche</a:t>
            </a:r>
          </a:p>
          <a:p>
            <a:r>
              <a:rPr lang="ja-JP" altLang="en-US" sz="2000" dirty="0">
                <a:latin typeface="ＭＳ Ｐゴシック" panose="020B0600070205080204" pitchFamily="50" charset="-128"/>
                <a:ea typeface="ＭＳ Ｐゴシック" panose="020B0600070205080204" pitchFamily="50" charset="-128"/>
              </a:rPr>
              <a:t>設計　</a:t>
            </a:r>
            <a:r>
              <a:rPr lang="de-DE" altLang="fr-FR" sz="2000" dirty="0">
                <a:latin typeface="ＭＳ Ｐゴシック" panose="020B0600070205080204" pitchFamily="50" charset="-128"/>
                <a:ea typeface="ＭＳ Ｐゴシック" panose="020B0600070205080204" pitchFamily="50" charset="-128"/>
              </a:rPr>
              <a:t>: Johan Otto von Spreckelsen</a:t>
            </a:r>
          </a:p>
          <a:p>
            <a:r>
              <a:rPr lang="ja-JP" altLang="en-US" sz="2000" dirty="0">
                <a:latin typeface="ＭＳ Ｐゴシック" panose="020B0600070205080204" pitchFamily="50" charset="-128"/>
                <a:ea typeface="ＭＳ Ｐゴシック" panose="020B0600070205080204" pitchFamily="50" charset="-128"/>
              </a:rPr>
              <a:t>施工　</a:t>
            </a:r>
            <a:r>
              <a:rPr lang="de-DE" altLang="fr-FR" sz="2000" dirty="0">
                <a:latin typeface="ＭＳ Ｐゴシック" panose="020B0600070205080204" pitchFamily="50" charset="-128"/>
                <a:ea typeface="ＭＳ Ｐゴシック" panose="020B0600070205080204" pitchFamily="50" charset="-128"/>
              </a:rPr>
              <a:t>: Paul Andreu</a:t>
            </a:r>
            <a:endParaRPr lang="en-GB" altLang="fr-FR" sz="2000" dirty="0">
              <a:latin typeface="ＭＳ Ｐゴシック" panose="020B0600070205080204" pitchFamily="50" charset="-128"/>
              <a:ea typeface="ＭＳ Ｐゴシック" panose="020B0600070205080204" pitchFamily="50" charset="-128"/>
            </a:endParaRPr>
          </a:p>
        </p:txBody>
      </p:sp>
      <p:pic>
        <p:nvPicPr>
          <p:cNvPr id="35844" name="Picture 6" descr="ParisLaGrandeArch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005064"/>
            <a:ext cx="3946525" cy="2593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CB256A59-ED95-44B5-AFED-8EBF59A1E1C5}"/>
              </a:ext>
            </a:extLst>
          </p:cNvPr>
          <p:cNvSpPr txBox="1">
            <a:spLocks/>
          </p:cNvSpPr>
          <p:nvPr/>
        </p:nvSpPr>
        <p:spPr>
          <a:xfrm>
            <a:off x="8711952" y="6492875"/>
            <a:ext cx="43204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22949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 y="135176"/>
            <a:ext cx="4643488" cy="34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928" y="135176"/>
            <a:ext cx="4644000" cy="3483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89" y="3469640"/>
            <a:ext cx="4644000" cy="33420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88" y="3469640"/>
            <a:ext cx="4248992" cy="33196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54799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olarit-talo1.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ln>
            <a:solidFill>
              <a:schemeClr val="tx1"/>
            </a:solidFill>
          </a:ln>
        </p:spPr>
      </p:pic>
      <p:sp>
        <p:nvSpPr>
          <p:cNvPr id="20483" name="Rectangle 3"/>
          <p:cNvSpPr>
            <a:spLocks noGrp="1" noChangeArrowheads="1"/>
          </p:cNvSpPr>
          <p:nvPr>
            <p:ph type="body" sz="half" idx="2"/>
          </p:nvPr>
        </p:nvSpPr>
        <p:spPr>
          <a:xfrm>
            <a:off x="1792288" y="5367337"/>
            <a:ext cx="5486400" cy="1233159"/>
          </a:xfrm>
        </p:spPr>
        <p:txBody>
          <a:bodyPr>
            <a:normAutofit/>
          </a:bodyPr>
          <a:lstStyle/>
          <a:p>
            <a:r>
              <a:rPr lang="ja-JP" altLang="en-US" sz="2000" dirty="0">
                <a:latin typeface="ＭＳ Ｐゴシック" panose="020B0600070205080204" pitchFamily="50" charset="-128"/>
                <a:ea typeface="ＭＳ Ｐゴシック" panose="020B0600070205080204" pitchFamily="50" charset="-128"/>
              </a:rPr>
              <a:t>フィンランド</a:t>
            </a:r>
            <a:endParaRPr lang="en-US" altLang="ja-JP" sz="2000" dirty="0">
              <a:latin typeface="ＭＳ Ｐゴシック" panose="020B0600070205080204" pitchFamily="50" charset="-128"/>
              <a:ea typeface="ＭＳ Ｐゴシック" panose="020B0600070205080204" pitchFamily="50" charset="-128"/>
            </a:endParaRPr>
          </a:p>
          <a:p>
            <a:r>
              <a:rPr lang="en-US" altLang="ja-JP" sz="2000" dirty="0">
                <a:latin typeface="ＭＳ Ｐゴシック" panose="020B0600070205080204" pitchFamily="50" charset="-128"/>
                <a:ea typeface="ＭＳ Ｐゴシック" panose="020B0600070205080204" pitchFamily="50" charset="-128"/>
              </a:rPr>
              <a:t>Villa Inox</a:t>
            </a:r>
          </a:p>
          <a:p>
            <a:r>
              <a:rPr lang="ja-JP" altLang="en-US" sz="2000" dirty="0">
                <a:latin typeface="ＭＳ Ｐゴシック" panose="020B0600070205080204" pitchFamily="50" charset="-128"/>
                <a:ea typeface="ＭＳ Ｐゴシック" panose="020B0600070205080204" pitchFamily="50" charset="-128"/>
              </a:rPr>
              <a:t>（ステンレス村）</a:t>
            </a:r>
            <a:endParaRPr lang="fr-FR" altLang="fr-FR" sz="2000"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67C82178-540C-4CBF-868A-EEC34A5BD4E4}"/>
              </a:ext>
            </a:extLst>
          </p:cNvPr>
          <p:cNvSpPr txBox="1">
            <a:spLocks/>
          </p:cNvSpPr>
          <p:nvPr/>
        </p:nvSpPr>
        <p:spPr>
          <a:xfrm>
            <a:off x="8711952" y="6492875"/>
            <a:ext cx="43204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0902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8" descr="519-40 entry.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36714" y="188640"/>
            <a:ext cx="5111750" cy="3774904"/>
          </a:xfrm>
          <a:ln>
            <a:solidFill>
              <a:schemeClr val="tx1"/>
            </a:solidFill>
          </a:ln>
        </p:spPr>
      </p:pic>
      <p:sp>
        <p:nvSpPr>
          <p:cNvPr id="5" name="Text Placeholder 4"/>
          <p:cNvSpPr>
            <a:spLocks noGrp="1"/>
          </p:cNvSpPr>
          <p:nvPr>
            <p:ph type="body" sz="half" idx="2"/>
          </p:nvPr>
        </p:nvSpPr>
        <p:spPr>
          <a:xfrm>
            <a:off x="0" y="1071880"/>
            <a:ext cx="3635895" cy="3811588"/>
          </a:xfrm>
        </p:spPr>
        <p:txBody>
          <a:bodyPr>
            <a:normAutofit/>
          </a:bodyPr>
          <a:lstStyle/>
          <a:p>
            <a:r>
              <a:rPr lang="ja-JP" altLang="en-US" sz="2000" dirty="0">
                <a:latin typeface="ＭＳ Ｐゴシック" panose="020B0600070205080204" pitchFamily="50" charset="-128"/>
                <a:ea typeface="ＭＳ Ｐゴシック" panose="020B0600070205080204" pitchFamily="50" charset="-128"/>
              </a:rPr>
              <a:t>パリ（フランス）</a:t>
            </a:r>
            <a:endParaRPr lang="de-DE" altLang="fr-FR" sz="2000" dirty="0">
              <a:latin typeface="ＭＳ Ｐゴシック" panose="020B0600070205080204" pitchFamily="50" charset="-128"/>
              <a:ea typeface="ＭＳ Ｐゴシック" panose="020B0600070205080204" pitchFamily="50" charset="-128"/>
            </a:endParaRPr>
          </a:p>
          <a:p>
            <a:r>
              <a:rPr lang="de-DE" altLang="fr-FR" sz="2000" dirty="0">
                <a:latin typeface="ＭＳ Ｐゴシック" panose="020B0600070205080204" pitchFamily="50" charset="-128"/>
                <a:ea typeface="ＭＳ Ｐゴシック" panose="020B0600070205080204" pitchFamily="50" charset="-128"/>
              </a:rPr>
              <a:t>La Lentille de Saint-Lazare</a:t>
            </a:r>
          </a:p>
          <a:p>
            <a:r>
              <a:rPr lang="ja-JP" altLang="en-US" sz="2000" dirty="0">
                <a:latin typeface="ＭＳ Ｐゴシック" panose="020B0600070205080204" pitchFamily="50" charset="-128"/>
                <a:ea typeface="ＭＳ Ｐゴシック" panose="020B0600070205080204" pitchFamily="50" charset="-128"/>
              </a:rPr>
              <a:t>設計</a:t>
            </a:r>
            <a:r>
              <a:rPr lang="fr-BE" altLang="fr-FR" sz="2000" dirty="0">
                <a:latin typeface="ＭＳ Ｐゴシック" panose="020B0600070205080204" pitchFamily="50" charset="-128"/>
                <a:ea typeface="ＭＳ Ｐゴシック" panose="020B0600070205080204" pitchFamily="50" charset="-128"/>
              </a:rPr>
              <a:t>: Arte Charpentiers &amp; Associés</a:t>
            </a:r>
          </a:p>
          <a:p>
            <a:r>
              <a:rPr lang="ja-JP" altLang="en-US" sz="2000" dirty="0">
                <a:latin typeface="ＭＳ Ｐゴシック" panose="020B0600070205080204" pitchFamily="50" charset="-128"/>
                <a:ea typeface="ＭＳ Ｐゴシック" panose="020B0600070205080204" pitchFamily="50" charset="-128"/>
              </a:rPr>
              <a:t>施工</a:t>
            </a:r>
            <a:r>
              <a:rPr lang="fr-BE" altLang="fr-FR" sz="2000" dirty="0">
                <a:latin typeface="ＭＳ Ｐゴシック" panose="020B0600070205080204" pitchFamily="50" charset="-128"/>
                <a:ea typeface="ＭＳ Ｐゴシック" panose="020B0600070205080204" pitchFamily="50" charset="-128"/>
              </a:rPr>
              <a:t>: Mitsu Edwards</a:t>
            </a:r>
            <a:endParaRPr lang="en-GB" altLang="fr-FR" sz="2000" dirty="0">
              <a:latin typeface="ＭＳ Ｐゴシック" panose="020B0600070205080204" pitchFamily="50" charset="-128"/>
              <a:ea typeface="ＭＳ Ｐゴシック" panose="020B0600070205080204" pitchFamily="50" charset="-128"/>
            </a:endParaRPr>
          </a:p>
        </p:txBody>
      </p:sp>
      <p:pic>
        <p:nvPicPr>
          <p:cNvPr id="37892" name="Picture 9" descr="519-10 bard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125614"/>
            <a:ext cx="1860608" cy="25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3" name="Picture 10" descr="519-13 gat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5" y="4125614"/>
            <a:ext cx="1893641" cy="25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521BEC0E-1C73-4491-B002-04BB795CA505}"/>
              </a:ext>
            </a:extLst>
          </p:cNvPr>
          <p:cNvSpPr txBox="1">
            <a:spLocks/>
          </p:cNvSpPr>
          <p:nvPr/>
        </p:nvSpPr>
        <p:spPr>
          <a:xfrm>
            <a:off x="8711952" y="6492875"/>
            <a:ext cx="43204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9817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Z:\DONNEES\Mes Documents\Images\Porto\PB24007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36520" y="273050"/>
            <a:ext cx="4388809" cy="5853113"/>
          </a:xfrm>
          <a:ln>
            <a:solidFill>
              <a:schemeClr val="tx1"/>
            </a:solidFill>
          </a:ln>
        </p:spPr>
      </p:pic>
      <p:sp>
        <p:nvSpPr>
          <p:cNvPr id="3" name="Text Placeholder 2"/>
          <p:cNvSpPr>
            <a:spLocks noGrp="1"/>
          </p:cNvSpPr>
          <p:nvPr>
            <p:ph type="body" sz="half" idx="2"/>
          </p:nvPr>
        </p:nvSpPr>
        <p:spPr>
          <a:xfrm>
            <a:off x="212012" y="383941"/>
            <a:ext cx="3724508" cy="2095099"/>
          </a:xfrm>
          <a:ln>
            <a:noFill/>
          </a:ln>
        </p:spPr>
        <p:txBody>
          <a:bodyPr>
            <a:normAutofit/>
          </a:bodyPr>
          <a:lstStyle/>
          <a:p>
            <a:r>
              <a:rPr lang="ja-JP" altLang="en-US" sz="2000" dirty="0">
                <a:latin typeface="ＭＳ Ｐゴシック" panose="020B0600070205080204" pitchFamily="50" charset="-128"/>
                <a:ea typeface="ＭＳ Ｐゴシック" panose="020B0600070205080204" pitchFamily="50" charset="-128"/>
              </a:rPr>
              <a:t>ポルト　（ポルトガル）</a:t>
            </a:r>
            <a:endParaRPr lang="fr-FR"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ポルト駅</a:t>
            </a:r>
            <a:endParaRPr lang="fr-FR" sz="2000" dirty="0">
              <a:latin typeface="ＭＳ Ｐゴシック" panose="020B0600070205080204" pitchFamily="50" charset="-128"/>
              <a:ea typeface="ＭＳ Ｐゴシック" panose="020B0600070205080204" pitchFamily="50" charset="-128"/>
            </a:endParaRPr>
          </a:p>
        </p:txBody>
      </p:sp>
      <p:pic>
        <p:nvPicPr>
          <p:cNvPr id="32771" name="Picture 3" descr="Z:\DONNEES\Mes Documents\Images\Porto\PB240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80928"/>
            <a:ext cx="2517775" cy="3357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E8EF3D28-CF24-4661-B27C-12191BFD85EF}"/>
              </a:ext>
            </a:extLst>
          </p:cNvPr>
          <p:cNvSpPr txBox="1">
            <a:spLocks/>
          </p:cNvSpPr>
          <p:nvPr/>
        </p:nvSpPr>
        <p:spPr>
          <a:xfrm>
            <a:off x="871195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21930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457200" y="260649"/>
            <a:ext cx="8229600" cy="1739602"/>
          </a:xfrm>
        </p:spPr>
        <p:txBody>
          <a:bodyPr>
            <a:normAutofit/>
          </a:bodyPr>
          <a:lstStyle/>
          <a:p>
            <a:r>
              <a:rPr lang="ja-JP" altLang="en-US" sz="2000" dirty="0">
                <a:latin typeface="ＭＳ Ｐゴシック" panose="020B0600070205080204" pitchFamily="50" charset="-128"/>
                <a:ea typeface="ＭＳ Ｐゴシック" panose="020B0600070205080204" pitchFamily="50" charset="-128"/>
              </a:rPr>
              <a:t>ミラノ（イタリア）</a:t>
            </a:r>
            <a:endParaRPr lang="en-US" altLang="ja-JP" sz="2000" dirty="0">
              <a:latin typeface="ＭＳ Ｐゴシック" panose="020B0600070205080204" pitchFamily="50" charset="-128"/>
              <a:ea typeface="ＭＳ Ｐゴシック" panose="020B0600070205080204" pitchFamily="50" charset="-128"/>
            </a:endParaRPr>
          </a:p>
          <a:p>
            <a:r>
              <a:rPr lang="it-IT" altLang="nl-BE" sz="2000" dirty="0">
                <a:latin typeface="ＭＳ Ｐゴシック" panose="020B0600070205080204" pitchFamily="50" charset="-128"/>
                <a:ea typeface="ＭＳ Ｐゴシック" panose="020B0600070205080204" pitchFamily="50" charset="-128"/>
              </a:rPr>
              <a:t>Torno Internazionale S.P.A.</a:t>
            </a:r>
            <a:r>
              <a:rPr lang="ja-JP" altLang="en-US" sz="2000" dirty="0">
                <a:latin typeface="ＭＳ Ｐゴシック" panose="020B0600070205080204" pitchFamily="50" charset="-128"/>
                <a:ea typeface="ＭＳ Ｐゴシック" panose="020B0600070205080204" pitchFamily="50" charset="-128"/>
              </a:rPr>
              <a:t>　本社ビル</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鋼種　</a:t>
            </a:r>
            <a:r>
              <a:rPr lang="it-IT" altLang="nl-BE" sz="2000" dirty="0">
                <a:latin typeface="ＭＳ Ｐゴシック" panose="020B0600070205080204" pitchFamily="50" charset="-128"/>
                <a:ea typeface="ＭＳ Ｐゴシック" panose="020B0600070205080204" pitchFamily="50" charset="-128"/>
              </a:rPr>
              <a:t>: EN 1.4404 (AISI 316L)</a:t>
            </a:r>
          </a:p>
          <a:p>
            <a:r>
              <a:rPr lang="ja-JP" altLang="en-US" sz="2000" dirty="0">
                <a:latin typeface="ＭＳ Ｐゴシック" panose="020B0600070205080204" pitchFamily="50" charset="-128"/>
                <a:ea typeface="ＭＳ Ｐゴシック" panose="020B0600070205080204" pitchFamily="50" charset="-128"/>
              </a:rPr>
              <a:t>設計</a:t>
            </a:r>
            <a:r>
              <a:rPr lang="it-IT" altLang="nl-BE" sz="2000" dirty="0" err="1">
                <a:latin typeface="ＭＳ Ｐゴシック" panose="020B0600070205080204" pitchFamily="50" charset="-128"/>
                <a:ea typeface="ＭＳ Ｐゴシック" panose="020B0600070205080204" pitchFamily="50" charset="-128"/>
              </a:rPr>
              <a:t> </a:t>
            </a:r>
            <a:r>
              <a:rPr lang="it-IT" altLang="nl-BE" sz="2000" dirty="0">
                <a:latin typeface="ＭＳ Ｐゴシック" panose="020B0600070205080204" pitchFamily="50" charset="-128"/>
                <a:ea typeface="ＭＳ Ｐゴシック" panose="020B0600070205080204" pitchFamily="50" charset="-128"/>
              </a:rPr>
              <a:t>: Dante O. BENINI &amp; </a:t>
            </a:r>
            <a:r>
              <a:rPr lang="it-IT" altLang="nl-BE" sz="2000" dirty="0" err="1">
                <a:latin typeface="ＭＳ Ｐゴシック" panose="020B0600070205080204" pitchFamily="50" charset="-128"/>
                <a:ea typeface="ＭＳ Ｐゴシック" panose="020B0600070205080204" pitchFamily="50" charset="-128"/>
              </a:rPr>
              <a:t>Partners</a:t>
            </a:r>
            <a:r>
              <a:rPr lang="it-IT" altLang="nl-BE" sz="2000" dirty="0">
                <a:latin typeface="ＭＳ Ｐゴシック" panose="020B0600070205080204" pitchFamily="50" charset="-128"/>
                <a:ea typeface="ＭＳ Ｐゴシック" panose="020B0600070205080204" pitchFamily="50" charset="-128"/>
              </a:rPr>
              <a:t> </a:t>
            </a:r>
            <a:r>
              <a:rPr lang="it-IT" altLang="nl-BE" sz="2000" dirty="0" err="1">
                <a:latin typeface="ＭＳ Ｐゴシック" panose="020B0600070205080204" pitchFamily="50" charset="-128"/>
                <a:ea typeface="ＭＳ Ｐゴシック" panose="020B0600070205080204" pitchFamily="50" charset="-128"/>
              </a:rPr>
              <a:t>Architects</a:t>
            </a:r>
            <a:endParaRPr lang="it-IT" altLang="nl-BE" sz="2000" dirty="0">
              <a:latin typeface="ＭＳ Ｐゴシック" panose="020B0600070205080204" pitchFamily="50" charset="-128"/>
              <a:ea typeface="ＭＳ Ｐゴシック" panose="020B0600070205080204" pitchFamily="50" charset="-128"/>
            </a:endParaRPr>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136" y="1858010"/>
            <a:ext cx="6851104" cy="45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7" name="Rectangle 6"/>
          <p:cNvSpPr/>
          <p:nvPr/>
        </p:nvSpPr>
        <p:spPr>
          <a:xfrm>
            <a:off x="2402840" y="6455112"/>
            <a:ext cx="44784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Photography</a:t>
            </a:r>
            <a:r>
              <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it-IT" altLang="nl-BE" sz="1800" b="0" i="0" u="none" strike="noStrike" kern="1200" cap="none" spc="0" normalizeH="0" baseline="0" noProof="0" dirty="0">
                <a:ln>
                  <a:noFill/>
                </a:ln>
                <a:solidFill>
                  <a:prstClr val="black"/>
                </a:solidFill>
                <a:effectLst/>
                <a:uLnTx/>
                <a:uFillTx/>
                <a:latin typeface="Calibri"/>
                <a:ea typeface="+mn-ea"/>
                <a:cs typeface="+mn-cs"/>
              </a:rPr>
              <a:t>: Toni Nicolino / Nicola Giacomin</a:t>
            </a:r>
            <a:endParaRPr kumimoji="0" lang="fr-FR" alt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3">
            <a:extLst>
              <a:ext uri="{FF2B5EF4-FFF2-40B4-BE49-F238E27FC236}">
                <a16:creationId xmlns:a16="http://schemas.microsoft.com/office/drawing/2014/main" id="{50C305E8-5076-4DB7-B229-BC5DB837B180}"/>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28307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écran 2015-05-12 à 14.02.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219200"/>
            <a:ext cx="5483225" cy="4806723"/>
          </a:xfrm>
          <a:prstGeom prst="rect">
            <a:avLst/>
          </a:prstGeom>
        </p:spPr>
      </p:pic>
      <p:sp>
        <p:nvSpPr>
          <p:cNvPr id="10" name="Text Placeholder 4"/>
          <p:cNvSpPr txBox="1">
            <a:spLocks/>
          </p:cNvSpPr>
          <p:nvPr/>
        </p:nvSpPr>
        <p:spPr>
          <a:xfrm>
            <a:off x="91440" y="2432785"/>
            <a:ext cx="2737586" cy="1739602"/>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原子力発電所に</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おけるステンレス</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構造体</a:t>
            </a:r>
            <a:endParaRPr kumimoji="0" lang="fr-FR"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Rectangle 10"/>
          <p:cNvSpPr/>
          <p:nvPr/>
        </p:nvSpPr>
        <p:spPr>
          <a:xfrm>
            <a:off x="4267200" y="6096000"/>
            <a:ext cx="37497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Photography</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Stainless</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Structurals</a:t>
            </a:r>
            <a:r>
              <a:rPr kumimoji="0" lang="fr-FR" sz="1800" b="0" i="0" u="none" strike="noStrike" kern="1200" cap="none" spc="0" normalizeH="0" baseline="0" noProof="0" dirty="0">
                <a:ln>
                  <a:noFill/>
                </a:ln>
                <a:solidFill>
                  <a:prstClr val="black"/>
                </a:solidFill>
                <a:effectLst/>
                <a:uLnTx/>
                <a:uFillTx/>
                <a:latin typeface="Calibri"/>
                <a:ea typeface="+mn-ea"/>
                <a:cs typeface="+mn-cs"/>
              </a:rPr>
              <a:t> LLC</a:t>
            </a:r>
          </a:p>
        </p:txBody>
      </p:sp>
      <p:sp>
        <p:nvSpPr>
          <p:cNvPr id="7" name="Slide Number Placeholder 3">
            <a:extLst>
              <a:ext uri="{FF2B5EF4-FFF2-40B4-BE49-F238E27FC236}">
                <a16:creationId xmlns:a16="http://schemas.microsoft.com/office/drawing/2014/main" id="{D99ADF27-DB2E-4173-A105-38288BA7CDB5}"/>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37944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écran 2015-05-12 à 14.04.5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377924" y="228600"/>
            <a:ext cx="4315226" cy="6248400"/>
          </a:xfrm>
          <a:prstGeom prst="rect">
            <a:avLst/>
          </a:prstGeom>
        </p:spPr>
      </p:pic>
      <p:sp>
        <p:nvSpPr>
          <p:cNvPr id="8" name="Text Placeholder 4"/>
          <p:cNvSpPr txBox="1">
            <a:spLocks/>
          </p:cNvSpPr>
          <p:nvPr/>
        </p:nvSpPr>
        <p:spPr>
          <a:xfrm>
            <a:off x="450850" y="2303379"/>
            <a:ext cx="3521709" cy="1739602"/>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タンパ（</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USA</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fr-FR"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ステンレスによる</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外装サポート材</a:t>
            </a:r>
            <a:endParaRPr kumimoji="0" lang="fr-FR"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Rectangle 8"/>
          <p:cNvSpPr/>
          <p:nvPr/>
        </p:nvSpPr>
        <p:spPr>
          <a:xfrm>
            <a:off x="4724400" y="6488668"/>
            <a:ext cx="39582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Photography</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TriPyramid</a:t>
            </a:r>
            <a:r>
              <a:rPr kumimoji="0" lang="fr-FR" sz="1800" b="0" i="0" u="none" strike="noStrike" kern="1200" cap="none" spc="0" normalizeH="0" baseline="0" noProof="0" dirty="0">
                <a:ln>
                  <a:noFill/>
                </a:ln>
                <a:solidFill>
                  <a:prstClr val="black"/>
                </a:solidFill>
                <a:effectLst/>
                <a:uLnTx/>
                <a:uFillTx/>
                <a:latin typeface="Calibri"/>
                <a:ea typeface="+mn-ea"/>
                <a:cs typeface="+mn-cs"/>
              </a:rPr>
              <a:t> Structures, Inc.</a:t>
            </a:r>
          </a:p>
        </p:txBody>
      </p:sp>
      <p:sp>
        <p:nvSpPr>
          <p:cNvPr id="7" name="Slide Number Placeholder 3">
            <a:extLst>
              <a:ext uri="{FF2B5EF4-FFF2-40B4-BE49-F238E27FC236}">
                <a16:creationId xmlns:a16="http://schemas.microsoft.com/office/drawing/2014/main" id="{D904D44C-B9B5-441F-86F1-33A13D6C1ADC}"/>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53984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écran 2015-05-12 à 14.07.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692746"/>
            <a:ext cx="5774029" cy="4371504"/>
          </a:xfrm>
          <a:prstGeom prst="rect">
            <a:avLst/>
          </a:prstGeom>
        </p:spPr>
      </p:pic>
      <p:sp>
        <p:nvSpPr>
          <p:cNvPr id="8" name="Text Placeholder 4"/>
          <p:cNvSpPr txBox="1">
            <a:spLocks/>
          </p:cNvSpPr>
          <p:nvPr/>
        </p:nvSpPr>
        <p:spPr>
          <a:xfrm>
            <a:off x="314960" y="162561"/>
            <a:ext cx="7678442" cy="1475906"/>
          </a:xfrm>
          <a:prstGeom prst="rect">
            <a:avLst/>
          </a:prstGeom>
        </p:spPr>
        <p:txBody>
          <a:bodyPr vert="horz" lIns="91440" tIns="45720" rIns="91440" bIns="45720" rtlCol="0">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ロンドン　（イギリス）</a:t>
            </a:r>
            <a:endParaRPr kumimoji="0"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テムズ川水門</a:t>
            </a:r>
            <a:endParaRPr kumimoji="0" lang="fr-FR"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ステンレス </a:t>
            </a:r>
            <a:r>
              <a:rPr kumimoji="0"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 </a:t>
            </a: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ビーム</a:t>
            </a:r>
            <a:endParaRPr kumimoji="0" lang="fr-FR"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Thames Gateway Water Treatment Works</a:t>
            </a:r>
          </a:p>
        </p:txBody>
      </p:sp>
      <p:sp>
        <p:nvSpPr>
          <p:cNvPr id="9" name="Rectangle 8"/>
          <p:cNvSpPr/>
          <p:nvPr/>
        </p:nvSpPr>
        <p:spPr>
          <a:xfrm>
            <a:off x="4315326" y="6069263"/>
            <a:ext cx="5029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Photography</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Interserve</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3">
            <a:extLst>
              <a:ext uri="{FF2B5EF4-FFF2-40B4-BE49-F238E27FC236}">
                <a16:creationId xmlns:a16="http://schemas.microsoft.com/office/drawing/2014/main" id="{C147ADD8-67AE-485B-8E01-51CA1270B504}"/>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76738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28650" y="2204086"/>
            <a:ext cx="7886700" cy="1325563"/>
          </a:xfrm>
        </p:spPr>
        <p:txBody>
          <a:bodyPr/>
          <a:lstStyle/>
          <a:p>
            <a:pPr algn="ctr"/>
            <a:r>
              <a:rPr lang="en-US" altLang="ja-JP" dirty="0">
                <a:latin typeface="ＭＳ Ｐゴシック" panose="020B0600070205080204" pitchFamily="50" charset="-128"/>
                <a:ea typeface="ＭＳ Ｐゴシック" panose="020B0600070205080204" pitchFamily="50" charset="-128"/>
              </a:rPr>
              <a:t>Section</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2</a:t>
            </a:r>
            <a:endParaRPr lang="en-GB" altLang="en-US" dirty="0">
              <a:latin typeface="ＭＳ Ｐゴシック" panose="020B0600070205080204" pitchFamily="50" charset="-128"/>
              <a:ea typeface="ＭＳ Ｐゴシック" panose="020B0600070205080204" pitchFamily="50" charset="-128"/>
            </a:endParaRPr>
          </a:p>
        </p:txBody>
      </p:sp>
      <p:sp>
        <p:nvSpPr>
          <p:cNvPr id="7171" name="Rectangle 3"/>
          <p:cNvSpPr>
            <a:spLocks noGrp="1" noChangeArrowheads="1"/>
          </p:cNvSpPr>
          <p:nvPr>
            <p:ph type="body" idx="1"/>
          </p:nvPr>
        </p:nvSpPr>
        <p:spPr>
          <a:xfrm>
            <a:off x="628650" y="3657599"/>
            <a:ext cx="7886700" cy="680403"/>
          </a:xfrm>
        </p:spPr>
        <p:txBody>
          <a:bodyPr>
            <a:normAutofit/>
          </a:bodyPr>
          <a:lstStyle/>
          <a:p>
            <a:pPr marL="0" indent="0" algn="ctr">
              <a:buNone/>
            </a:pPr>
            <a:r>
              <a:rPr lang="ja-JP" altLang="en-US" dirty="0">
                <a:latin typeface="ＭＳ Ｐゴシック" panose="020B0600070205080204" pitchFamily="50" charset="-128"/>
                <a:ea typeface="ＭＳ Ｐゴシック" panose="020B0600070205080204" pitchFamily="50" charset="-128"/>
              </a:rPr>
              <a:t>材料の機械的特性</a:t>
            </a:r>
          </a:p>
        </p:txBody>
      </p:sp>
      <p:sp>
        <p:nvSpPr>
          <p:cNvPr id="6" name="Slide Number Placeholder 3">
            <a:extLst>
              <a:ext uri="{FF2B5EF4-FFF2-40B4-BE49-F238E27FC236}">
                <a16:creationId xmlns:a16="http://schemas.microsoft.com/office/drawing/2014/main" id="{535880A4-0130-4F60-9E73-A9D8ECE06F7E}"/>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57974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800100" y="2038079"/>
            <a:ext cx="6832600" cy="369332"/>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ステンレス鋼は炭素鋼とは異なる応力ひずみ特性を示す</a:t>
            </a:r>
            <a:endParaRPr kumimoji="0" lang="en-US" sz="1800" b="1" i="0" u="none" strike="noStrike" kern="1200" cap="none" spc="0" normalizeH="0" baseline="0" noProof="0" dirty="0">
              <a:ln>
                <a:noFill/>
              </a:ln>
              <a:solidFill>
                <a:prstClr val="black"/>
              </a:solidFill>
              <a:effectLst/>
              <a:uLnTx/>
              <a:uFillTx/>
              <a:latin typeface="Univers" charset="0"/>
              <a:ea typeface="+mn-ea"/>
              <a:cs typeface="+mn-cs"/>
            </a:endParaRPr>
          </a:p>
        </p:txBody>
      </p:sp>
      <p:sp>
        <p:nvSpPr>
          <p:cNvPr id="12" name="Rectangle 9"/>
          <p:cNvSpPr>
            <a:spLocks noChangeArrowheads="1"/>
          </p:cNvSpPr>
          <p:nvPr/>
        </p:nvSpPr>
        <p:spPr bwMode="auto">
          <a:xfrm>
            <a:off x="5001684" y="4338971"/>
            <a:ext cx="3776556" cy="1323439"/>
          </a:xfrm>
          <a:prstGeom prst="rect">
            <a:avLst/>
          </a:prstGeom>
          <a:solidFill>
            <a:schemeClr val="accent6">
              <a:lumMod val="60000"/>
              <a:lumOff val="40000"/>
            </a:schemeClr>
          </a:solidFill>
          <a:ln w="38100">
            <a:solidFill>
              <a:schemeClr val="tx1"/>
            </a:solid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a:t>
            </a:r>
            <a:r>
              <a:rPr kumimoji="0" lang="ja-JP" altLang="en-US"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ステンレス鋼</a:t>
            </a:r>
            <a:r>
              <a:rPr kumimoji="0" lang="en-US" altLang="ja-JP"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・明確な降伏点が現れない</a:t>
            </a:r>
            <a:endParaRPr kumimoji="0" lang="en-US" altLang="ja-JP"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・高い加工硬化を示す</a:t>
            </a:r>
            <a:endParaRPr kumimoji="0" lang="en-US" sz="2000" b="1" i="0" u="none" strike="noStrike" kern="1200" cap="none" spc="0" normalizeH="0" baseline="0" noProof="0" dirty="0">
              <a:ln>
                <a:noFill/>
              </a:ln>
              <a:solidFill>
                <a:prstClr val="black"/>
              </a:solidFill>
              <a:effectLst/>
              <a:uLnTx/>
              <a:uFillTx/>
              <a:latin typeface="Univers" charset="0"/>
              <a:ea typeface="+mn-ea"/>
              <a:cs typeface="+mn-cs"/>
            </a:endParaRPr>
          </a:p>
        </p:txBody>
      </p:sp>
      <p:sp>
        <p:nvSpPr>
          <p:cNvPr id="13" name="Text Box 10"/>
          <p:cNvSpPr txBox="1">
            <a:spLocks noChangeArrowheads="1"/>
          </p:cNvSpPr>
          <p:nvPr/>
        </p:nvSpPr>
        <p:spPr bwMode="auto">
          <a:xfrm>
            <a:off x="5004934" y="2714959"/>
            <a:ext cx="3756910" cy="1323439"/>
          </a:xfrm>
          <a:prstGeom prst="rect">
            <a:avLst/>
          </a:prstGeom>
          <a:solidFill>
            <a:schemeClr val="tx2">
              <a:lumMod val="40000"/>
              <a:lumOff val="60000"/>
            </a:schemeClr>
          </a:solidFill>
          <a:ln w="38100">
            <a:solidFill>
              <a:schemeClr val="tx1"/>
            </a:solid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a:t>
            </a:r>
            <a:r>
              <a:rPr kumimoji="0" lang="ja-JP" altLang="en-US"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炭素鋼</a:t>
            </a:r>
            <a:r>
              <a:rPr kumimoji="0" lang="en-US" altLang="ja-JP"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・明確な降伏点を示す</a:t>
            </a:r>
            <a:endParaRPr kumimoji="0" lang="en-US" altLang="ja-JP"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・平坦な塑性変形挙動を示す</a:t>
            </a:r>
            <a:endParaRPr kumimoji="0" lang="en-GB" sz="2000" b="1" i="0" u="none" strike="noStrike" kern="1200" cap="none" spc="0" normalizeH="0" baseline="0" noProof="0" dirty="0">
              <a:ln>
                <a:noFill/>
              </a:ln>
              <a:solidFill>
                <a:prstClr val="black"/>
              </a:solidFill>
              <a:effectLst/>
              <a:uLnTx/>
              <a:uFillTx/>
              <a:latin typeface="Univers" charset="0"/>
              <a:ea typeface="+mn-ea"/>
              <a:cs typeface="+mn-cs"/>
            </a:endParaRPr>
          </a:p>
        </p:txBody>
      </p:sp>
      <p:graphicFrame>
        <p:nvGraphicFramePr>
          <p:cNvPr id="27" name="Grafiek 24"/>
          <p:cNvGraphicFramePr>
            <a:graphicFrameLocks noGrp="1"/>
          </p:cNvGraphicFramePr>
          <p:nvPr/>
        </p:nvGraphicFramePr>
        <p:xfrm>
          <a:off x="747157" y="2729417"/>
          <a:ext cx="4254527" cy="3332710"/>
        </p:xfrm>
        <a:graphic>
          <a:graphicData uri="http://schemas.openxmlformats.org/drawingml/2006/chart">
            <c:chart xmlns:c="http://schemas.openxmlformats.org/drawingml/2006/chart" xmlns:r="http://schemas.openxmlformats.org/officeDocument/2006/relationships" r:id="rId2"/>
          </a:graphicData>
        </a:graphic>
      </p:graphicFrame>
      <p:grpSp>
        <p:nvGrpSpPr>
          <p:cNvPr id="28" name="Group 23"/>
          <p:cNvGrpSpPr>
            <a:grpSpLocks/>
          </p:cNvGrpSpPr>
          <p:nvPr/>
        </p:nvGrpSpPr>
        <p:grpSpPr bwMode="auto">
          <a:xfrm>
            <a:off x="1625071" y="4431368"/>
            <a:ext cx="2438400" cy="369888"/>
            <a:chOff x="1768" y="2696"/>
            <a:chExt cx="1536" cy="233"/>
          </a:xfrm>
        </p:grpSpPr>
        <p:sp>
          <p:nvSpPr>
            <p:cNvPr id="29" name="Line 24"/>
            <p:cNvSpPr>
              <a:spLocks noChangeShapeType="1"/>
            </p:cNvSpPr>
            <p:nvPr/>
          </p:nvSpPr>
          <p:spPr bwMode="auto">
            <a:xfrm flipH="1" flipV="1">
              <a:off x="1768" y="2696"/>
              <a:ext cx="176" cy="128"/>
            </a:xfrm>
            <a:prstGeom prst="line">
              <a:avLst/>
            </a:prstGeom>
            <a:noFill/>
            <a:ln w="28575">
              <a:solidFill>
                <a:srgbClr val="000000"/>
              </a:solidFill>
              <a:round/>
              <a:headEnd/>
              <a:tailEnd type="triangle" w="sm" len="lg"/>
            </a:ln>
            <a:effectLst/>
          </p:spPr>
          <p:txBody>
            <a:bodyPr wrap="none">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0" name="Text Box 25"/>
            <p:cNvSpPr txBox="1">
              <a:spLocks noChangeArrowheads="1"/>
            </p:cNvSpPr>
            <p:nvPr/>
          </p:nvSpPr>
          <p:spPr bwMode="auto">
            <a:xfrm>
              <a:off x="1944" y="2696"/>
              <a:ext cx="1360" cy="23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非弾性変形領域</a:t>
              </a:r>
              <a:endParaRPr kumimoji="0" lang="en-GB" sz="1800" b="1" i="0" u="none" strike="noStrike" kern="1200" cap="none" spc="0" normalizeH="0" baseline="0" noProof="0" dirty="0">
                <a:ln>
                  <a:noFill/>
                </a:ln>
                <a:solidFill>
                  <a:srgbClr val="000000"/>
                </a:solidFill>
                <a:effectLst/>
                <a:uLnTx/>
                <a:uFillTx/>
                <a:latin typeface="Calibri"/>
                <a:ea typeface="+mn-ea"/>
                <a:cs typeface="Calibri"/>
              </a:endParaRPr>
            </a:p>
          </p:txBody>
        </p:sp>
      </p:grpSp>
      <p:grpSp>
        <p:nvGrpSpPr>
          <p:cNvPr id="31" name="Group 26"/>
          <p:cNvGrpSpPr>
            <a:grpSpLocks/>
          </p:cNvGrpSpPr>
          <p:nvPr/>
        </p:nvGrpSpPr>
        <p:grpSpPr bwMode="auto">
          <a:xfrm>
            <a:off x="1625071" y="3167532"/>
            <a:ext cx="2159000" cy="635000"/>
            <a:chOff x="1712" y="1976"/>
            <a:chExt cx="1360" cy="400"/>
          </a:xfrm>
        </p:grpSpPr>
        <p:sp>
          <p:nvSpPr>
            <p:cNvPr id="32" name="Line 27"/>
            <p:cNvSpPr>
              <a:spLocks noChangeShapeType="1"/>
            </p:cNvSpPr>
            <p:nvPr/>
          </p:nvSpPr>
          <p:spPr bwMode="auto">
            <a:xfrm>
              <a:off x="2464" y="2208"/>
              <a:ext cx="208" cy="168"/>
            </a:xfrm>
            <a:prstGeom prst="line">
              <a:avLst/>
            </a:prstGeom>
            <a:noFill/>
            <a:ln w="28575">
              <a:solidFill>
                <a:srgbClr val="000000"/>
              </a:solidFill>
              <a:round/>
              <a:headEnd/>
              <a:tailEnd type="triangle" w="sm" len="lg"/>
            </a:ln>
            <a:effectLst/>
          </p:spPr>
          <p:txBody>
            <a:bodyPr wrap="none">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3" name="Text Box 28"/>
            <p:cNvSpPr txBox="1">
              <a:spLocks noChangeArrowheads="1"/>
            </p:cNvSpPr>
            <p:nvPr/>
          </p:nvSpPr>
          <p:spPr bwMode="auto">
            <a:xfrm>
              <a:off x="1712" y="1976"/>
              <a:ext cx="1360" cy="23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加工硬化領域</a:t>
              </a:r>
              <a:endParaRPr kumimoji="0" lang="en-GB" sz="1800" b="1"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34" name="Gelijkbenige driehoek 2"/>
          <p:cNvSpPr/>
          <p:nvPr/>
        </p:nvSpPr>
        <p:spPr>
          <a:xfrm rot="5400000">
            <a:off x="4864890" y="5868402"/>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Gelijkbenige driehoek 15"/>
          <p:cNvSpPr/>
          <p:nvPr/>
        </p:nvSpPr>
        <p:spPr>
          <a:xfrm>
            <a:off x="831056" y="2756103"/>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kstvak 4"/>
          <p:cNvSpPr txBox="1"/>
          <p:nvPr/>
        </p:nvSpPr>
        <p:spPr>
          <a:xfrm>
            <a:off x="2512483" y="5976402"/>
            <a:ext cx="942975" cy="3799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34" charset="-128"/>
                <a:cs typeface="+mn-cs"/>
              </a:rPr>
              <a:t>伸び</a:t>
            </a:r>
            <a:r>
              <a:rPr kumimoji="0" lang="nl-BE" sz="1800" b="1"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l-GR"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ε</a:t>
            </a:r>
            <a:endParaRPr kumimoji="0" lang="nl-BE" sz="1800" b="1"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7" name="Tekstvak 17"/>
          <p:cNvSpPr txBox="1"/>
          <p:nvPr/>
        </p:nvSpPr>
        <p:spPr>
          <a:xfrm rot="16200000">
            <a:off x="169594" y="4348302"/>
            <a:ext cx="942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34" charset="-128"/>
                <a:cs typeface="+mn-cs"/>
              </a:rPr>
              <a:t>応力</a:t>
            </a:r>
            <a:r>
              <a:rPr kumimoji="0" lang="nl-BE" sz="1800" b="1"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l-GR" sz="18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σ</a:t>
            </a:r>
            <a:endParaRPr kumimoji="0" lang="nl-BE" sz="1800" b="1"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 name="タイトル 4">
            <a:extLst>
              <a:ext uri="{FF2B5EF4-FFF2-40B4-BE49-F238E27FC236}">
                <a16:creationId xmlns:a16="http://schemas.microsoft.com/office/drawing/2014/main" id="{EBDEBBE2-9B3E-4F1D-81E7-9547951141C4}"/>
              </a:ext>
            </a:extLst>
          </p:cNvPr>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応力ひずみ曲線</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　（炭素鋼とステンレス鋼）</a:t>
            </a:r>
          </a:p>
        </p:txBody>
      </p:sp>
      <p:sp>
        <p:nvSpPr>
          <p:cNvPr id="18" name="Slide Number Placeholder 3">
            <a:extLst>
              <a:ext uri="{FF2B5EF4-FFF2-40B4-BE49-F238E27FC236}">
                <a16:creationId xmlns:a16="http://schemas.microsoft.com/office/drawing/2014/main" id="{23EDD793-0D2D-4FF0-B825-469D5C2C70DE}"/>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55038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75" y="1919287"/>
            <a:ext cx="6048375"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4572000" y="3142877"/>
            <a:ext cx="230425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二相鋼</a:t>
            </a:r>
          </a:p>
        </p:txBody>
      </p:sp>
      <p:sp>
        <p:nvSpPr>
          <p:cNvPr id="6" name="テキスト ボックス 5"/>
          <p:cNvSpPr txBox="1"/>
          <p:nvPr/>
        </p:nvSpPr>
        <p:spPr>
          <a:xfrm>
            <a:off x="3311505" y="4107309"/>
            <a:ext cx="216264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炭素鋼</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S355</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4" name="正方形/長方形 3"/>
          <p:cNvSpPr/>
          <p:nvPr/>
        </p:nvSpPr>
        <p:spPr>
          <a:xfrm>
            <a:off x="3419872" y="4943077"/>
            <a:ext cx="2448272"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オーステナイト鋼</a:t>
            </a:r>
            <a:endParaRPr kumimoji="0"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テキスト ボックス 8"/>
          <p:cNvSpPr txBox="1"/>
          <p:nvPr/>
        </p:nvSpPr>
        <p:spPr>
          <a:xfrm>
            <a:off x="3851920" y="6308208"/>
            <a:ext cx="115212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歪み</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ɛ (%)</a:t>
            </a:r>
            <a:endPar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3" name="Text Box 10">
            <a:extLst>
              <a:ext uri="{FF2B5EF4-FFF2-40B4-BE49-F238E27FC236}">
                <a16:creationId xmlns:a16="http://schemas.microsoft.com/office/drawing/2014/main" id="{A39F8250-D380-4226-A0F5-C205B5DEF5F0}"/>
              </a:ext>
            </a:extLst>
          </p:cNvPr>
          <p:cNvSpPr txBox="1">
            <a:spLocks noChangeArrowheads="1"/>
          </p:cNvSpPr>
          <p:nvPr/>
        </p:nvSpPr>
        <p:spPr bwMode="auto">
          <a:xfrm>
            <a:off x="6167119" y="3260860"/>
            <a:ext cx="2453243" cy="784830"/>
          </a:xfrm>
          <a:prstGeom prst="rect">
            <a:avLst/>
          </a:prstGeom>
          <a:solidFill>
            <a:srgbClr val="00B0F0"/>
          </a:solidFill>
          <a:ln w="38100">
            <a:solidFill>
              <a:schemeClr val="tx1"/>
            </a:solidFill>
            <a:miter lim="800000"/>
            <a:headEnd/>
            <a:tailEnd/>
          </a:ln>
        </p:spPr>
        <p:txBody>
          <a:bodyPr wrap="square">
            <a:prstTxWarp prst="textNoShape">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応力</a:t>
            </a:r>
            <a:r>
              <a:rPr kumimoji="0" lang="en-US" altLang="ja-JP" sz="18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a:t>
            </a:r>
            <a:r>
              <a:rPr kumimoji="0" lang="ja-JP" altLang="en-US" sz="18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ひずみ特性は</a:t>
            </a:r>
            <a:endParaRPr kumimoji="0" lang="en-US" altLang="ja-JP" sz="18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鋼種により異なる</a:t>
            </a:r>
            <a:endParaRPr kumimoji="0" lang="en-GB" sz="1800" b="1" i="0" u="none" strike="noStrike" kern="1200" cap="none" spc="0" normalizeH="0" baseline="0" noProof="0" dirty="0">
              <a:ln>
                <a:noFill/>
              </a:ln>
              <a:solidFill>
                <a:prstClr val="black"/>
              </a:solidFill>
              <a:effectLst/>
              <a:uLnTx/>
              <a:uFillTx/>
              <a:latin typeface="Univers" charset="0"/>
              <a:ea typeface="+mn-ea"/>
              <a:cs typeface="+mn-cs"/>
            </a:endParaRPr>
          </a:p>
        </p:txBody>
      </p:sp>
      <p:sp>
        <p:nvSpPr>
          <p:cNvPr id="14" name="タイトル 4">
            <a:extLst>
              <a:ext uri="{FF2B5EF4-FFF2-40B4-BE49-F238E27FC236}">
                <a16:creationId xmlns:a16="http://schemas.microsoft.com/office/drawing/2014/main" id="{98431D21-16F8-481A-A34D-497246197F0E}"/>
              </a:ext>
            </a:extLst>
          </p:cNvPr>
          <p:cNvSpPr>
            <a:spLocks noGrp="1"/>
          </p:cNvSpPr>
          <p:nvPr>
            <p:ph type="title"/>
          </p:nvPr>
        </p:nvSpPr>
        <p:spPr>
          <a:xfrm>
            <a:off x="628650" y="365126"/>
            <a:ext cx="7886700" cy="1325563"/>
          </a:xfrm>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応力ひずみ曲線</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　（低ひずみ域）</a:t>
            </a:r>
          </a:p>
        </p:txBody>
      </p:sp>
      <p:sp>
        <p:nvSpPr>
          <p:cNvPr id="11" name="Slide Number Placeholder 3">
            <a:extLst>
              <a:ext uri="{FF2B5EF4-FFF2-40B4-BE49-F238E27FC236}">
                <a16:creationId xmlns:a16="http://schemas.microsoft.com/office/drawing/2014/main" id="{4A007882-B9A7-40EB-8FC2-A83F7CCB765C}"/>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1229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528" y="4437112"/>
            <a:ext cx="8064896" cy="930226"/>
          </a:xfrm>
        </p:spPr>
        <p:txBody>
          <a:bodyPr>
            <a:noAutofit/>
          </a:bodyPr>
          <a:lstStyle/>
          <a:p>
            <a:r>
              <a:rPr lang="ja-JP" altLang="en-US" dirty="0">
                <a:latin typeface="+mn-ea"/>
                <a:ea typeface="+mn-ea"/>
              </a:rPr>
              <a:t>インターチェンジでの腐食事例</a:t>
            </a:r>
            <a:br>
              <a:rPr lang="en-US" altLang="ja-JP" dirty="0">
                <a:latin typeface="+mn-ea"/>
                <a:ea typeface="+mn-ea"/>
              </a:rPr>
            </a:br>
            <a:r>
              <a:rPr lang="en-US" altLang="ja-JP" dirty="0">
                <a:latin typeface="+mn-ea"/>
                <a:ea typeface="+mn-ea"/>
              </a:rPr>
              <a:t>Turcot highway interchange</a:t>
            </a:r>
            <a:br>
              <a:rPr lang="en-US" altLang="ja-JP" dirty="0">
                <a:latin typeface="+mn-ea"/>
                <a:ea typeface="+mn-ea"/>
              </a:rPr>
            </a:br>
            <a:r>
              <a:rPr lang="ja-JP" altLang="en-US" dirty="0">
                <a:latin typeface="+mn-ea"/>
                <a:ea typeface="+mn-ea"/>
              </a:rPr>
              <a:t>（ターコットインターチェンジ、モントリオール、カナダ）</a:t>
            </a:r>
            <a:endParaRPr lang="en-GB" dirty="0">
              <a:latin typeface="+mn-ea"/>
              <a:ea typeface="+mn-ea"/>
            </a:endParaRPr>
          </a:p>
        </p:txBody>
      </p:sp>
      <p:sp>
        <p:nvSpPr>
          <p:cNvPr id="7" name="Text Placeholder 6"/>
          <p:cNvSpPr>
            <a:spLocks noGrp="1"/>
          </p:cNvSpPr>
          <p:nvPr>
            <p:ph type="body" sz="half" idx="2"/>
          </p:nvPr>
        </p:nvSpPr>
        <p:spPr>
          <a:xfrm>
            <a:off x="395536" y="5367338"/>
            <a:ext cx="8352928" cy="1302022"/>
          </a:xfrm>
        </p:spPr>
        <p:txBody>
          <a:bodyPr>
            <a:noAutofit/>
          </a:bodyPr>
          <a:lstStyle/>
          <a:p>
            <a:pPr marL="285750" indent="-285750" algn="just">
              <a:buFont typeface="Wingdings" panose="05000000000000000000" pitchFamily="2" charset="2"/>
              <a:buChar char="§"/>
            </a:pPr>
            <a:r>
              <a:rPr lang="en-US" altLang="ja-JP" sz="1600" b="1" dirty="0">
                <a:latin typeface="+mn-ea"/>
              </a:rPr>
              <a:t>1966</a:t>
            </a:r>
            <a:r>
              <a:rPr lang="ja-JP" altLang="en-US" sz="1600" b="1" dirty="0">
                <a:latin typeface="+mn-ea"/>
              </a:rPr>
              <a:t>年に建設された</a:t>
            </a:r>
            <a:r>
              <a:rPr lang="en-US" altLang="ja-JP" sz="1600" b="1" dirty="0">
                <a:latin typeface="+mn-ea"/>
              </a:rPr>
              <a:t>Dearie</a:t>
            </a:r>
            <a:r>
              <a:rPr lang="ja-JP" altLang="en-US" sz="1600" b="1" dirty="0">
                <a:latin typeface="+mn-ea"/>
              </a:rPr>
              <a:t>（デカリエ＝南北）と</a:t>
            </a:r>
            <a:r>
              <a:rPr lang="en-US" altLang="ja-JP" sz="1600" b="1" dirty="0">
                <a:latin typeface="+mn-ea"/>
              </a:rPr>
              <a:t>Ville</a:t>
            </a:r>
            <a:r>
              <a:rPr lang="ja-JP" altLang="en-US" sz="1600" b="1" dirty="0">
                <a:latin typeface="+mn-ea"/>
              </a:rPr>
              <a:t>　</a:t>
            </a:r>
            <a:r>
              <a:rPr lang="en-US" altLang="ja-JP" sz="1600" b="1" dirty="0">
                <a:latin typeface="+mn-ea"/>
              </a:rPr>
              <a:t>Marie</a:t>
            </a:r>
            <a:r>
              <a:rPr lang="ja-JP" altLang="en-US" sz="1600" b="1" dirty="0">
                <a:latin typeface="+mn-ea"/>
              </a:rPr>
              <a:t>（ビル・マリ＝東西）２本の高速道路のインターチェンジ</a:t>
            </a:r>
          </a:p>
          <a:p>
            <a:pPr marL="285750" indent="-285750" algn="just">
              <a:buFont typeface="Wingdings" panose="05000000000000000000" pitchFamily="2" charset="2"/>
              <a:buChar char="§"/>
            </a:pPr>
            <a:r>
              <a:rPr lang="ja-JP" altLang="en-US" sz="1600" b="1" dirty="0">
                <a:latin typeface="+mn-ea"/>
              </a:rPr>
              <a:t>１日の交通量は</a:t>
            </a:r>
            <a:r>
              <a:rPr lang="en-US" altLang="ja-JP" sz="1600" b="1" dirty="0">
                <a:latin typeface="+mn-ea"/>
              </a:rPr>
              <a:t>300,000</a:t>
            </a:r>
            <a:r>
              <a:rPr lang="ja-JP" altLang="en-US" sz="1600" b="1" dirty="0">
                <a:latin typeface="+mn-ea"/>
              </a:rPr>
              <a:t>台以上</a:t>
            </a:r>
          </a:p>
          <a:p>
            <a:pPr marL="285750" indent="-285750" algn="just">
              <a:buFont typeface="Wingdings" panose="05000000000000000000" pitchFamily="2" charset="2"/>
              <a:buChar char="§"/>
            </a:pPr>
            <a:r>
              <a:rPr lang="ja-JP" altLang="en-US" sz="1600" b="1" dirty="0">
                <a:latin typeface="+mn-ea"/>
              </a:rPr>
              <a:t>鉄筋コンクリート製だが今日では除氷岩塩により著しく腐食している。</a:t>
            </a:r>
          </a:p>
        </p:txBody>
      </p:sp>
      <p:pic>
        <p:nvPicPr>
          <p:cNvPr id="12" name="Picture 3"/>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1904" y="188640"/>
            <a:ext cx="548640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808303" y="1803439"/>
            <a:ext cx="3200002" cy="18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83969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3"/>
          <p:cNvSpPr>
            <a:spLocks noGrp="1" noChangeArrowheads="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ステンレス鋼の降伏点設計</a:t>
            </a:r>
            <a:endParaRPr lang="en-GB" altLang="en-US" dirty="0">
              <a:latin typeface="ＭＳ Ｐゴシック" panose="020B0600070205080204" pitchFamily="50" charset="-128"/>
              <a:ea typeface="ＭＳ Ｐゴシック" panose="020B0600070205080204" pitchFamily="50" charset="-128"/>
            </a:endParaRPr>
          </a:p>
        </p:txBody>
      </p:sp>
      <p:sp>
        <p:nvSpPr>
          <p:cNvPr id="6" name="Text Placeholder 5"/>
          <p:cNvSpPr>
            <a:spLocks noGrp="1"/>
          </p:cNvSpPr>
          <p:nvPr>
            <p:ph type="body" sz="half" idx="1"/>
          </p:nvPr>
        </p:nvSpPr>
        <p:spPr>
          <a:xfrm>
            <a:off x="282050" y="2987040"/>
            <a:ext cx="4038600" cy="2854960"/>
          </a:xfrm>
        </p:spPr>
        <p:txBody>
          <a:bodyPr>
            <a:normAutofit fontScale="92500" lnSpcReduction="10000"/>
          </a:bodyPr>
          <a:lstStyle/>
          <a:p>
            <a:pPr marL="0" indent="0">
              <a:spcBef>
                <a:spcPct val="50000"/>
              </a:spcBef>
              <a:buClrTx/>
              <a:buFontTx/>
              <a:buNone/>
            </a:pPr>
            <a:endParaRPr kumimoji="1" lang="en-GB" altLang="en-US" sz="2800" dirty="0"/>
          </a:p>
          <a:p>
            <a:pPr marL="0" indent="0">
              <a:buNone/>
            </a:pPr>
            <a:r>
              <a:rPr kumimoji="1" lang="ja-JP" altLang="en-US" sz="2000" b="1" dirty="0"/>
              <a:t>ｵｰｽﾃﾅｲﾄ系ｽﾃﾝﾚｽ鋼：</a:t>
            </a:r>
            <a:endParaRPr kumimoji="1" lang="en-US" altLang="ja-JP" sz="2000" b="1" dirty="0"/>
          </a:p>
          <a:p>
            <a:pPr marL="0" indent="0">
              <a:buNone/>
            </a:pPr>
            <a:r>
              <a:rPr kumimoji="1" lang="ja-JP" altLang="en-US" sz="2000" dirty="0"/>
              <a:t>　</a:t>
            </a:r>
            <a:r>
              <a:rPr kumimoji="1" lang="en-GB" altLang="en-US" sz="2000" dirty="0"/>
              <a:t> </a:t>
            </a:r>
            <a:r>
              <a:rPr kumimoji="1" lang="en-GB" altLang="en-US" sz="2000" i="1" dirty="0" err="1"/>
              <a:t>f</a:t>
            </a:r>
            <a:r>
              <a:rPr kumimoji="1" lang="en-GB" altLang="en-US" sz="2000" baseline="-25000" dirty="0" err="1"/>
              <a:t>y</a:t>
            </a:r>
            <a:r>
              <a:rPr kumimoji="1" lang="en-GB" altLang="en-US" sz="2000" baseline="-25000" dirty="0"/>
              <a:t> </a:t>
            </a:r>
            <a:r>
              <a:rPr kumimoji="1" lang="en-GB" altLang="en-US" sz="2000" dirty="0"/>
              <a:t>= 220-350 </a:t>
            </a:r>
            <a:r>
              <a:rPr kumimoji="1" lang="en-GB" altLang="en-US" sz="2000" dirty="0" err="1"/>
              <a:t>MPa</a:t>
            </a:r>
            <a:endParaRPr kumimoji="1" lang="en-GB" altLang="en-US" sz="2000" baseline="30000" dirty="0"/>
          </a:p>
          <a:p>
            <a:pPr marL="0" indent="0">
              <a:buNone/>
            </a:pPr>
            <a:r>
              <a:rPr kumimoji="1" lang="ja-JP" altLang="en-US" sz="2000" b="1" dirty="0"/>
              <a:t>二相系ｽﾃﾝﾚｽ鋼：</a:t>
            </a:r>
            <a:endParaRPr kumimoji="1" lang="en-US" altLang="ja-JP" sz="2000" b="1" dirty="0"/>
          </a:p>
          <a:p>
            <a:pPr marL="0" indent="0">
              <a:buNone/>
            </a:pPr>
            <a:r>
              <a:rPr kumimoji="1" lang="ja-JP" altLang="en-US" sz="2000" dirty="0"/>
              <a:t>　</a:t>
            </a:r>
            <a:r>
              <a:rPr kumimoji="1" lang="en-GB" altLang="en-US" sz="2000" dirty="0"/>
              <a:t> </a:t>
            </a:r>
            <a:r>
              <a:rPr kumimoji="1" lang="en-GB" altLang="en-US" sz="2000" i="1" dirty="0" err="1"/>
              <a:t>f</a:t>
            </a:r>
            <a:r>
              <a:rPr kumimoji="1" lang="en-GB" altLang="en-US" sz="2000" baseline="-25000" dirty="0" err="1"/>
              <a:t>y</a:t>
            </a:r>
            <a:r>
              <a:rPr kumimoji="1" lang="en-GB" altLang="en-US" sz="2000" baseline="-25000" dirty="0"/>
              <a:t> </a:t>
            </a:r>
            <a:r>
              <a:rPr kumimoji="1" lang="en-GB" altLang="en-US" sz="2000" dirty="0"/>
              <a:t>= 400-480 </a:t>
            </a:r>
            <a:r>
              <a:rPr kumimoji="1" lang="en-GB" altLang="en-US" sz="2000" dirty="0" err="1"/>
              <a:t>Mpa</a:t>
            </a:r>
            <a:endParaRPr kumimoji="1" lang="en-GB" altLang="en-US" sz="2000" dirty="0"/>
          </a:p>
          <a:p>
            <a:pPr marL="0" indent="0">
              <a:buNone/>
            </a:pPr>
            <a:r>
              <a:rPr kumimoji="1" lang="ja-JP" altLang="en-US" sz="2000" b="1" dirty="0"/>
              <a:t>ﾌｪﾗｲﾄ系ｽﾃﾝﾚｽ鋼：</a:t>
            </a:r>
            <a:endParaRPr kumimoji="1" lang="en-US" altLang="ja-JP" sz="2000" b="1" dirty="0"/>
          </a:p>
          <a:p>
            <a:pPr marL="0" indent="0">
              <a:buNone/>
            </a:pPr>
            <a:r>
              <a:rPr kumimoji="1" lang="ja-JP" altLang="en-US" sz="2000" dirty="0"/>
              <a:t>　</a:t>
            </a:r>
            <a:r>
              <a:rPr kumimoji="1" lang="en-GB" altLang="en-US" sz="2000" dirty="0"/>
              <a:t> </a:t>
            </a:r>
            <a:r>
              <a:rPr kumimoji="1" lang="en-GB" altLang="en-US" sz="2000" i="1" dirty="0" err="1"/>
              <a:t>f</a:t>
            </a:r>
            <a:r>
              <a:rPr kumimoji="1" lang="en-GB" altLang="en-US" sz="2000" baseline="-25000" dirty="0" err="1"/>
              <a:t>y</a:t>
            </a:r>
            <a:r>
              <a:rPr kumimoji="1" lang="en-GB" altLang="en-US" sz="2000" baseline="-25000" dirty="0"/>
              <a:t> </a:t>
            </a:r>
            <a:r>
              <a:rPr kumimoji="1" lang="en-GB" altLang="en-US" sz="2000" dirty="0"/>
              <a:t>= 210-280 </a:t>
            </a:r>
            <a:r>
              <a:rPr kumimoji="1" lang="en-GB" altLang="en-US" sz="2000" dirty="0" err="1"/>
              <a:t>MPa</a:t>
            </a:r>
            <a:endParaRPr lang="en-GB" altLang="en-US" sz="2000" dirty="0"/>
          </a:p>
          <a:p>
            <a:pPr marL="0" indent="0">
              <a:buNone/>
            </a:pPr>
            <a:r>
              <a:rPr lang="ja-JP" altLang="en-US" sz="2000" b="1" dirty="0"/>
              <a:t>ヤング率</a:t>
            </a:r>
            <a:r>
              <a:rPr lang="en-GB" altLang="en-US" sz="2000" dirty="0"/>
              <a:t>: E=200,000 to 220,000 </a:t>
            </a:r>
            <a:r>
              <a:rPr lang="en-GB" altLang="en-US" sz="2000" dirty="0" err="1"/>
              <a:t>MPa</a:t>
            </a:r>
            <a:endParaRPr lang="en-GB" altLang="en-US" sz="2000" baseline="30000" dirty="0"/>
          </a:p>
        </p:txBody>
      </p:sp>
      <p:sp>
        <p:nvSpPr>
          <p:cNvPr id="8" name="Rectangle 9"/>
          <p:cNvSpPr>
            <a:spLocks noChangeArrowheads="1"/>
          </p:cNvSpPr>
          <p:nvPr/>
        </p:nvSpPr>
        <p:spPr bwMode="auto">
          <a:xfrm>
            <a:off x="174086" y="1639218"/>
            <a:ext cx="4254527" cy="1323439"/>
          </a:xfrm>
          <a:prstGeom prst="rect">
            <a:avLst/>
          </a:prstGeom>
          <a:solidFill>
            <a:schemeClr val="accent6">
              <a:lumMod val="60000"/>
              <a:lumOff val="40000"/>
            </a:schemeClr>
          </a:solidFill>
          <a:ln w="38100">
            <a:solidFill>
              <a:schemeClr val="tx1"/>
            </a:solid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Calibri"/>
              </a:rPr>
              <a:t>EN 10088-4 and -5</a:t>
            </a:r>
            <a:r>
              <a:rPr kumimoji="0"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などの規格にて</a:t>
            </a:r>
            <a:endParaRPr kumimoji="0"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各ステンレス鋼の</a:t>
            </a:r>
            <a:r>
              <a:rPr kumimoji="0"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0.2</a:t>
            </a:r>
            <a:r>
              <a:rPr kumimoji="0"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％耐力の</a:t>
            </a:r>
            <a:endParaRPr kumimoji="0"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数値が定義されている</a:t>
            </a:r>
            <a:endParaRPr kumimoji="0" lang="fr-FR" sz="2000" b="1"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9" name="Grafiek 8"/>
          <p:cNvGraphicFramePr>
            <a:graphicFrameLocks noGrp="1"/>
          </p:cNvGraphicFramePr>
          <p:nvPr/>
        </p:nvGraphicFramePr>
        <p:xfrm>
          <a:off x="4616700" y="2457958"/>
          <a:ext cx="4254527" cy="333271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kstvak 15"/>
          <p:cNvSpPr txBox="1"/>
          <p:nvPr/>
        </p:nvSpPr>
        <p:spPr>
          <a:xfrm>
            <a:off x="6382026" y="5704943"/>
            <a:ext cx="942975" cy="3799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34" charset="-128"/>
                <a:cs typeface="+mn-cs"/>
              </a:rPr>
              <a:t>伸び</a:t>
            </a:r>
            <a:r>
              <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l-GR"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ε</a:t>
            </a:r>
            <a:endPar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7" name="Tekstvak 16"/>
          <p:cNvSpPr txBox="1"/>
          <p:nvPr/>
        </p:nvSpPr>
        <p:spPr>
          <a:xfrm rot="16200000">
            <a:off x="4039137" y="4562629"/>
            <a:ext cx="942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34" charset="-128"/>
                <a:cs typeface="+mn-cs"/>
              </a:rPr>
              <a:t>応力</a:t>
            </a:r>
            <a:r>
              <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l-GR"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σ</a:t>
            </a:r>
            <a:endPar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8" name="Gelijkbenige driehoek 17"/>
          <p:cNvSpPr/>
          <p:nvPr/>
        </p:nvSpPr>
        <p:spPr>
          <a:xfrm rot="5400000">
            <a:off x="8734433" y="5596943"/>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Gelijkbenige driehoek 18"/>
          <p:cNvSpPr/>
          <p:nvPr/>
        </p:nvSpPr>
        <p:spPr>
          <a:xfrm>
            <a:off x="4700599" y="2484644"/>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kstvak 19"/>
          <p:cNvSpPr txBox="1"/>
          <p:nvPr/>
        </p:nvSpPr>
        <p:spPr>
          <a:xfrm>
            <a:off x="4267297" y="3507650"/>
            <a:ext cx="563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a:t>
            </a:r>
            <a:r>
              <a:rPr kumimoji="0" lang="nl-BE"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y</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3" name="Groep 22"/>
          <p:cNvGrpSpPr/>
          <p:nvPr/>
        </p:nvGrpSpPr>
        <p:grpSpPr>
          <a:xfrm>
            <a:off x="4765729" y="3712602"/>
            <a:ext cx="1562747" cy="1927721"/>
            <a:chOff x="4748617" y="3853492"/>
            <a:chExt cx="1152121" cy="1787603"/>
          </a:xfrm>
        </p:grpSpPr>
        <p:cxnSp>
          <p:nvCxnSpPr>
            <p:cNvPr id="4" name="Rechte verbindingslijn 3"/>
            <p:cNvCxnSpPr/>
            <p:nvPr/>
          </p:nvCxnSpPr>
          <p:spPr>
            <a:xfrm flipV="1">
              <a:off x="4748617" y="3853492"/>
              <a:ext cx="113611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a:xfrm flipV="1">
              <a:off x="5458497" y="3853492"/>
              <a:ext cx="442241" cy="178760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6" name="Tekstvak 25"/>
          <p:cNvSpPr txBox="1"/>
          <p:nvPr/>
        </p:nvSpPr>
        <p:spPr>
          <a:xfrm>
            <a:off x="5372106" y="5654412"/>
            <a:ext cx="724022"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0,2 %</a:t>
            </a:r>
            <a:endParaRPr kumimoji="0" lang="nl-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Slide Number Placeholder 3">
            <a:extLst>
              <a:ext uri="{FF2B5EF4-FFF2-40B4-BE49-F238E27FC236}">
                <a16:creationId xmlns:a16="http://schemas.microsoft.com/office/drawing/2014/main" id="{28B0F8C2-0C89-4132-B34C-F7667D735213}"/>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1518071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7"/>
          <p:cNvGraphicFramePr>
            <a:graphicFrameLocks noGrp="1"/>
          </p:cNvGraphicFramePr>
          <p:nvPr/>
        </p:nvGraphicFramePr>
        <p:xfrm>
          <a:off x="440266" y="2480734"/>
          <a:ext cx="8009465" cy="2549144"/>
        </p:xfrm>
        <a:graphic>
          <a:graphicData uri="http://schemas.openxmlformats.org/drawingml/2006/table">
            <a:tbl>
              <a:tblPr firstRow="1" bandRow="1">
                <a:tableStyleId>{5C22544A-7EE6-4342-B048-85BDC9FD1C3A}</a:tableStyleId>
              </a:tblPr>
              <a:tblGrid>
                <a:gridCol w="1315250">
                  <a:extLst>
                    <a:ext uri="{9D8B030D-6E8A-4147-A177-3AD203B41FA5}">
                      <a16:colId xmlns:a16="http://schemas.microsoft.com/office/drawing/2014/main" val="20000"/>
                    </a:ext>
                  </a:extLst>
                </a:gridCol>
                <a:gridCol w="1338843">
                  <a:extLst>
                    <a:ext uri="{9D8B030D-6E8A-4147-A177-3AD203B41FA5}">
                      <a16:colId xmlns:a16="http://schemas.microsoft.com/office/drawing/2014/main" val="20001"/>
                    </a:ext>
                  </a:extLst>
                </a:gridCol>
                <a:gridCol w="1338843">
                  <a:extLst>
                    <a:ext uri="{9D8B030D-6E8A-4147-A177-3AD203B41FA5}">
                      <a16:colId xmlns:a16="http://schemas.microsoft.com/office/drawing/2014/main" val="20002"/>
                    </a:ext>
                  </a:extLst>
                </a:gridCol>
                <a:gridCol w="1338843">
                  <a:extLst>
                    <a:ext uri="{9D8B030D-6E8A-4147-A177-3AD203B41FA5}">
                      <a16:colId xmlns:a16="http://schemas.microsoft.com/office/drawing/2014/main" val="20003"/>
                    </a:ext>
                  </a:extLst>
                </a:gridCol>
                <a:gridCol w="1338843">
                  <a:extLst>
                    <a:ext uri="{9D8B030D-6E8A-4147-A177-3AD203B41FA5}">
                      <a16:colId xmlns:a16="http://schemas.microsoft.com/office/drawing/2014/main" val="20004"/>
                    </a:ext>
                  </a:extLst>
                </a:gridCol>
                <a:gridCol w="1338843">
                  <a:extLst>
                    <a:ext uri="{9D8B030D-6E8A-4147-A177-3AD203B41FA5}">
                      <a16:colId xmlns:a16="http://schemas.microsoft.com/office/drawing/2014/main" val="20005"/>
                    </a:ext>
                  </a:extLst>
                </a:gridCol>
              </a:tblGrid>
              <a:tr h="370840">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dirty="0">
                          <a:ln>
                            <a:noFill/>
                          </a:ln>
                          <a:solidFill>
                            <a:schemeClr val="bg1"/>
                          </a:solidFill>
                          <a:effectLst/>
                          <a:latin typeface="Calibri"/>
                          <a:cs typeface="Calibri"/>
                        </a:rPr>
                        <a:t>鋼種</a:t>
                      </a:r>
                      <a:endParaRPr kumimoji="0" lang="en-GB" sz="1800" b="1" i="0" u="none" strike="noStrike" cap="none" normalizeH="0" baseline="0" dirty="0">
                        <a:ln>
                          <a:noFill/>
                        </a:ln>
                        <a:solidFill>
                          <a:schemeClr val="bg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dirty="0">
                          <a:ln>
                            <a:noFill/>
                          </a:ln>
                          <a:solidFill>
                            <a:schemeClr val="bg1"/>
                          </a:solidFill>
                          <a:effectLst/>
                          <a:latin typeface="Calibri"/>
                          <a:cs typeface="Calibri"/>
                        </a:rPr>
                        <a:t>分類</a:t>
                      </a:r>
                      <a:endParaRPr kumimoji="0" lang="en-GB" sz="1800" b="1" i="0" u="none" strike="noStrike" cap="none" normalizeH="0" baseline="0" dirty="0">
                        <a:ln>
                          <a:noFill/>
                        </a:ln>
                        <a:solidFill>
                          <a:schemeClr val="bg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dirty="0">
                          <a:ln>
                            <a:noFill/>
                          </a:ln>
                          <a:solidFill>
                            <a:schemeClr val="bg1"/>
                          </a:solidFill>
                          <a:effectLst/>
                          <a:latin typeface="Calibri"/>
                          <a:cs typeface="Calibri"/>
                        </a:rPr>
                        <a:t>0.2</a:t>
                      </a:r>
                      <a:r>
                        <a:rPr kumimoji="0" lang="ja-JP" altLang="en-US" sz="1800" b="1" i="0" u="none" strike="noStrike" cap="none" normalizeH="0" baseline="0" dirty="0">
                          <a:ln>
                            <a:noFill/>
                          </a:ln>
                          <a:solidFill>
                            <a:schemeClr val="bg1"/>
                          </a:solidFill>
                          <a:effectLst/>
                          <a:latin typeface="Calibri"/>
                          <a:cs typeface="Calibri"/>
                        </a:rPr>
                        <a:t>％耐力</a:t>
                      </a:r>
                      <a:r>
                        <a:rPr kumimoji="0" lang="en-GB" sz="1800" b="1" i="0" u="none" strike="noStrike" cap="none" normalizeH="0" baseline="0" dirty="0">
                          <a:ln>
                            <a:noFill/>
                          </a:ln>
                          <a:solidFill>
                            <a:schemeClr val="bg1"/>
                          </a:solidFill>
                          <a:effectLst/>
                          <a:latin typeface="Calibri"/>
                          <a:cs typeface="Calibri"/>
                        </a:rPr>
                        <a:t>(N/mm</a:t>
                      </a:r>
                      <a:r>
                        <a:rPr kumimoji="0" lang="en-GB" sz="1800" b="1" i="0" u="none" strike="noStrike" cap="none" normalizeH="0" baseline="30000" dirty="0">
                          <a:ln>
                            <a:noFill/>
                          </a:ln>
                          <a:solidFill>
                            <a:schemeClr val="bg1"/>
                          </a:solidFill>
                          <a:effectLst/>
                          <a:latin typeface="Calibri"/>
                          <a:cs typeface="Calibri"/>
                        </a:rPr>
                        <a:t>2</a:t>
                      </a:r>
                      <a:r>
                        <a:rPr kumimoji="0" lang="en-GB" sz="1800" b="1" i="0" u="none" strike="noStrike" cap="none" normalizeH="0" baseline="0" dirty="0">
                          <a:ln>
                            <a:noFill/>
                          </a:ln>
                          <a:solidFill>
                            <a:schemeClr val="bg1"/>
                          </a:solidFill>
                          <a:effectLst/>
                          <a:latin typeface="Calibri"/>
                          <a:cs typeface="Calibri"/>
                        </a:rPr>
                        <a:t>)</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dirty="0">
                          <a:ln>
                            <a:noFill/>
                          </a:ln>
                          <a:solidFill>
                            <a:schemeClr val="bg1"/>
                          </a:solidFill>
                          <a:effectLst/>
                          <a:latin typeface="Calibri"/>
                          <a:cs typeface="Calibri"/>
                        </a:rPr>
                        <a:t>最大応力</a:t>
                      </a:r>
                      <a:r>
                        <a:rPr kumimoji="0" lang="en-GB" sz="1800" b="1" i="0" u="none" strike="noStrike" cap="none" normalizeH="0" baseline="0" dirty="0">
                          <a:ln>
                            <a:noFill/>
                          </a:ln>
                          <a:solidFill>
                            <a:schemeClr val="bg1"/>
                          </a:solidFill>
                          <a:effectLst/>
                          <a:latin typeface="Calibri"/>
                          <a:cs typeface="Calibri"/>
                        </a:rPr>
                        <a:t>(N/mm</a:t>
                      </a:r>
                      <a:r>
                        <a:rPr kumimoji="0" lang="en-GB" sz="1800" b="1" i="0" u="none" strike="noStrike" cap="none" normalizeH="0" baseline="30000" dirty="0">
                          <a:ln>
                            <a:noFill/>
                          </a:ln>
                          <a:solidFill>
                            <a:schemeClr val="bg1"/>
                          </a:solidFill>
                          <a:effectLst/>
                          <a:latin typeface="Calibri"/>
                          <a:cs typeface="Calibri"/>
                        </a:rPr>
                        <a:t>2</a:t>
                      </a:r>
                      <a:r>
                        <a:rPr kumimoji="0" lang="en-GB" sz="1800" b="1" i="0" u="none" strike="noStrike" cap="none" normalizeH="0" baseline="0" dirty="0">
                          <a:ln>
                            <a:noFill/>
                          </a:ln>
                          <a:solidFill>
                            <a:schemeClr val="bg1"/>
                          </a:solidFill>
                          <a:effectLst/>
                          <a:latin typeface="Calibri"/>
                          <a:cs typeface="Calibri"/>
                        </a:rPr>
                        <a:t>)</a:t>
                      </a:r>
                    </a:p>
                  </a:txBody>
                  <a:tcPr anchor="ctr" horzOverflow="overflow">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1"/>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dirty="0">
                          <a:ln>
                            <a:noFill/>
                          </a:ln>
                          <a:solidFill>
                            <a:schemeClr val="bg1"/>
                          </a:solidFill>
                          <a:effectLst/>
                          <a:latin typeface="Calibri"/>
                          <a:cs typeface="Calibri"/>
                        </a:rPr>
                        <a:t>ヤング率</a:t>
                      </a:r>
                      <a:r>
                        <a:rPr kumimoji="0" lang="en-GB" sz="1800" b="1" i="0" u="none" strike="noStrike" cap="none" normalizeH="0" baseline="0" dirty="0">
                          <a:ln>
                            <a:noFill/>
                          </a:ln>
                          <a:solidFill>
                            <a:schemeClr val="bg1"/>
                          </a:solidFill>
                          <a:effectLst/>
                          <a:latin typeface="Calibri"/>
                          <a:cs typeface="Calibri"/>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bg1"/>
                          </a:solidFill>
                          <a:effectLst/>
                          <a:latin typeface="Calibri"/>
                          <a:cs typeface="Calibri"/>
                        </a:rPr>
                        <a:t>(N/mm</a:t>
                      </a:r>
                      <a:r>
                        <a:rPr kumimoji="0" lang="en-GB" sz="1800" b="1" i="0" u="none" strike="noStrike" cap="none" normalizeH="0" baseline="30000" dirty="0">
                          <a:ln>
                            <a:noFill/>
                          </a:ln>
                          <a:solidFill>
                            <a:schemeClr val="bg1"/>
                          </a:solidFill>
                          <a:effectLst/>
                          <a:latin typeface="Calibri"/>
                          <a:cs typeface="Calibri"/>
                        </a:rPr>
                        <a:t>2</a:t>
                      </a:r>
                      <a:r>
                        <a:rPr kumimoji="0" lang="en-GB" sz="1800" b="1" i="0" u="none" strike="noStrike" cap="none" normalizeH="0" baseline="0" dirty="0">
                          <a:ln>
                            <a:noFill/>
                          </a:ln>
                          <a:solidFill>
                            <a:schemeClr val="bg1"/>
                          </a:solidFill>
                          <a:effectLst/>
                          <a:latin typeface="Calibri"/>
                          <a:cs typeface="Calibri"/>
                        </a:rPr>
                        <a:t>)</a:t>
                      </a:r>
                    </a:p>
                  </a:txBody>
                  <a:tcPr anchor="ctr" horzOverflow="overflow">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dirty="0">
                          <a:ln>
                            <a:noFill/>
                          </a:ln>
                          <a:solidFill>
                            <a:schemeClr val="bg1"/>
                          </a:solidFill>
                          <a:effectLst/>
                          <a:latin typeface="Calibri"/>
                          <a:cs typeface="Calibri"/>
                        </a:rPr>
                        <a:t>破壊</a:t>
                      </a:r>
                      <a:endParaRPr kumimoji="0" lang="en-US" altLang="ja-JP" sz="1800" b="1" i="0" u="none" strike="noStrike" cap="none" normalizeH="0" baseline="0" dirty="0">
                        <a:ln>
                          <a:noFill/>
                        </a:ln>
                        <a:solidFill>
                          <a:schemeClr val="bg1"/>
                        </a:solidFill>
                        <a:effectLst/>
                        <a:latin typeface="Calibri"/>
                        <a:cs typeface="Calibri"/>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dirty="0">
                          <a:ln>
                            <a:noFill/>
                          </a:ln>
                          <a:solidFill>
                            <a:schemeClr val="bg1"/>
                          </a:solidFill>
                          <a:effectLst/>
                          <a:latin typeface="Calibri"/>
                          <a:cs typeface="Calibri"/>
                        </a:rPr>
                        <a:t>ひずみ</a:t>
                      </a:r>
                      <a:r>
                        <a:rPr kumimoji="0" lang="en-GB" sz="1800" b="1" i="0" u="none" strike="noStrike" cap="none" normalizeH="0" baseline="0" dirty="0">
                          <a:ln>
                            <a:noFill/>
                          </a:ln>
                          <a:solidFill>
                            <a:schemeClr val="bg1"/>
                          </a:solidFill>
                          <a:effectLst/>
                          <a:latin typeface="Calibri"/>
                          <a:cs typeface="Calibri"/>
                        </a:rPr>
                        <a:t> (%)</a:t>
                      </a:r>
                      <a:endParaRPr kumimoji="0" lang="en-GB" sz="1800" b="1" i="0" u="none" strike="noStrike" cap="none" normalizeH="0" baseline="-25000" dirty="0">
                        <a:ln>
                          <a:noFill/>
                        </a:ln>
                        <a:solidFill>
                          <a:schemeClr val="bg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10000"/>
                  </a:ext>
                </a:extLst>
              </a:tr>
              <a:tr h="370840">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FFFF"/>
                          </a:solidFill>
                          <a:effectLst/>
                          <a:latin typeface="Calibri"/>
                          <a:cs typeface="Calibri"/>
                        </a:rPr>
                        <a:t>1.4301 (304)</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dirty="0">
                          <a:ln>
                            <a:noFill/>
                          </a:ln>
                          <a:solidFill>
                            <a:schemeClr val="tx1"/>
                          </a:solidFill>
                          <a:effectLst/>
                          <a:latin typeface="Calibri"/>
                          <a:cs typeface="Calibri"/>
                        </a:rPr>
                        <a:t>ｵｰｽﾃﾅｲﾄ</a:t>
                      </a:r>
                      <a:endParaRPr kumimoji="0" lang="en-GB" sz="1600" b="1" i="0" u="none" strike="noStrike" cap="none" normalizeH="0" baseline="0" dirty="0">
                        <a:ln>
                          <a:noFill/>
                        </a:ln>
                        <a:solidFill>
                          <a:schemeClr val="tx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210</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520</a:t>
                      </a:r>
                    </a:p>
                  </a:txBody>
                  <a:tcPr anchor="ctr" horzOverflow="overflow">
                    <a:lnL w="38100" cap="flat" cmpd="sng" algn="ctr">
                      <a:solidFill>
                        <a:schemeClr val="bg1"/>
                      </a:solidFill>
                      <a:prstDash val="solid"/>
                      <a:round/>
                      <a:headEnd type="none" w="med" len="med"/>
                      <a:tailEnd type="none" w="med" len="med"/>
                    </a:lnL>
                    <a:solidFill>
                      <a:srgbClr val="CCDBE4"/>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200000</a:t>
                      </a:r>
                    </a:p>
                  </a:txBody>
                  <a:tcPr anchor="ctr" horzOverflow="overflow">
                    <a:lnR w="38100" cap="flat" cmpd="sng" algn="ctr">
                      <a:solidFill>
                        <a:schemeClr val="bg1"/>
                      </a:solidFill>
                      <a:prstDash val="solid"/>
                      <a:round/>
                      <a:headEnd type="none" w="med" len="med"/>
                      <a:tailEnd type="none" w="med" len="med"/>
                    </a:lnR>
                    <a:solidFill>
                      <a:srgbClr val="CCDBE4"/>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45</a:t>
                      </a:r>
                    </a:p>
                  </a:txBody>
                  <a:tcPr anchor="ctr" horzOverflow="overflow">
                    <a:lnL w="38100" cap="flat" cmpd="sng" algn="ctr">
                      <a:solidFill>
                        <a:schemeClr val="bg1"/>
                      </a:solidFill>
                      <a:prstDash val="solid"/>
                      <a:round/>
                      <a:headEnd type="none" w="med" len="med"/>
                      <a:tailEnd type="none" w="med" len="med"/>
                    </a:lnL>
                    <a:solidFill>
                      <a:srgbClr val="E7EEF2"/>
                    </a:solidFill>
                  </a:tcPr>
                </a:tc>
                <a:extLst>
                  <a:ext uri="{0D108BD9-81ED-4DB2-BD59-A6C34878D82A}">
                    <a16:rowId xmlns:a16="http://schemas.microsoft.com/office/drawing/2014/main" val="10001"/>
                  </a:ext>
                </a:extLst>
              </a:tr>
              <a:tr h="370840">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FFFF"/>
                          </a:solidFill>
                          <a:effectLst/>
                          <a:latin typeface="Calibri"/>
                          <a:cs typeface="Calibri"/>
                        </a:rPr>
                        <a:t>1.4401 (316)</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dirty="0">
                          <a:ln>
                            <a:noFill/>
                          </a:ln>
                          <a:solidFill>
                            <a:schemeClr val="tx1"/>
                          </a:solidFill>
                          <a:effectLst/>
                          <a:latin typeface="Calibri"/>
                          <a:cs typeface="Calibri"/>
                        </a:rPr>
                        <a:t>ｵｰｽﾃﾅｲﾄ</a:t>
                      </a:r>
                      <a:endParaRPr kumimoji="0" lang="en-GB" sz="1600" b="1" i="0" u="none" strike="noStrike" cap="none" normalizeH="0" baseline="0" dirty="0">
                        <a:ln>
                          <a:noFill/>
                        </a:ln>
                        <a:solidFill>
                          <a:schemeClr val="tx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220</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chemeClr val="tx1"/>
                          </a:solidFill>
                          <a:effectLst/>
                          <a:latin typeface="Calibri"/>
                          <a:cs typeface="Calibri"/>
                        </a:rPr>
                        <a:t>520</a:t>
                      </a:r>
                    </a:p>
                  </a:txBody>
                  <a:tcPr anchor="ctr" horzOverflow="overflow">
                    <a:lnL w="38100" cap="flat" cmpd="sng" algn="ctr">
                      <a:solidFill>
                        <a:schemeClr val="bg1"/>
                      </a:solidFill>
                      <a:prstDash val="solid"/>
                      <a:round/>
                      <a:headEnd type="none" w="med" len="med"/>
                      <a:tailEnd type="none" w="med" len="med"/>
                    </a:lnL>
                    <a:solidFill>
                      <a:srgbClr val="CCDBE4"/>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chemeClr val="tx1"/>
                          </a:solidFill>
                          <a:effectLst/>
                          <a:latin typeface="Calibri"/>
                          <a:cs typeface="Calibri"/>
                        </a:rPr>
                        <a:t>200000</a:t>
                      </a:r>
                    </a:p>
                  </a:txBody>
                  <a:tcPr anchor="ctr" horzOverflow="overflow">
                    <a:lnR w="38100" cap="flat" cmpd="sng" algn="ctr">
                      <a:solidFill>
                        <a:schemeClr val="bg1"/>
                      </a:solidFill>
                      <a:prstDash val="solid"/>
                      <a:round/>
                      <a:headEnd type="none" w="med" len="med"/>
                      <a:tailEnd type="none" w="med" len="med"/>
                    </a:lnR>
                    <a:solidFill>
                      <a:srgbClr val="CCDBE4"/>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40</a:t>
                      </a:r>
                    </a:p>
                  </a:txBody>
                  <a:tcPr anchor="ctr" horzOverflow="overflow">
                    <a:lnL w="38100" cap="flat" cmpd="sng" algn="ctr">
                      <a:solidFill>
                        <a:schemeClr val="bg1"/>
                      </a:solidFill>
                      <a:prstDash val="solid"/>
                      <a:round/>
                      <a:headEnd type="none" w="med" len="med"/>
                      <a:tailEnd type="none" w="med" len="med"/>
                    </a:lnL>
                    <a:solidFill>
                      <a:srgbClr val="E7EEF2"/>
                    </a:solidFill>
                  </a:tcPr>
                </a:tc>
                <a:extLst>
                  <a:ext uri="{0D108BD9-81ED-4DB2-BD59-A6C34878D82A}">
                    <a16:rowId xmlns:a16="http://schemas.microsoft.com/office/drawing/2014/main" val="10002"/>
                  </a:ext>
                </a:extLst>
              </a:tr>
              <a:tr h="370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FFFF"/>
                          </a:solidFill>
                          <a:effectLst/>
                          <a:latin typeface="Calibri"/>
                          <a:cs typeface="Calibri"/>
                        </a:rPr>
                        <a:t>1.4062</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dirty="0">
                          <a:ln>
                            <a:noFill/>
                          </a:ln>
                          <a:solidFill>
                            <a:schemeClr val="tx1"/>
                          </a:solidFill>
                          <a:effectLst/>
                          <a:latin typeface="Calibri"/>
                          <a:cs typeface="Calibri"/>
                        </a:rPr>
                        <a:t>二相鋼</a:t>
                      </a:r>
                      <a:endParaRPr kumimoji="0" lang="en-GB" sz="1600" b="1" i="0" u="none" strike="noStrike" cap="none" normalizeH="0" baseline="0" dirty="0">
                        <a:ln>
                          <a:noFill/>
                        </a:ln>
                        <a:solidFill>
                          <a:schemeClr val="tx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450</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650</a:t>
                      </a:r>
                    </a:p>
                  </a:txBody>
                  <a:tcPr anchor="ctr" horzOverflow="overflow">
                    <a:lnL w="38100" cap="flat" cmpd="sng" algn="ctr">
                      <a:solidFill>
                        <a:schemeClr val="bg1"/>
                      </a:solidFill>
                      <a:prstDash val="solid"/>
                      <a:round/>
                      <a:headEnd type="none" w="med" len="med"/>
                      <a:tailEnd type="none" w="med" len="med"/>
                    </a:lnL>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200000</a:t>
                      </a:r>
                    </a:p>
                  </a:txBody>
                  <a:tcPr anchor="ctr" horzOverflow="overflow">
                    <a:lnR w="38100" cap="flat" cmpd="sng" algn="ctr">
                      <a:solidFill>
                        <a:schemeClr val="bg1"/>
                      </a:solidFill>
                      <a:prstDash val="solid"/>
                      <a:round/>
                      <a:headEnd type="none" w="med" len="med"/>
                      <a:tailEnd type="none" w="med" len="med"/>
                    </a:lnR>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0" dirty="0">
                        <a:ln>
                          <a:noFill/>
                        </a:ln>
                        <a:solidFill>
                          <a:schemeClr val="tx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r h="370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FFFF"/>
                          </a:solidFill>
                          <a:effectLst/>
                          <a:latin typeface="Calibri"/>
                          <a:cs typeface="Calibri"/>
                        </a:rPr>
                        <a:t>1.4462</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dirty="0">
                          <a:ln>
                            <a:noFill/>
                          </a:ln>
                          <a:solidFill>
                            <a:schemeClr val="tx1"/>
                          </a:solidFill>
                          <a:effectLst/>
                          <a:latin typeface="Calibri"/>
                          <a:cs typeface="Calibri"/>
                        </a:rPr>
                        <a:t>二相鋼</a:t>
                      </a:r>
                      <a:endParaRPr kumimoji="0" lang="en-GB" sz="1600" b="1" i="0" u="none" strike="noStrike" cap="none" normalizeH="0" baseline="0" dirty="0">
                        <a:ln>
                          <a:noFill/>
                        </a:ln>
                        <a:solidFill>
                          <a:schemeClr val="tx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460</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640</a:t>
                      </a:r>
                    </a:p>
                  </a:txBody>
                  <a:tcPr anchor="ctr" horzOverflow="overflow">
                    <a:lnL w="38100" cap="flat" cmpd="sng" algn="ctr">
                      <a:solidFill>
                        <a:schemeClr val="bg1"/>
                      </a:solidFill>
                      <a:prstDash val="solid"/>
                      <a:round/>
                      <a:headEnd type="none" w="med" len="med"/>
                      <a:tailEnd type="none" w="med" len="med"/>
                    </a:lnL>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200000</a:t>
                      </a:r>
                    </a:p>
                  </a:txBody>
                  <a:tcPr anchor="ctr" horzOverflow="overflow">
                    <a:lnR w="38100" cap="flat" cmpd="sng" algn="ctr">
                      <a:solidFill>
                        <a:schemeClr val="bg1"/>
                      </a:solidFill>
                      <a:prstDash val="solid"/>
                      <a:round/>
                      <a:headEnd type="none" w="med" len="med"/>
                      <a:tailEnd type="none" w="med" len="med"/>
                    </a:lnR>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0" dirty="0">
                        <a:ln>
                          <a:noFill/>
                        </a:ln>
                        <a:solidFill>
                          <a:schemeClr val="tx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r h="370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FFFF"/>
                          </a:solidFill>
                          <a:effectLst/>
                          <a:latin typeface="Calibri"/>
                          <a:cs typeface="Calibri"/>
                        </a:rPr>
                        <a:t>1.4003</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dirty="0">
                          <a:ln>
                            <a:noFill/>
                          </a:ln>
                          <a:solidFill>
                            <a:schemeClr val="tx1"/>
                          </a:solidFill>
                          <a:effectLst/>
                          <a:latin typeface="Calibri"/>
                          <a:cs typeface="Calibri"/>
                        </a:rPr>
                        <a:t>ﾌｪﾗｲﾄ</a:t>
                      </a:r>
                      <a:endParaRPr kumimoji="0" lang="en-GB" sz="1600" b="1" i="0" u="none" strike="noStrike" cap="none" normalizeH="0" baseline="0" dirty="0">
                        <a:ln>
                          <a:noFill/>
                        </a:ln>
                        <a:solidFill>
                          <a:schemeClr val="tx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250</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450</a:t>
                      </a:r>
                    </a:p>
                  </a:txBody>
                  <a:tcPr anchor="ctr" horzOverflow="overflow">
                    <a:lnL w="38100" cap="flat" cmpd="sng" algn="ctr">
                      <a:solidFill>
                        <a:schemeClr val="bg1"/>
                      </a:solidFill>
                      <a:prstDash val="solid"/>
                      <a:round/>
                      <a:headEnd type="none" w="med" len="med"/>
                      <a:tailEnd type="none" w="med" len="med"/>
                    </a:lnL>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a:cs typeface="Calibri"/>
                        </a:rPr>
                        <a:t>220000</a:t>
                      </a:r>
                    </a:p>
                  </a:txBody>
                  <a:tcPr anchor="ctr" horzOverflow="overflow">
                    <a:lnR w="38100" cap="flat" cmpd="sng" algn="ctr">
                      <a:solidFill>
                        <a:schemeClr val="bg1"/>
                      </a:solidFill>
                      <a:prstDash val="solid"/>
                      <a:round/>
                      <a:headEnd type="none" w="med" len="med"/>
                      <a:tailEnd type="none" w="med" len="med"/>
                    </a:lnR>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0" dirty="0">
                        <a:ln>
                          <a:noFill/>
                        </a:ln>
                        <a:solidFill>
                          <a:schemeClr val="tx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10005"/>
                  </a:ext>
                </a:extLst>
              </a:tr>
            </a:tbl>
          </a:graphicData>
        </a:graphic>
      </p:graphicFrame>
      <p:sp>
        <p:nvSpPr>
          <p:cNvPr id="9" name="Rectangle 13">
            <a:extLst>
              <a:ext uri="{FF2B5EF4-FFF2-40B4-BE49-F238E27FC236}">
                <a16:creationId xmlns:a16="http://schemas.microsoft.com/office/drawing/2014/main" id="{BBBDB1D7-B52F-4E3A-85CE-FDA821B43E0A}"/>
              </a:ext>
            </a:extLst>
          </p:cNvPr>
          <p:cNvSpPr txBox="1">
            <a:spLocks noChangeArrowheads="1"/>
          </p:cNvSpPr>
          <p:nvPr/>
        </p:nvSpPr>
        <p:spPr>
          <a:xfrm>
            <a:off x="468313" y="179388"/>
            <a:ext cx="8231187" cy="11699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ステンレス鋼の降伏点設計</a:t>
            </a:r>
            <a:endParaRPr kumimoji="1" lang="en-GB" altLang="en-US" sz="4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endParaRPr>
          </a:p>
        </p:txBody>
      </p:sp>
      <p:sp>
        <p:nvSpPr>
          <p:cNvPr id="6" name="Slide Number Placeholder 3">
            <a:extLst>
              <a:ext uri="{FF2B5EF4-FFF2-40B4-BE49-F238E27FC236}">
                <a16:creationId xmlns:a16="http://schemas.microsoft.com/office/drawing/2014/main" id="{77DEE89F-9A48-418F-8772-F1A461C5684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34762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Autofit/>
          </a:bodyPr>
          <a:lstStyle/>
          <a:p>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歪み硬化</a:t>
            </a:r>
            <a:br>
              <a:rPr lang="ja-JP" altLang="en-US"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（加工硬化または冷間加工）</a:t>
            </a:r>
            <a:br>
              <a:rPr lang="ja-JP" altLang="en-US" dirty="0">
                <a:latin typeface="ＭＳ Ｐゴシック" panose="020B0600070205080204" pitchFamily="50" charset="-128"/>
                <a:ea typeface="ＭＳ Ｐゴシック" panose="020B0600070205080204" pitchFamily="50" charset="-128"/>
              </a:rPr>
            </a:br>
            <a:endParaRPr lang="en-GB" altLang="en-US" dirty="0">
              <a:latin typeface="ＭＳ Ｐゴシック" panose="020B0600070205080204" pitchFamily="50" charset="-128"/>
              <a:ea typeface="ＭＳ Ｐゴシック" panose="020B0600070205080204" pitchFamily="50" charset="-128"/>
            </a:endParaRPr>
          </a:p>
        </p:txBody>
      </p:sp>
      <p:sp>
        <p:nvSpPr>
          <p:cNvPr id="12291" name="Content Placeholder 3"/>
          <p:cNvSpPr>
            <a:spLocks noGrp="1"/>
          </p:cNvSpPr>
          <p:nvPr>
            <p:ph idx="1"/>
          </p:nvPr>
        </p:nvSpPr>
        <p:spPr>
          <a:xfrm>
            <a:off x="457200" y="2415560"/>
            <a:ext cx="8229600" cy="1325563"/>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rPr>
              <a:t>塑性変形により強度が上昇</a:t>
            </a:r>
          </a:p>
          <a:p>
            <a:r>
              <a:rPr lang="ja-JP" altLang="en-US" sz="2800" dirty="0">
                <a:latin typeface="ＭＳ Ｐゴシック" panose="020B0600070205080204" pitchFamily="50" charset="-128"/>
                <a:ea typeface="ＭＳ Ｐゴシック" panose="020B0600070205080204" pitchFamily="50" charset="-128"/>
              </a:rPr>
              <a:t>生産または加工工程での冷間成形によるもの</a:t>
            </a:r>
          </a:p>
        </p:txBody>
      </p:sp>
      <p:sp>
        <p:nvSpPr>
          <p:cNvPr id="12292" name="TextBox 6"/>
          <p:cNvSpPr txBox="1">
            <a:spLocks noChangeArrowheads="1"/>
          </p:cNvSpPr>
          <p:nvPr/>
        </p:nvSpPr>
        <p:spPr bwMode="auto">
          <a:xfrm>
            <a:off x="325120" y="4292600"/>
            <a:ext cx="8361680" cy="830997"/>
          </a:xfrm>
          <a:prstGeom prst="rect">
            <a:avLst/>
          </a:prstGeom>
          <a:solidFill>
            <a:srgbClr val="0070C0"/>
          </a:solidFill>
          <a:ln w="9525">
            <a:solidFill>
              <a:schemeClr val="tx1"/>
            </a:solidFill>
            <a:miter lim="800000"/>
            <a:headEnd/>
            <a:tailEnd/>
          </a:ln>
        </p:spPr>
        <p:txBody>
          <a:bodyPr wrap="square">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角形鋼管の製造工程においては、冷間成形したコーナーの切断面で</a:t>
            </a:r>
            <a:r>
              <a:rPr kumimoji="0" lang="en-US" altLang="ja-JP"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0.2%</a:t>
            </a:r>
            <a:r>
              <a:rPr kumimoji="0" lang="ja-JP" altLang="en-US"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耐力が約</a:t>
            </a:r>
            <a:r>
              <a:rPr kumimoji="0" lang="en-US" altLang="ja-JP"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50%</a:t>
            </a:r>
            <a:r>
              <a:rPr kumimoji="0" lang="ja-JP" altLang="en-US"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上昇する</a:t>
            </a:r>
          </a:p>
        </p:txBody>
      </p:sp>
      <p:sp>
        <p:nvSpPr>
          <p:cNvPr id="7" name="Slide Number Placeholder 3">
            <a:extLst>
              <a:ext uri="{FF2B5EF4-FFF2-40B4-BE49-F238E27FC236}">
                <a16:creationId xmlns:a16="http://schemas.microsoft.com/office/drawing/2014/main" id="{07D8A0C2-E803-47D1-A29F-67E21D9503E5}"/>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00851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Autofit/>
          </a:bodyPr>
          <a:lstStyle/>
          <a:p>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歪み硬化</a:t>
            </a:r>
            <a:br>
              <a:rPr lang="ja-JP" altLang="en-US"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（加工硬化または冷間加工）</a:t>
            </a:r>
            <a:br>
              <a:rPr lang="ja-JP" altLang="en-US" dirty="0">
                <a:latin typeface="ＭＳ Ｐゴシック" panose="020B0600070205080204" pitchFamily="50" charset="-128"/>
                <a:ea typeface="ＭＳ Ｐゴシック" panose="020B0600070205080204" pitchFamily="50" charset="-128"/>
              </a:rPr>
            </a:br>
            <a:endParaRPr lang="en-GB" altLang="en-US" dirty="0">
              <a:latin typeface="ＭＳ Ｐゴシック" panose="020B0600070205080204" pitchFamily="50" charset="-128"/>
              <a:ea typeface="ＭＳ Ｐゴシック" panose="020B0600070205080204" pitchFamily="50" charset="-128"/>
            </a:endParaRPr>
          </a:p>
        </p:txBody>
      </p:sp>
      <p:sp>
        <p:nvSpPr>
          <p:cNvPr id="8" name="Text Box 3">
            <a:extLst>
              <a:ext uri="{FF2B5EF4-FFF2-40B4-BE49-F238E27FC236}">
                <a16:creationId xmlns:a16="http://schemas.microsoft.com/office/drawing/2014/main" id="{BBF0326D-3D6E-44ED-A9E2-BE893FD739EE}"/>
              </a:ext>
            </a:extLst>
          </p:cNvPr>
          <p:cNvSpPr txBox="1">
            <a:spLocks noChangeArrowheads="1"/>
          </p:cNvSpPr>
          <p:nvPr/>
        </p:nvSpPr>
        <p:spPr bwMode="auto">
          <a:xfrm>
            <a:off x="781050" y="1874377"/>
            <a:ext cx="7197725" cy="369332"/>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GB" sz="1800" b="1" i="0" u="none" strike="noStrike" kern="1200" cap="none" spc="0" normalizeH="0" baseline="0" noProof="0" dirty="0">
                <a:ln>
                  <a:noFill/>
                </a:ln>
                <a:solidFill>
                  <a:prstClr val="black"/>
                </a:solidFill>
                <a:effectLst/>
                <a:uLnTx/>
                <a:uFillTx/>
                <a:latin typeface="Univers" charset="0"/>
                <a:ea typeface="+mn-ea"/>
                <a:cs typeface="+mn-cs"/>
              </a:rPr>
              <a:t> </a:t>
            </a:r>
            <a:r>
              <a:rPr kumimoji="0" lang="ja-JP" altLang="en-US" sz="18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　加工工程における耐力の上昇</a:t>
            </a:r>
            <a:endParaRPr kumimoji="0" lang="en-GB" sz="1800" b="1" i="0" u="none" strike="noStrike" kern="1200" cap="none" spc="0" normalizeH="0" baseline="0" noProof="0" dirty="0">
              <a:ln>
                <a:noFill/>
              </a:ln>
              <a:solidFill>
                <a:prstClr val="black"/>
              </a:solidFill>
              <a:effectLst/>
              <a:uLnTx/>
              <a:uFillTx/>
              <a:latin typeface="Univers" charset="0"/>
              <a:ea typeface="+mn-ea"/>
              <a:cs typeface="+mn-cs"/>
            </a:endParaRPr>
          </a:p>
        </p:txBody>
      </p:sp>
      <p:grpSp>
        <p:nvGrpSpPr>
          <p:cNvPr id="9" name="Group 4">
            <a:extLst>
              <a:ext uri="{FF2B5EF4-FFF2-40B4-BE49-F238E27FC236}">
                <a16:creationId xmlns:a16="http://schemas.microsoft.com/office/drawing/2014/main" id="{DE66715D-AE94-4ED0-9DBD-F98395405948}"/>
              </a:ext>
            </a:extLst>
          </p:cNvPr>
          <p:cNvGrpSpPr>
            <a:grpSpLocks/>
          </p:cNvGrpSpPr>
          <p:nvPr/>
        </p:nvGrpSpPr>
        <p:grpSpPr bwMode="auto">
          <a:xfrm>
            <a:off x="913731" y="2333592"/>
            <a:ext cx="7289800" cy="4254500"/>
            <a:chOff x="992" y="1328"/>
            <a:chExt cx="4592" cy="2680"/>
          </a:xfrm>
        </p:grpSpPr>
        <p:sp>
          <p:nvSpPr>
            <p:cNvPr id="10" name="Rectangle 5">
              <a:extLst>
                <a:ext uri="{FF2B5EF4-FFF2-40B4-BE49-F238E27FC236}">
                  <a16:creationId xmlns:a16="http://schemas.microsoft.com/office/drawing/2014/main" id="{011F7EFC-B87D-4CA9-A7A9-271A5EE342A2}"/>
                </a:ext>
              </a:extLst>
            </p:cNvPr>
            <p:cNvSpPr>
              <a:spLocks noChangeArrowheads="1"/>
            </p:cNvSpPr>
            <p:nvPr/>
          </p:nvSpPr>
          <p:spPr bwMode="auto">
            <a:xfrm>
              <a:off x="992" y="1328"/>
              <a:ext cx="4592" cy="2680"/>
            </a:xfrm>
            <a:prstGeom prst="rect">
              <a:avLst/>
            </a:prstGeom>
            <a:noFill/>
            <a:ln w="38100">
              <a:solidFill>
                <a:schemeClr val="accent1"/>
              </a:solid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1" name="Group 6">
              <a:extLst>
                <a:ext uri="{FF2B5EF4-FFF2-40B4-BE49-F238E27FC236}">
                  <a16:creationId xmlns:a16="http://schemas.microsoft.com/office/drawing/2014/main" id="{56849930-D027-4EAA-B929-4C9A759016EE}"/>
                </a:ext>
              </a:extLst>
            </p:cNvPr>
            <p:cNvGrpSpPr>
              <a:grpSpLocks/>
            </p:cNvGrpSpPr>
            <p:nvPr/>
          </p:nvGrpSpPr>
          <p:grpSpPr bwMode="auto">
            <a:xfrm>
              <a:off x="1014" y="1536"/>
              <a:ext cx="2664" cy="2376"/>
              <a:chOff x="1824" y="480"/>
              <a:chExt cx="2016" cy="1872"/>
            </a:xfrm>
          </p:grpSpPr>
          <p:pic>
            <p:nvPicPr>
              <p:cNvPr id="35" name="Picture 7" descr="ed">
                <a:extLst>
                  <a:ext uri="{FF2B5EF4-FFF2-40B4-BE49-F238E27FC236}">
                    <a16:creationId xmlns:a16="http://schemas.microsoft.com/office/drawing/2014/main" id="{C3E3A2A8-D389-41C2-9C81-C2D208D82F4A}"/>
                  </a:ext>
                </a:extLst>
              </p:cNvPr>
              <p:cNvPicPr>
                <a:picLocks noChangeAspect="1" noChangeArrowheads="1"/>
              </p:cNvPicPr>
              <p:nvPr/>
            </p:nvPicPr>
            <p:blipFill>
              <a:blip r:embed="rId3">
                <a:lum bright="24000" contrast="30000"/>
                <a:extLst>
                  <a:ext uri="{28A0092B-C50C-407E-A947-70E740481C1C}">
                    <a14:useLocalDpi xmlns:a14="http://schemas.microsoft.com/office/drawing/2010/main" val="0"/>
                  </a:ext>
                </a:extLst>
              </a:blip>
              <a:srcRect/>
              <a:stretch>
                <a:fillRect/>
              </a:stretch>
            </p:blipFill>
            <p:spPr bwMode="auto">
              <a:xfrm>
                <a:off x="2478" y="1728"/>
                <a:ext cx="681" cy="624"/>
              </a:xfrm>
              <a:prstGeom prst="rect">
                <a:avLst/>
              </a:prstGeom>
              <a:solidFill>
                <a:schemeClr val="tx1"/>
              </a:solidFill>
              <a:ln w="9525">
                <a:noFill/>
                <a:miter lim="800000"/>
                <a:headEnd/>
                <a:tailEnd/>
              </a:ln>
            </p:spPr>
          </p:pic>
          <p:pic>
            <p:nvPicPr>
              <p:cNvPr id="36" name="Picture 8" descr="ed1">
                <a:extLst>
                  <a:ext uri="{FF2B5EF4-FFF2-40B4-BE49-F238E27FC236}">
                    <a16:creationId xmlns:a16="http://schemas.microsoft.com/office/drawing/2014/main" id="{D23E2621-8A23-4C23-9FD0-C6F412441E45}"/>
                  </a:ext>
                </a:extLst>
              </p:cNvPr>
              <p:cNvPicPr>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a:stretch>
                <a:fillRect/>
              </a:stretch>
            </p:blipFill>
            <p:spPr bwMode="auto">
              <a:xfrm>
                <a:off x="1824" y="1159"/>
                <a:ext cx="681" cy="632"/>
              </a:xfrm>
              <a:prstGeom prst="rect">
                <a:avLst/>
              </a:prstGeom>
              <a:noFill/>
              <a:ln w="9525">
                <a:noFill/>
                <a:miter lim="800000"/>
                <a:headEnd/>
                <a:tailEnd/>
              </a:ln>
            </p:spPr>
          </p:pic>
          <p:pic>
            <p:nvPicPr>
              <p:cNvPr id="37" name="Picture 9" descr="ed2">
                <a:extLst>
                  <a:ext uri="{FF2B5EF4-FFF2-40B4-BE49-F238E27FC236}">
                    <a16:creationId xmlns:a16="http://schemas.microsoft.com/office/drawing/2014/main" id="{CF6AB0AE-AB78-4AD8-B4C8-596DD020FDCD}"/>
                  </a:ext>
                </a:extLst>
              </p:cNvPr>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a:stretch>
                <a:fillRect/>
              </a:stretch>
            </p:blipFill>
            <p:spPr bwMode="auto">
              <a:xfrm>
                <a:off x="2478" y="480"/>
                <a:ext cx="734" cy="709"/>
              </a:xfrm>
              <a:prstGeom prst="rect">
                <a:avLst/>
              </a:prstGeom>
              <a:noFill/>
              <a:ln w="9525">
                <a:noFill/>
                <a:miter lim="800000"/>
                <a:headEnd/>
                <a:tailEnd/>
              </a:ln>
            </p:spPr>
          </p:pic>
          <p:pic>
            <p:nvPicPr>
              <p:cNvPr id="38" name="Picture 10" descr="ed3">
                <a:extLst>
                  <a:ext uri="{FF2B5EF4-FFF2-40B4-BE49-F238E27FC236}">
                    <a16:creationId xmlns:a16="http://schemas.microsoft.com/office/drawing/2014/main" id="{B4299213-2FC8-4D17-A9B8-5D8411B7623C}"/>
                  </a:ext>
                </a:extLst>
              </p:cNvPr>
              <p:cNvPicPr>
                <a:picLocks noChangeAspect="1" noChangeArrowheads="1"/>
              </p:cNvPicPr>
              <p:nvPr/>
            </p:nvPicPr>
            <p:blipFill>
              <a:blip r:embed="rId6">
                <a:lum bright="18000" contrast="18000"/>
                <a:extLst>
                  <a:ext uri="{28A0092B-C50C-407E-A947-70E740481C1C}">
                    <a14:useLocalDpi xmlns:a14="http://schemas.microsoft.com/office/drawing/2010/main" val="0"/>
                  </a:ext>
                </a:extLst>
              </a:blip>
              <a:srcRect/>
              <a:stretch>
                <a:fillRect/>
              </a:stretch>
            </p:blipFill>
            <p:spPr bwMode="auto">
              <a:xfrm>
                <a:off x="3159" y="1159"/>
                <a:ext cx="681" cy="678"/>
              </a:xfrm>
              <a:prstGeom prst="rect">
                <a:avLst/>
              </a:prstGeom>
              <a:noFill/>
              <a:ln w="9525">
                <a:noFill/>
                <a:miter lim="800000"/>
                <a:headEnd/>
                <a:tailEnd/>
              </a:ln>
            </p:spPr>
          </p:pic>
          <p:sp>
            <p:nvSpPr>
              <p:cNvPr id="39" name="Text Box 11">
                <a:extLst>
                  <a:ext uri="{FF2B5EF4-FFF2-40B4-BE49-F238E27FC236}">
                    <a16:creationId xmlns:a16="http://schemas.microsoft.com/office/drawing/2014/main" id="{70419745-E0F2-4F87-9F55-2FAAE7B4EC41}"/>
                  </a:ext>
                </a:extLst>
              </p:cNvPr>
              <p:cNvSpPr txBox="1">
                <a:spLocks noChangeArrowheads="1"/>
              </p:cNvSpPr>
              <p:nvPr/>
            </p:nvSpPr>
            <p:spPr bwMode="auto">
              <a:xfrm>
                <a:off x="2663" y="1536"/>
                <a:ext cx="361" cy="136"/>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200" b="0" i="0" u="none" strike="noStrike" kern="1200" cap="none" spc="0" normalizeH="0" baseline="0" noProof="0">
                    <a:ln>
                      <a:noFill/>
                    </a:ln>
                    <a:solidFill>
                      <a:srgbClr val="333399"/>
                    </a:solidFill>
                    <a:effectLst/>
                    <a:uLnTx/>
                    <a:uFillTx/>
                    <a:latin typeface="Calibri"/>
                    <a:ea typeface="+mn-ea"/>
                    <a:cs typeface="+mn-cs"/>
                  </a:rPr>
                  <a:t>weld</a:t>
                </a:r>
              </a:p>
            </p:txBody>
          </p:sp>
          <p:sp>
            <p:nvSpPr>
              <p:cNvPr id="40" name="Line 12">
                <a:extLst>
                  <a:ext uri="{FF2B5EF4-FFF2-40B4-BE49-F238E27FC236}">
                    <a16:creationId xmlns:a16="http://schemas.microsoft.com/office/drawing/2014/main" id="{E298826E-B32D-4F67-A640-61EB9CD1B807}"/>
                  </a:ext>
                </a:extLst>
              </p:cNvPr>
              <p:cNvSpPr>
                <a:spLocks noChangeShapeType="1"/>
              </p:cNvSpPr>
              <p:nvPr/>
            </p:nvSpPr>
            <p:spPr bwMode="auto">
              <a:xfrm>
                <a:off x="2819" y="1713"/>
                <a:ext cx="0" cy="13"/>
              </a:xfrm>
              <a:prstGeom prst="line">
                <a:avLst/>
              </a:prstGeom>
              <a:noFill/>
              <a:ln w="9525">
                <a:solidFill>
                  <a:srgbClr val="333399"/>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Line 13">
                <a:extLst>
                  <a:ext uri="{FF2B5EF4-FFF2-40B4-BE49-F238E27FC236}">
                    <a16:creationId xmlns:a16="http://schemas.microsoft.com/office/drawing/2014/main" id="{20FC391C-1389-4F9A-9AEC-1FE64AEFC3D7}"/>
                  </a:ext>
                </a:extLst>
              </p:cNvPr>
              <p:cNvSpPr>
                <a:spLocks noChangeShapeType="1"/>
              </p:cNvSpPr>
              <p:nvPr/>
            </p:nvSpPr>
            <p:spPr bwMode="auto">
              <a:xfrm>
                <a:off x="2845" y="1713"/>
                <a:ext cx="0" cy="13"/>
              </a:xfrm>
              <a:prstGeom prst="line">
                <a:avLst/>
              </a:prstGeom>
              <a:noFill/>
              <a:ln w="9525">
                <a:solidFill>
                  <a:srgbClr val="333399"/>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 name="Line 14">
                <a:extLst>
                  <a:ext uri="{FF2B5EF4-FFF2-40B4-BE49-F238E27FC236}">
                    <a16:creationId xmlns:a16="http://schemas.microsoft.com/office/drawing/2014/main" id="{2CD6DC56-AE77-4C2E-8E1F-EC5EDF971FDA}"/>
                  </a:ext>
                </a:extLst>
              </p:cNvPr>
              <p:cNvSpPr>
                <a:spLocks noChangeShapeType="1"/>
              </p:cNvSpPr>
              <p:nvPr/>
            </p:nvSpPr>
            <p:spPr bwMode="auto">
              <a:xfrm flipV="1">
                <a:off x="2628" y="1212"/>
                <a:ext cx="419" cy="1"/>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Line 15">
                <a:extLst>
                  <a:ext uri="{FF2B5EF4-FFF2-40B4-BE49-F238E27FC236}">
                    <a16:creationId xmlns:a16="http://schemas.microsoft.com/office/drawing/2014/main" id="{D9B7DDB6-15A7-459E-8BC9-77A162781682}"/>
                  </a:ext>
                </a:extLst>
              </p:cNvPr>
              <p:cNvSpPr>
                <a:spLocks noChangeShapeType="1"/>
              </p:cNvSpPr>
              <p:nvPr/>
            </p:nvSpPr>
            <p:spPr bwMode="auto">
              <a:xfrm>
                <a:off x="2615" y="1728"/>
                <a:ext cx="432" cy="0"/>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 name="Line 16">
                <a:extLst>
                  <a:ext uri="{FF2B5EF4-FFF2-40B4-BE49-F238E27FC236}">
                    <a16:creationId xmlns:a16="http://schemas.microsoft.com/office/drawing/2014/main" id="{0D0B441A-85F3-41E4-8FEB-B43FB480CADB}"/>
                  </a:ext>
                </a:extLst>
              </p:cNvPr>
              <p:cNvSpPr>
                <a:spLocks noChangeShapeType="1"/>
              </p:cNvSpPr>
              <p:nvPr/>
            </p:nvSpPr>
            <p:spPr bwMode="auto">
              <a:xfrm rot="-5400000">
                <a:off x="2856" y="1469"/>
                <a:ext cx="448" cy="1"/>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 name="Line 17">
                <a:extLst>
                  <a:ext uri="{FF2B5EF4-FFF2-40B4-BE49-F238E27FC236}">
                    <a16:creationId xmlns:a16="http://schemas.microsoft.com/office/drawing/2014/main" id="{EE455D98-9F6D-46DA-8BC8-E1F64C7ECDCC}"/>
                  </a:ext>
                </a:extLst>
              </p:cNvPr>
              <p:cNvSpPr>
                <a:spLocks noChangeShapeType="1"/>
              </p:cNvSpPr>
              <p:nvPr/>
            </p:nvSpPr>
            <p:spPr bwMode="auto">
              <a:xfrm>
                <a:off x="2628" y="1226"/>
                <a:ext cx="419" cy="0"/>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6" name="Group 18">
                <a:extLst>
                  <a:ext uri="{FF2B5EF4-FFF2-40B4-BE49-F238E27FC236}">
                    <a16:creationId xmlns:a16="http://schemas.microsoft.com/office/drawing/2014/main" id="{7FE80BB9-BC79-4D35-9169-ECEF57B71109}"/>
                  </a:ext>
                </a:extLst>
              </p:cNvPr>
              <p:cNvGrpSpPr>
                <a:grpSpLocks/>
              </p:cNvGrpSpPr>
              <p:nvPr/>
            </p:nvGrpSpPr>
            <p:grpSpPr bwMode="auto">
              <a:xfrm rot="5400000">
                <a:off x="3051" y="1213"/>
                <a:ext cx="31" cy="29"/>
                <a:chOff x="1326" y="1982"/>
                <a:chExt cx="444" cy="453"/>
              </a:xfrm>
            </p:grpSpPr>
            <p:sp>
              <p:nvSpPr>
                <p:cNvPr id="59" name="Arc 19">
                  <a:extLst>
                    <a:ext uri="{FF2B5EF4-FFF2-40B4-BE49-F238E27FC236}">
                      <a16:creationId xmlns:a16="http://schemas.microsoft.com/office/drawing/2014/main" id="{9D45765E-647B-4896-A776-EC39FEB11685}"/>
                    </a:ext>
                  </a:extLst>
                </p:cNvPr>
                <p:cNvSpPr>
                  <a:spLocks/>
                </p:cNvSpPr>
                <p:nvPr/>
              </p:nvSpPr>
              <p:spPr bwMode="auto">
                <a:xfrm flipH="1">
                  <a:off x="1506" y="2183"/>
                  <a:ext cx="248" cy="2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0" name="Arc 20">
                  <a:extLst>
                    <a:ext uri="{FF2B5EF4-FFF2-40B4-BE49-F238E27FC236}">
                      <a16:creationId xmlns:a16="http://schemas.microsoft.com/office/drawing/2014/main" id="{2D8F82EC-29EC-4D69-A18C-BA56059F803E}"/>
                    </a:ext>
                  </a:extLst>
                </p:cNvPr>
                <p:cNvSpPr>
                  <a:spLocks/>
                </p:cNvSpPr>
                <p:nvPr/>
              </p:nvSpPr>
              <p:spPr bwMode="auto">
                <a:xfrm flipH="1">
                  <a:off x="1325" y="1982"/>
                  <a:ext cx="440" cy="44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7" name="Group 21">
                <a:extLst>
                  <a:ext uri="{FF2B5EF4-FFF2-40B4-BE49-F238E27FC236}">
                    <a16:creationId xmlns:a16="http://schemas.microsoft.com/office/drawing/2014/main" id="{B57CC266-6475-4CE8-B348-013137B61DDE}"/>
                  </a:ext>
                </a:extLst>
              </p:cNvPr>
              <p:cNvGrpSpPr>
                <a:grpSpLocks/>
              </p:cNvGrpSpPr>
              <p:nvPr/>
            </p:nvGrpSpPr>
            <p:grpSpPr bwMode="auto">
              <a:xfrm rot="-5400000">
                <a:off x="2582" y="1698"/>
                <a:ext cx="31" cy="29"/>
                <a:chOff x="1326" y="1982"/>
                <a:chExt cx="444" cy="453"/>
              </a:xfrm>
            </p:grpSpPr>
            <p:sp>
              <p:nvSpPr>
                <p:cNvPr id="57" name="Arc 22">
                  <a:extLst>
                    <a:ext uri="{FF2B5EF4-FFF2-40B4-BE49-F238E27FC236}">
                      <a16:creationId xmlns:a16="http://schemas.microsoft.com/office/drawing/2014/main" id="{FA45F8E2-9194-47FB-8811-D167B498B73D}"/>
                    </a:ext>
                  </a:extLst>
                </p:cNvPr>
                <p:cNvSpPr>
                  <a:spLocks/>
                </p:cNvSpPr>
                <p:nvPr/>
              </p:nvSpPr>
              <p:spPr bwMode="auto">
                <a:xfrm flipH="1">
                  <a:off x="1518" y="2172"/>
                  <a:ext cx="248" cy="2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8" name="Arc 23">
                  <a:extLst>
                    <a:ext uri="{FF2B5EF4-FFF2-40B4-BE49-F238E27FC236}">
                      <a16:creationId xmlns:a16="http://schemas.microsoft.com/office/drawing/2014/main" id="{2525BBC7-4831-45C1-9A51-CBCECDCBBC4B}"/>
                    </a:ext>
                  </a:extLst>
                </p:cNvPr>
                <p:cNvSpPr>
                  <a:spLocks/>
                </p:cNvSpPr>
                <p:nvPr/>
              </p:nvSpPr>
              <p:spPr bwMode="auto">
                <a:xfrm flipH="1">
                  <a:off x="1326" y="1982"/>
                  <a:ext cx="440" cy="44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48" name="Line 24">
                <a:extLst>
                  <a:ext uri="{FF2B5EF4-FFF2-40B4-BE49-F238E27FC236}">
                    <a16:creationId xmlns:a16="http://schemas.microsoft.com/office/drawing/2014/main" id="{FE962ACB-72C4-4956-828B-44769414A289}"/>
                  </a:ext>
                </a:extLst>
              </p:cNvPr>
              <p:cNvSpPr>
                <a:spLocks noChangeShapeType="1"/>
              </p:cNvSpPr>
              <p:nvPr/>
            </p:nvSpPr>
            <p:spPr bwMode="auto">
              <a:xfrm>
                <a:off x="2615" y="1713"/>
                <a:ext cx="432" cy="1"/>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9" name="Group 25">
                <a:extLst>
                  <a:ext uri="{FF2B5EF4-FFF2-40B4-BE49-F238E27FC236}">
                    <a16:creationId xmlns:a16="http://schemas.microsoft.com/office/drawing/2014/main" id="{AE7AE20C-BC77-449E-BDF8-3BC39EDBAA1B}"/>
                  </a:ext>
                </a:extLst>
              </p:cNvPr>
              <p:cNvGrpSpPr>
                <a:grpSpLocks/>
              </p:cNvGrpSpPr>
              <p:nvPr/>
            </p:nvGrpSpPr>
            <p:grpSpPr bwMode="auto">
              <a:xfrm rot="10800000">
                <a:off x="3051" y="1697"/>
                <a:ext cx="30" cy="31"/>
                <a:chOff x="1326" y="1982"/>
                <a:chExt cx="444" cy="453"/>
              </a:xfrm>
            </p:grpSpPr>
            <p:sp>
              <p:nvSpPr>
                <p:cNvPr id="55" name="Arc 26">
                  <a:extLst>
                    <a:ext uri="{FF2B5EF4-FFF2-40B4-BE49-F238E27FC236}">
                      <a16:creationId xmlns:a16="http://schemas.microsoft.com/office/drawing/2014/main" id="{4F108DAC-D182-4374-816F-D822F0C5E10A}"/>
                    </a:ext>
                  </a:extLst>
                </p:cNvPr>
                <p:cNvSpPr>
                  <a:spLocks/>
                </p:cNvSpPr>
                <p:nvPr/>
              </p:nvSpPr>
              <p:spPr bwMode="auto">
                <a:xfrm flipH="1">
                  <a:off x="1539" y="2178"/>
                  <a:ext cx="258" cy="25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6" name="Arc 27">
                  <a:extLst>
                    <a:ext uri="{FF2B5EF4-FFF2-40B4-BE49-F238E27FC236}">
                      <a16:creationId xmlns:a16="http://schemas.microsoft.com/office/drawing/2014/main" id="{6B3CE6AF-E2E2-4647-9150-173E8A6BC3A9}"/>
                    </a:ext>
                  </a:extLst>
                </p:cNvPr>
                <p:cNvSpPr>
                  <a:spLocks/>
                </p:cNvSpPr>
                <p:nvPr/>
              </p:nvSpPr>
              <p:spPr bwMode="auto">
                <a:xfrm flipH="1">
                  <a:off x="1326" y="1982"/>
                  <a:ext cx="448" cy="44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50" name="Line 28">
                <a:extLst>
                  <a:ext uri="{FF2B5EF4-FFF2-40B4-BE49-F238E27FC236}">
                    <a16:creationId xmlns:a16="http://schemas.microsoft.com/office/drawing/2014/main" id="{2FEFEABB-289A-4570-B6A9-973583FF23D0}"/>
                  </a:ext>
                </a:extLst>
              </p:cNvPr>
              <p:cNvSpPr>
                <a:spLocks noChangeShapeType="1"/>
              </p:cNvSpPr>
              <p:nvPr/>
            </p:nvSpPr>
            <p:spPr bwMode="auto">
              <a:xfrm rot="-5400000">
                <a:off x="2842" y="1468"/>
                <a:ext cx="448" cy="2"/>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 name="Arc 29">
                <a:extLst>
                  <a:ext uri="{FF2B5EF4-FFF2-40B4-BE49-F238E27FC236}">
                    <a16:creationId xmlns:a16="http://schemas.microsoft.com/office/drawing/2014/main" id="{524D9DE9-F65B-4D91-9ADC-8A22C728C09F}"/>
                  </a:ext>
                </a:extLst>
              </p:cNvPr>
              <p:cNvSpPr>
                <a:spLocks/>
              </p:cNvSpPr>
              <p:nvPr/>
            </p:nvSpPr>
            <p:spPr bwMode="auto">
              <a:xfrm rot="-5400000">
                <a:off x="2596" y="1226"/>
                <a:ext cx="31" cy="3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2" name="Arc 30">
                <a:extLst>
                  <a:ext uri="{FF2B5EF4-FFF2-40B4-BE49-F238E27FC236}">
                    <a16:creationId xmlns:a16="http://schemas.microsoft.com/office/drawing/2014/main" id="{59D635B4-2DAB-4BE6-B4B6-6D75502279F6}"/>
                  </a:ext>
                </a:extLst>
              </p:cNvPr>
              <p:cNvSpPr>
                <a:spLocks/>
              </p:cNvSpPr>
              <p:nvPr/>
            </p:nvSpPr>
            <p:spPr bwMode="auto">
              <a:xfrm rot="-5400000">
                <a:off x="2583" y="1213"/>
                <a:ext cx="44" cy="4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3" name="Line 31">
                <a:extLst>
                  <a:ext uri="{FF2B5EF4-FFF2-40B4-BE49-F238E27FC236}">
                    <a16:creationId xmlns:a16="http://schemas.microsoft.com/office/drawing/2014/main" id="{F62C69AB-4B9B-48AF-9035-812C2D26E7D0}"/>
                  </a:ext>
                </a:extLst>
              </p:cNvPr>
              <p:cNvSpPr>
                <a:spLocks noChangeShapeType="1"/>
              </p:cNvSpPr>
              <p:nvPr/>
            </p:nvSpPr>
            <p:spPr bwMode="auto">
              <a:xfrm rot="-5400000">
                <a:off x="2365" y="1475"/>
                <a:ext cx="436" cy="0"/>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4" name="Line 32">
                <a:extLst>
                  <a:ext uri="{FF2B5EF4-FFF2-40B4-BE49-F238E27FC236}">
                    <a16:creationId xmlns:a16="http://schemas.microsoft.com/office/drawing/2014/main" id="{E84D3AB9-C81A-4FB4-9F42-D208496C61F2}"/>
                  </a:ext>
                </a:extLst>
              </p:cNvPr>
              <p:cNvSpPr>
                <a:spLocks noChangeShapeType="1"/>
              </p:cNvSpPr>
              <p:nvPr/>
            </p:nvSpPr>
            <p:spPr bwMode="auto">
              <a:xfrm rot="-5400000">
                <a:off x="2378" y="1475"/>
                <a:ext cx="436" cy="1"/>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2" name="Group 33">
              <a:extLst>
                <a:ext uri="{FF2B5EF4-FFF2-40B4-BE49-F238E27FC236}">
                  <a16:creationId xmlns:a16="http://schemas.microsoft.com/office/drawing/2014/main" id="{34571591-153E-4DD4-BD0D-504A5266385B}"/>
                </a:ext>
              </a:extLst>
            </p:cNvPr>
            <p:cNvGrpSpPr>
              <a:grpSpLocks/>
            </p:cNvGrpSpPr>
            <p:nvPr/>
          </p:nvGrpSpPr>
          <p:grpSpPr bwMode="auto">
            <a:xfrm>
              <a:off x="3751" y="1974"/>
              <a:ext cx="1770" cy="1746"/>
              <a:chOff x="850" y="1224"/>
              <a:chExt cx="3136" cy="3124"/>
            </a:xfrm>
          </p:grpSpPr>
          <p:pic>
            <p:nvPicPr>
              <p:cNvPr id="18" name="Picture 34">
                <a:extLst>
                  <a:ext uri="{FF2B5EF4-FFF2-40B4-BE49-F238E27FC236}">
                    <a16:creationId xmlns:a16="http://schemas.microsoft.com/office/drawing/2014/main" id="{A224F3C9-E57C-432D-9A1B-4E18D6D068F7}"/>
                  </a:ext>
                </a:extLst>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850" y="1224"/>
                <a:ext cx="3136" cy="3124"/>
              </a:xfrm>
              <a:prstGeom prst="rect">
                <a:avLst/>
              </a:prstGeom>
              <a:noFill/>
              <a:ln w="9525">
                <a:noFill/>
                <a:miter lim="800000"/>
                <a:headEnd/>
                <a:tailEnd/>
              </a:ln>
            </p:spPr>
          </p:pic>
          <p:sp>
            <p:nvSpPr>
              <p:cNvPr id="19" name="Line 35">
                <a:extLst>
                  <a:ext uri="{FF2B5EF4-FFF2-40B4-BE49-F238E27FC236}">
                    <a16:creationId xmlns:a16="http://schemas.microsoft.com/office/drawing/2014/main" id="{889F61E1-E1D5-462D-B8CC-2C73CB4FA066}"/>
                  </a:ext>
                </a:extLst>
              </p:cNvPr>
              <p:cNvSpPr>
                <a:spLocks noChangeShapeType="1"/>
              </p:cNvSpPr>
              <p:nvPr/>
            </p:nvSpPr>
            <p:spPr bwMode="auto">
              <a:xfrm rot="16200000">
                <a:off x="958" y="2755"/>
                <a:ext cx="1283" cy="0"/>
              </a:xfrm>
              <a:prstGeom prst="line">
                <a:avLst/>
              </a:prstGeom>
              <a:noFill/>
              <a:ln w="15875">
                <a:solidFill>
                  <a:srgbClr val="FF0000"/>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Line 36">
                <a:extLst>
                  <a:ext uri="{FF2B5EF4-FFF2-40B4-BE49-F238E27FC236}">
                    <a16:creationId xmlns:a16="http://schemas.microsoft.com/office/drawing/2014/main" id="{9F938BF2-C37F-4B4B-8E74-D6DC2D9F8BA0}"/>
                  </a:ext>
                </a:extLst>
              </p:cNvPr>
              <p:cNvSpPr>
                <a:spLocks noChangeShapeType="1"/>
              </p:cNvSpPr>
              <p:nvPr/>
            </p:nvSpPr>
            <p:spPr bwMode="auto">
              <a:xfrm rot="16200000">
                <a:off x="2481" y="3022"/>
                <a:ext cx="0" cy="1256"/>
              </a:xfrm>
              <a:prstGeom prst="line">
                <a:avLst/>
              </a:prstGeom>
              <a:noFill/>
              <a:ln w="15875">
                <a:solidFill>
                  <a:srgbClr val="FF0000"/>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Line 37">
                <a:extLst>
                  <a:ext uri="{FF2B5EF4-FFF2-40B4-BE49-F238E27FC236}">
                    <a16:creationId xmlns:a16="http://schemas.microsoft.com/office/drawing/2014/main" id="{29C0BDF5-D2EB-4D51-8D79-7B16170FB38D}"/>
                  </a:ext>
                </a:extLst>
              </p:cNvPr>
              <p:cNvSpPr>
                <a:spLocks noChangeShapeType="1"/>
              </p:cNvSpPr>
              <p:nvPr/>
            </p:nvSpPr>
            <p:spPr bwMode="auto">
              <a:xfrm rot="16200000">
                <a:off x="2507" y="1205"/>
                <a:ext cx="0" cy="1322"/>
              </a:xfrm>
              <a:prstGeom prst="line">
                <a:avLst/>
              </a:prstGeom>
              <a:noFill/>
              <a:ln w="15875">
                <a:solidFill>
                  <a:srgbClr val="FF0000"/>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Line 38">
                <a:extLst>
                  <a:ext uri="{FF2B5EF4-FFF2-40B4-BE49-F238E27FC236}">
                    <a16:creationId xmlns:a16="http://schemas.microsoft.com/office/drawing/2014/main" id="{E8CC383F-5B42-4970-89FD-77D4E8D12D0B}"/>
                  </a:ext>
                </a:extLst>
              </p:cNvPr>
              <p:cNvSpPr>
                <a:spLocks noChangeShapeType="1"/>
              </p:cNvSpPr>
              <p:nvPr/>
            </p:nvSpPr>
            <p:spPr bwMode="auto">
              <a:xfrm rot="16200000">
                <a:off x="2727" y="2770"/>
                <a:ext cx="1313" cy="0"/>
              </a:xfrm>
              <a:prstGeom prst="line">
                <a:avLst/>
              </a:prstGeom>
              <a:noFill/>
              <a:ln w="15875">
                <a:solidFill>
                  <a:srgbClr val="FF0000"/>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Arc 39">
                <a:extLst>
                  <a:ext uri="{FF2B5EF4-FFF2-40B4-BE49-F238E27FC236}">
                    <a16:creationId xmlns:a16="http://schemas.microsoft.com/office/drawing/2014/main" id="{C7694666-9E18-4373-9A18-4DFC09B5BFF3}"/>
                  </a:ext>
                </a:extLst>
              </p:cNvPr>
              <p:cNvSpPr>
                <a:spLocks/>
              </p:cNvSpPr>
              <p:nvPr/>
            </p:nvSpPr>
            <p:spPr bwMode="auto">
              <a:xfrm rot="16200000" flipH="1">
                <a:off x="1610" y="3402"/>
                <a:ext cx="224" cy="2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FF0000"/>
                </a:solidFill>
                <a:prstDash val="dash"/>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Arc 40">
                <a:extLst>
                  <a:ext uri="{FF2B5EF4-FFF2-40B4-BE49-F238E27FC236}">
                    <a16:creationId xmlns:a16="http://schemas.microsoft.com/office/drawing/2014/main" id="{DBF93879-E084-42C8-89D4-CC8C284E41B7}"/>
                  </a:ext>
                </a:extLst>
              </p:cNvPr>
              <p:cNvSpPr>
                <a:spLocks/>
              </p:cNvSpPr>
              <p:nvPr/>
            </p:nvSpPr>
            <p:spPr bwMode="auto">
              <a:xfrm rot="16200000">
                <a:off x="1621" y="1864"/>
                <a:ext cx="222" cy="24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FF0000"/>
                </a:solidFill>
                <a:prstDash val="dash"/>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Arc 41">
                <a:extLst>
                  <a:ext uri="{FF2B5EF4-FFF2-40B4-BE49-F238E27FC236}">
                    <a16:creationId xmlns:a16="http://schemas.microsoft.com/office/drawing/2014/main" id="{DA9BA420-25AB-4257-AF65-63546CD2CF79}"/>
                  </a:ext>
                </a:extLst>
              </p:cNvPr>
              <p:cNvSpPr>
                <a:spLocks/>
              </p:cNvSpPr>
              <p:nvPr/>
            </p:nvSpPr>
            <p:spPr bwMode="auto">
              <a:xfrm rot="11045370" flipH="1">
                <a:off x="3100" y="3359"/>
                <a:ext cx="276" cy="295"/>
              </a:xfrm>
              <a:custGeom>
                <a:avLst/>
                <a:gdLst>
                  <a:gd name="G0" fmla="+- 0 0 0"/>
                  <a:gd name="G1" fmla="+- 21600 0 0"/>
                  <a:gd name="G2" fmla="+- 21600 0 0"/>
                  <a:gd name="T0" fmla="*/ 0 w 21503"/>
                  <a:gd name="T1" fmla="*/ 0 h 21600"/>
                  <a:gd name="T2" fmla="*/ 21503 w 21503"/>
                  <a:gd name="T3" fmla="*/ 19560 h 21600"/>
                  <a:gd name="T4" fmla="*/ 0 w 21503"/>
                  <a:gd name="T5" fmla="*/ 21600 h 21600"/>
                </a:gdLst>
                <a:ahLst/>
                <a:cxnLst>
                  <a:cxn ang="0">
                    <a:pos x="T0" y="T1"/>
                  </a:cxn>
                  <a:cxn ang="0">
                    <a:pos x="T2" y="T3"/>
                  </a:cxn>
                  <a:cxn ang="0">
                    <a:pos x="T4" y="T5"/>
                  </a:cxn>
                </a:cxnLst>
                <a:rect l="0" t="0" r="r" b="b"/>
                <a:pathLst>
                  <a:path w="21503" h="21600" fill="none" extrusionOk="0">
                    <a:moveTo>
                      <a:pt x="0" y="-1"/>
                    </a:moveTo>
                    <a:cubicBezTo>
                      <a:pt x="11139" y="-1"/>
                      <a:pt x="20451" y="8470"/>
                      <a:pt x="21503" y="19559"/>
                    </a:cubicBezTo>
                  </a:path>
                  <a:path w="21503" h="21600" stroke="0" extrusionOk="0">
                    <a:moveTo>
                      <a:pt x="0" y="-1"/>
                    </a:moveTo>
                    <a:cubicBezTo>
                      <a:pt x="11139" y="-1"/>
                      <a:pt x="20451" y="8470"/>
                      <a:pt x="21503" y="19559"/>
                    </a:cubicBezTo>
                    <a:lnTo>
                      <a:pt x="0" y="21600"/>
                    </a:lnTo>
                    <a:close/>
                  </a:path>
                </a:pathLst>
              </a:custGeom>
              <a:noFill/>
              <a:ln w="15875">
                <a:solidFill>
                  <a:srgbClr val="FF0000"/>
                </a:solidFill>
                <a:prstDash val="dash"/>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Arc 42">
                <a:extLst>
                  <a:ext uri="{FF2B5EF4-FFF2-40B4-BE49-F238E27FC236}">
                    <a16:creationId xmlns:a16="http://schemas.microsoft.com/office/drawing/2014/main" id="{F1D82D05-5197-43B9-9F05-60F750C7E059}"/>
                  </a:ext>
                </a:extLst>
              </p:cNvPr>
              <p:cNvSpPr>
                <a:spLocks/>
              </p:cNvSpPr>
              <p:nvPr/>
            </p:nvSpPr>
            <p:spPr bwMode="auto">
              <a:xfrm rot="5397114" flipH="1">
                <a:off x="3132" y="1856"/>
                <a:ext cx="242" cy="2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FF0000"/>
                </a:solidFill>
                <a:prstDash val="dash"/>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Line 43">
                <a:extLst>
                  <a:ext uri="{FF2B5EF4-FFF2-40B4-BE49-F238E27FC236}">
                    <a16:creationId xmlns:a16="http://schemas.microsoft.com/office/drawing/2014/main" id="{B3505448-07FA-45C0-AFFA-667DED0AA1AF}"/>
                  </a:ext>
                </a:extLst>
              </p:cNvPr>
              <p:cNvSpPr>
                <a:spLocks noChangeShapeType="1"/>
              </p:cNvSpPr>
              <p:nvPr/>
            </p:nvSpPr>
            <p:spPr bwMode="auto">
              <a:xfrm rot="16200000">
                <a:off x="822" y="2781"/>
                <a:ext cx="1292" cy="0"/>
              </a:xfrm>
              <a:prstGeom prst="line">
                <a:avLst/>
              </a:prstGeom>
              <a:noFill/>
              <a:ln w="15875">
                <a:solidFill>
                  <a:srgbClr val="0000FF"/>
                </a:solidFill>
                <a:prstDash val="sysDot"/>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Line 44">
                <a:extLst>
                  <a:ext uri="{FF2B5EF4-FFF2-40B4-BE49-F238E27FC236}">
                    <a16:creationId xmlns:a16="http://schemas.microsoft.com/office/drawing/2014/main" id="{AE55DD51-6DEA-4EE8-B1FE-8CA173BBBD5A}"/>
                  </a:ext>
                </a:extLst>
              </p:cNvPr>
              <p:cNvSpPr>
                <a:spLocks noChangeShapeType="1"/>
              </p:cNvSpPr>
              <p:nvPr/>
            </p:nvSpPr>
            <p:spPr bwMode="auto">
              <a:xfrm rot="16200000">
                <a:off x="2506" y="3142"/>
                <a:ext cx="0" cy="1302"/>
              </a:xfrm>
              <a:prstGeom prst="line">
                <a:avLst/>
              </a:prstGeom>
              <a:noFill/>
              <a:ln w="15875">
                <a:solidFill>
                  <a:srgbClr val="0000FF"/>
                </a:solidFill>
                <a:prstDash val="sysDot"/>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Line 45">
                <a:extLst>
                  <a:ext uri="{FF2B5EF4-FFF2-40B4-BE49-F238E27FC236}">
                    <a16:creationId xmlns:a16="http://schemas.microsoft.com/office/drawing/2014/main" id="{6F86277F-28F8-49D9-96D8-10183BCD9BC4}"/>
                  </a:ext>
                </a:extLst>
              </p:cNvPr>
              <p:cNvSpPr>
                <a:spLocks noChangeShapeType="1"/>
              </p:cNvSpPr>
              <p:nvPr/>
            </p:nvSpPr>
            <p:spPr bwMode="auto">
              <a:xfrm rot="16200000">
                <a:off x="2481" y="1115"/>
                <a:ext cx="0" cy="1253"/>
              </a:xfrm>
              <a:prstGeom prst="line">
                <a:avLst/>
              </a:prstGeom>
              <a:noFill/>
              <a:ln w="15875">
                <a:solidFill>
                  <a:srgbClr val="0000FF"/>
                </a:solidFill>
                <a:prstDash val="sysDot"/>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Line 46">
                <a:extLst>
                  <a:ext uri="{FF2B5EF4-FFF2-40B4-BE49-F238E27FC236}">
                    <a16:creationId xmlns:a16="http://schemas.microsoft.com/office/drawing/2014/main" id="{8C0108C6-EA2B-4CF7-9038-0F0E11D458D0}"/>
                  </a:ext>
                </a:extLst>
              </p:cNvPr>
              <p:cNvSpPr>
                <a:spLocks noChangeShapeType="1"/>
              </p:cNvSpPr>
              <p:nvPr/>
            </p:nvSpPr>
            <p:spPr bwMode="auto">
              <a:xfrm rot="16200000">
                <a:off x="2864" y="2735"/>
                <a:ext cx="1322" cy="0"/>
              </a:xfrm>
              <a:prstGeom prst="line">
                <a:avLst/>
              </a:prstGeom>
              <a:noFill/>
              <a:ln w="15875">
                <a:solidFill>
                  <a:srgbClr val="0000FF"/>
                </a:solidFill>
                <a:prstDash val="sysDot"/>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1" name="Arc 47">
                <a:extLst>
                  <a:ext uri="{FF2B5EF4-FFF2-40B4-BE49-F238E27FC236}">
                    <a16:creationId xmlns:a16="http://schemas.microsoft.com/office/drawing/2014/main" id="{85829B2A-DB4E-47E9-8CBB-53731E9AA0D8}"/>
                  </a:ext>
                </a:extLst>
              </p:cNvPr>
              <p:cNvSpPr>
                <a:spLocks/>
              </p:cNvSpPr>
              <p:nvPr/>
            </p:nvSpPr>
            <p:spPr bwMode="auto">
              <a:xfrm rot="16200000" flipH="1">
                <a:off x="1472" y="3402"/>
                <a:ext cx="376" cy="39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0000FF"/>
                </a:solidFill>
                <a:prstDash val="sysDot"/>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Arc 48">
                <a:extLst>
                  <a:ext uri="{FF2B5EF4-FFF2-40B4-BE49-F238E27FC236}">
                    <a16:creationId xmlns:a16="http://schemas.microsoft.com/office/drawing/2014/main" id="{2512DC26-7B8C-4627-9C4F-9ED5094AEB6A}"/>
                  </a:ext>
                </a:extLst>
              </p:cNvPr>
              <p:cNvSpPr>
                <a:spLocks/>
              </p:cNvSpPr>
              <p:nvPr/>
            </p:nvSpPr>
            <p:spPr bwMode="auto">
              <a:xfrm rot="16200000">
                <a:off x="1487" y="1730"/>
                <a:ext cx="385" cy="4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0000FF"/>
                </a:solidFill>
                <a:prstDash val="sysDot"/>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 name="Arc 49">
                <a:extLst>
                  <a:ext uri="{FF2B5EF4-FFF2-40B4-BE49-F238E27FC236}">
                    <a16:creationId xmlns:a16="http://schemas.microsoft.com/office/drawing/2014/main" id="{FEF665A9-8BDD-408D-A123-6A9122621FBE}"/>
                  </a:ext>
                </a:extLst>
              </p:cNvPr>
              <p:cNvSpPr>
                <a:spLocks/>
              </p:cNvSpPr>
              <p:nvPr/>
            </p:nvSpPr>
            <p:spPr bwMode="auto">
              <a:xfrm rot="11045370" flipH="1">
                <a:off x="3100" y="3364"/>
                <a:ext cx="415" cy="44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0000FF"/>
                </a:solidFill>
                <a:prstDash val="sysDot"/>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 name="Arc 50">
                <a:extLst>
                  <a:ext uri="{FF2B5EF4-FFF2-40B4-BE49-F238E27FC236}">
                    <a16:creationId xmlns:a16="http://schemas.microsoft.com/office/drawing/2014/main" id="{04E2DC2C-7773-4F11-BB9F-91618DD40FA3}"/>
                  </a:ext>
                </a:extLst>
              </p:cNvPr>
              <p:cNvSpPr>
                <a:spLocks/>
              </p:cNvSpPr>
              <p:nvPr/>
            </p:nvSpPr>
            <p:spPr bwMode="auto">
              <a:xfrm rot="5397114" flipH="1">
                <a:off x="3127" y="1747"/>
                <a:ext cx="403" cy="39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0000FF"/>
                </a:solidFill>
                <a:prstDash val="sysDot"/>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3" name="Group 51">
              <a:extLst>
                <a:ext uri="{FF2B5EF4-FFF2-40B4-BE49-F238E27FC236}">
                  <a16:creationId xmlns:a16="http://schemas.microsoft.com/office/drawing/2014/main" id="{2D64BCDA-47E7-43D1-9E4B-ED7397F96EE1}"/>
                </a:ext>
              </a:extLst>
            </p:cNvPr>
            <p:cNvGrpSpPr>
              <a:grpSpLocks/>
            </p:cNvGrpSpPr>
            <p:nvPr/>
          </p:nvGrpSpPr>
          <p:grpSpPr bwMode="auto">
            <a:xfrm>
              <a:off x="4743" y="1425"/>
              <a:ext cx="658" cy="644"/>
              <a:chOff x="7937" y="2103"/>
              <a:chExt cx="1517" cy="1607"/>
            </a:xfrm>
          </p:grpSpPr>
          <p:sp>
            <p:nvSpPr>
              <p:cNvPr id="14" name="Line 52">
                <a:extLst>
                  <a:ext uri="{FF2B5EF4-FFF2-40B4-BE49-F238E27FC236}">
                    <a16:creationId xmlns:a16="http://schemas.microsoft.com/office/drawing/2014/main" id="{3816EFC2-D071-46B8-A27C-B17A41DC0B89}"/>
                  </a:ext>
                </a:extLst>
              </p:cNvPr>
              <p:cNvSpPr>
                <a:spLocks noChangeShapeType="1"/>
              </p:cNvSpPr>
              <p:nvPr/>
            </p:nvSpPr>
            <p:spPr bwMode="auto">
              <a:xfrm>
                <a:off x="7937" y="2722"/>
                <a:ext cx="270" cy="0"/>
              </a:xfrm>
              <a:prstGeom prst="line">
                <a:avLst/>
              </a:prstGeom>
              <a:noFill/>
              <a:ln w="15875">
                <a:solidFill>
                  <a:srgbClr val="0000FF"/>
                </a:solidFill>
                <a:prstDash val="sysDot"/>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 name="Line 53">
                <a:extLst>
                  <a:ext uri="{FF2B5EF4-FFF2-40B4-BE49-F238E27FC236}">
                    <a16:creationId xmlns:a16="http://schemas.microsoft.com/office/drawing/2014/main" id="{964CC13A-C3C5-4D84-BF6A-E9812F0A388E}"/>
                  </a:ext>
                </a:extLst>
              </p:cNvPr>
              <p:cNvSpPr>
                <a:spLocks noChangeShapeType="1"/>
              </p:cNvSpPr>
              <p:nvPr/>
            </p:nvSpPr>
            <p:spPr bwMode="auto">
              <a:xfrm>
                <a:off x="7937" y="2405"/>
                <a:ext cx="270" cy="0"/>
              </a:xfrm>
              <a:prstGeom prst="line">
                <a:avLst/>
              </a:prstGeom>
              <a:noFill/>
              <a:ln w="15875">
                <a:solidFill>
                  <a:srgbClr val="000000"/>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Text Box 54">
                <a:extLst>
                  <a:ext uri="{FF2B5EF4-FFF2-40B4-BE49-F238E27FC236}">
                    <a16:creationId xmlns:a16="http://schemas.microsoft.com/office/drawing/2014/main" id="{99725075-7D59-404C-9DBE-A19340D08D29}"/>
                  </a:ext>
                </a:extLst>
              </p:cNvPr>
              <p:cNvSpPr txBox="1">
                <a:spLocks noChangeArrowheads="1"/>
              </p:cNvSpPr>
              <p:nvPr/>
            </p:nvSpPr>
            <p:spPr bwMode="auto">
              <a:xfrm>
                <a:off x="8207" y="2103"/>
                <a:ext cx="1247" cy="1607"/>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black"/>
                    </a:solidFill>
                    <a:effectLst/>
                    <a:uLnTx/>
                    <a:uFillTx/>
                    <a:latin typeface="Arial" charset="0"/>
                    <a:ea typeface="+mn-ea"/>
                    <a:cs typeface="+mn-cs"/>
                  </a:rPr>
                  <a:t>σ</a:t>
                </a:r>
                <a:r>
                  <a:rPr kumimoji="0" lang="en-GB" sz="1500" b="1" i="0" u="none" strike="noStrike" kern="1200" cap="none" spc="0" normalizeH="0" baseline="-25000" noProof="0">
                    <a:ln>
                      <a:noFill/>
                    </a:ln>
                    <a:solidFill>
                      <a:prstClr val="black"/>
                    </a:solidFill>
                    <a:effectLst/>
                    <a:uLnTx/>
                    <a:uFillTx/>
                    <a:latin typeface="Arial" charset="0"/>
                    <a:ea typeface="+mn-ea"/>
                    <a:cs typeface="+mn-cs"/>
                  </a:rPr>
                  <a:t>0.2,meas</a:t>
                </a:r>
                <a:endParaRPr kumimoji="0" lang="en-GB" sz="1500" b="1" i="0" u="none" strike="noStrike" kern="1200" cap="none" spc="0" normalizeH="0" baseline="0" noProof="0">
                  <a:ln>
                    <a:noFill/>
                  </a:ln>
                  <a:solidFill>
                    <a:prstClr val="black"/>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black"/>
                    </a:solidFill>
                    <a:effectLst/>
                    <a:uLnTx/>
                    <a:uFillTx/>
                    <a:latin typeface="Arial" charset="0"/>
                    <a:ea typeface="+mn-ea"/>
                    <a:cs typeface="+mn-cs"/>
                  </a:rPr>
                  <a:t>σ</a:t>
                </a:r>
                <a:r>
                  <a:rPr kumimoji="0" lang="en-GB" sz="1500" b="1" i="0" u="none" strike="noStrike" kern="1200" cap="none" spc="0" normalizeH="0" baseline="-25000" noProof="0">
                    <a:ln>
                      <a:noFill/>
                    </a:ln>
                    <a:solidFill>
                      <a:prstClr val="black"/>
                    </a:solidFill>
                    <a:effectLst/>
                    <a:uLnTx/>
                    <a:uFillTx/>
                    <a:latin typeface="Arial" charset="0"/>
                    <a:ea typeface="+mn-ea"/>
                    <a:cs typeface="+mn-cs"/>
                  </a:rPr>
                  <a:t>0.2,mill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black"/>
                    </a:solidFill>
                    <a:effectLst/>
                    <a:uLnTx/>
                    <a:uFillTx/>
                    <a:latin typeface="Arial" charset="0"/>
                    <a:ea typeface="+mn-ea"/>
                    <a:cs typeface="+mn-cs"/>
                  </a:rPr>
                  <a:t>σ</a:t>
                </a:r>
                <a:r>
                  <a:rPr kumimoji="0" lang="en-GB" sz="1500" b="1" i="0" u="none" strike="noStrike" kern="1200" cap="none" spc="0" normalizeH="0" baseline="-25000" noProof="0">
                    <a:ln>
                      <a:noFill/>
                    </a:ln>
                    <a:solidFill>
                      <a:prstClr val="black"/>
                    </a:solidFill>
                    <a:effectLst/>
                    <a:uLnTx/>
                    <a:uFillTx/>
                    <a:latin typeface="Arial" charset="0"/>
                    <a:ea typeface="+mn-ea"/>
                    <a:cs typeface="+mn-cs"/>
                  </a:rPr>
                  <a:t>0.2,min</a:t>
                </a:r>
                <a:endParaRPr kumimoji="0" lang="en-GB" sz="1500" b="1" i="0" u="none" strike="noStrike" kern="1200" cap="none" spc="0" normalizeH="0" baseline="0" noProof="0">
                  <a:ln>
                    <a:noFill/>
                  </a:ln>
                  <a:solidFill>
                    <a:prstClr val="black"/>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Arial" charset="0"/>
                  <a:ea typeface="+mn-ea"/>
                  <a:cs typeface="+mn-cs"/>
                </a:endParaRPr>
              </a:p>
            </p:txBody>
          </p:sp>
          <p:sp>
            <p:nvSpPr>
              <p:cNvPr id="17" name="Line 55">
                <a:extLst>
                  <a:ext uri="{FF2B5EF4-FFF2-40B4-BE49-F238E27FC236}">
                    <a16:creationId xmlns:a16="http://schemas.microsoft.com/office/drawing/2014/main" id="{FC5A7B6D-5063-40B9-A36F-D9770EB51A7F}"/>
                  </a:ext>
                </a:extLst>
              </p:cNvPr>
              <p:cNvSpPr>
                <a:spLocks noChangeShapeType="1"/>
              </p:cNvSpPr>
              <p:nvPr/>
            </p:nvSpPr>
            <p:spPr bwMode="auto">
              <a:xfrm>
                <a:off x="7937" y="3019"/>
                <a:ext cx="270" cy="0"/>
              </a:xfrm>
              <a:prstGeom prst="line">
                <a:avLst/>
              </a:prstGeom>
              <a:noFill/>
              <a:ln w="15875">
                <a:solidFill>
                  <a:srgbClr val="FF0000"/>
                </a:solidFill>
                <a:prstDash val="dash"/>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grpSp>
      <p:sp>
        <p:nvSpPr>
          <p:cNvPr id="61" name="Slide Number Placeholder 3">
            <a:extLst>
              <a:ext uri="{FF2B5EF4-FFF2-40B4-BE49-F238E27FC236}">
                <a16:creationId xmlns:a16="http://schemas.microsoft.com/office/drawing/2014/main" id="{8D788099-271C-4F71-BCCA-F0ED7AD301AA}"/>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71714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歪み硬化</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常に有用とは限らない</a:t>
            </a:r>
            <a:endParaRPr lang="en-GB" altLang="en-US" dirty="0">
              <a:latin typeface="ＭＳ Ｐゴシック" panose="020B0600070205080204" pitchFamily="50" charset="-128"/>
              <a:ea typeface="ＭＳ Ｐゴシック" panose="020B0600070205080204" pitchFamily="50" charset="-128"/>
            </a:endParaRPr>
          </a:p>
        </p:txBody>
      </p:sp>
      <p:sp>
        <p:nvSpPr>
          <p:cNvPr id="13315" name="Content Placeholder 2"/>
          <p:cNvSpPr>
            <a:spLocks noGrp="1"/>
          </p:cNvSpPr>
          <p:nvPr>
            <p:ph idx="1"/>
          </p:nvPr>
        </p:nvSpPr>
        <p:spPr>
          <a:xfrm>
            <a:off x="468313" y="1966911"/>
            <a:ext cx="8229600" cy="4525963"/>
          </a:xfrm>
        </p:spPr>
        <p:txBody>
          <a:bodyPr>
            <a:normAutofit/>
          </a:bodyPr>
          <a:lstStyle/>
          <a:p>
            <a:pPr marL="0" indent="0">
              <a:buNone/>
            </a:pPr>
            <a:r>
              <a:rPr lang="ja-JP" altLang="en-US" sz="2800" dirty="0">
                <a:latin typeface="ＭＳ Ｐゴシック" panose="020B0600070205080204" pitchFamily="50" charset="-128"/>
                <a:ea typeface="ＭＳ Ｐゴシック" panose="020B0600070205080204" pitchFamily="50" charset="-128"/>
              </a:rPr>
              <a:t>理由は：</a:t>
            </a:r>
          </a:p>
          <a:p>
            <a:r>
              <a:rPr lang="ja-JP" altLang="en-US" sz="2800" dirty="0">
                <a:latin typeface="ＭＳ Ｐゴシック" panose="020B0600070205080204" pitchFamily="50" charset="-128"/>
                <a:ea typeface="ＭＳ Ｐゴシック" panose="020B0600070205080204" pitchFamily="50" charset="-128"/>
              </a:rPr>
              <a:t>　製造設備の大型化</a:t>
            </a:r>
            <a:endParaRPr lang="en-US" altLang="ja-JP" dirty="0">
              <a:latin typeface="ＭＳ Ｐゴシック" panose="020B0600070205080204" pitchFamily="50" charset="-128"/>
              <a:ea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rPr>
              <a:t>　加工に必要な負荷の上昇</a:t>
            </a:r>
          </a:p>
          <a:p>
            <a:r>
              <a:rPr lang="ja-JP" altLang="en-US" sz="2800" dirty="0">
                <a:latin typeface="ＭＳ Ｐゴシック" panose="020B0600070205080204" pitchFamily="50" charset="-128"/>
                <a:ea typeface="ＭＳ Ｐゴシック" panose="020B0600070205080204" pitchFamily="50" charset="-128"/>
              </a:rPr>
              <a:t>　延性の低下</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（但し特にオーステナイト鋼では初期延性が高い）</a:t>
            </a:r>
          </a:p>
          <a:p>
            <a:r>
              <a:rPr lang="ja-JP" altLang="en-US" sz="2800" dirty="0">
                <a:latin typeface="ＭＳ Ｐゴシック" panose="020B0600070205080204" pitchFamily="50" charset="-128"/>
                <a:ea typeface="ＭＳ Ｐゴシック" panose="020B0600070205080204" pitchFamily="50" charset="-128"/>
              </a:rPr>
              <a:t>　望ましくない残存応力の発生</a:t>
            </a:r>
          </a:p>
        </p:txBody>
      </p:sp>
      <p:sp>
        <p:nvSpPr>
          <p:cNvPr id="6" name="Slide Number Placeholder 3">
            <a:extLst>
              <a:ext uri="{FF2B5EF4-FFF2-40B4-BE49-F238E27FC236}">
                <a16:creationId xmlns:a16="http://schemas.microsoft.com/office/drawing/2014/main" id="{EDEF15F3-C1F4-425C-8E1C-12D929AA0F31}"/>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4293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ja-JP" altLang="en-US" dirty="0">
                <a:ea typeface="MS PGothic" pitchFamily="34" charset="-128"/>
              </a:rPr>
              <a:t>延性と靱性</a:t>
            </a:r>
            <a:endParaRPr lang="en-GB" altLang="en-US" dirty="0">
              <a:ea typeface="MS PGothic" pitchFamily="34" charset="-128"/>
            </a:endParaRPr>
          </a:p>
        </p:txBody>
      </p:sp>
      <p:sp>
        <p:nvSpPr>
          <p:cNvPr id="14339" name="Content Placeholder 2"/>
          <p:cNvSpPr>
            <a:spLocks noGrp="1"/>
          </p:cNvSpPr>
          <p:nvPr>
            <p:ph idx="1"/>
          </p:nvPr>
        </p:nvSpPr>
        <p:spPr>
          <a:xfrm>
            <a:off x="4572000" y="1628775"/>
            <a:ext cx="4081463" cy="4525963"/>
          </a:xfrm>
        </p:spPr>
        <p:txBody>
          <a:bodyPr/>
          <a:lstStyle/>
          <a:p>
            <a:r>
              <a:rPr lang="ja-JP" altLang="en-US" sz="2000" b="1" dirty="0">
                <a:ea typeface="MS PGothic" pitchFamily="34" charset="-128"/>
              </a:rPr>
              <a:t>延性　－　割れずに延びる力</a:t>
            </a:r>
          </a:p>
          <a:p>
            <a:r>
              <a:rPr lang="ja-JP" altLang="en-US" sz="2000" b="1" dirty="0">
                <a:ea typeface="MS PGothic" pitchFamily="34" charset="-128"/>
              </a:rPr>
              <a:t>靱性　－　エネルギーを吸収し、</a:t>
            </a:r>
            <a:endParaRPr lang="en-US" altLang="ja-JP" sz="2000" b="1" dirty="0">
              <a:ea typeface="MS PGothic" pitchFamily="34" charset="-128"/>
            </a:endParaRPr>
          </a:p>
          <a:p>
            <a:pPr marL="0" indent="0">
              <a:buNone/>
            </a:pPr>
            <a:r>
              <a:rPr lang="en-US" altLang="ja-JP" sz="2000" b="1" dirty="0">
                <a:ea typeface="MS PGothic" pitchFamily="34" charset="-128"/>
              </a:rPr>
              <a:t>                         </a:t>
            </a:r>
            <a:r>
              <a:rPr lang="ja-JP" altLang="en-US" sz="2000" b="1" dirty="0">
                <a:ea typeface="MS PGothic" pitchFamily="34" charset="-128"/>
              </a:rPr>
              <a:t>壊れずに塑性的に変</a:t>
            </a:r>
            <a:endParaRPr lang="en-US" altLang="ja-JP" sz="2000" b="1" dirty="0">
              <a:ea typeface="MS PGothic" pitchFamily="34" charset="-128"/>
            </a:endParaRPr>
          </a:p>
          <a:p>
            <a:pPr marL="0" indent="0">
              <a:buNone/>
            </a:pPr>
            <a:r>
              <a:rPr lang="en-US" altLang="ja-JP" sz="2000" b="1" dirty="0">
                <a:ea typeface="MS PGothic" pitchFamily="34" charset="-128"/>
              </a:rPr>
              <a:t>                         </a:t>
            </a:r>
            <a:r>
              <a:rPr lang="ja-JP" altLang="en-US" sz="2000" b="1" dirty="0">
                <a:ea typeface="MS PGothic" pitchFamily="34" charset="-128"/>
              </a:rPr>
              <a:t>形する力</a:t>
            </a:r>
          </a:p>
          <a:p>
            <a:endParaRPr lang="ja-JP" altLang="en-US" sz="2400" b="1" dirty="0">
              <a:ea typeface="MS PGothic" pitchFamily="34" charset="-128"/>
            </a:endParaRPr>
          </a:p>
          <a:p>
            <a:endParaRPr lang="en-GB" altLang="en-US" dirty="0">
              <a:ea typeface="MS PGothic" pitchFamily="34" charset="-128"/>
            </a:endParaRPr>
          </a:p>
        </p:txBody>
      </p:sp>
      <p:pic>
        <p:nvPicPr>
          <p:cNvPr id="14340" name="Picture 6" descr="http://upload.wikimedia.org/wikipedia/commons/0/00/Brittle_v_ductile_stress-strain_behaviou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628775"/>
            <a:ext cx="3983037" cy="4525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68313" y="1700808"/>
            <a:ext cx="57529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応力</a:t>
            </a:r>
          </a:p>
        </p:txBody>
      </p:sp>
      <p:sp>
        <p:nvSpPr>
          <p:cNvPr id="7" name="テキスト ボックス 6"/>
          <p:cNvSpPr txBox="1"/>
          <p:nvPr/>
        </p:nvSpPr>
        <p:spPr>
          <a:xfrm>
            <a:off x="3419872" y="5229200"/>
            <a:ext cx="57529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歪み</a:t>
            </a:r>
          </a:p>
        </p:txBody>
      </p:sp>
      <p:sp>
        <p:nvSpPr>
          <p:cNvPr id="8" name="テキスト ボックス 7"/>
          <p:cNvSpPr txBox="1"/>
          <p:nvPr/>
        </p:nvSpPr>
        <p:spPr>
          <a:xfrm>
            <a:off x="1043608" y="2130207"/>
            <a:ext cx="79208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脆い</a:t>
            </a:r>
          </a:p>
        </p:txBody>
      </p:sp>
      <p:sp>
        <p:nvSpPr>
          <p:cNvPr id="9" name="テキスト ボックス 8"/>
          <p:cNvSpPr txBox="1"/>
          <p:nvPr/>
        </p:nvSpPr>
        <p:spPr>
          <a:xfrm>
            <a:off x="3303809" y="2111171"/>
            <a:ext cx="79208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延性あり</a:t>
            </a:r>
          </a:p>
        </p:txBody>
      </p:sp>
      <p:sp>
        <p:nvSpPr>
          <p:cNvPr id="10" name="テキスト ボックス 9"/>
          <p:cNvSpPr txBox="1"/>
          <p:nvPr/>
        </p:nvSpPr>
        <p:spPr>
          <a:xfrm>
            <a:off x="1547664" y="3717032"/>
            <a:ext cx="1512168" cy="461665"/>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曲線下の部分＝吸収されたエネルギー</a:t>
            </a:r>
          </a:p>
        </p:txBody>
      </p:sp>
      <p:sp>
        <p:nvSpPr>
          <p:cNvPr id="12" name="Slide Number Placeholder 3">
            <a:extLst>
              <a:ext uri="{FF2B5EF4-FFF2-40B4-BE49-F238E27FC236}">
                <a16:creationId xmlns:a16="http://schemas.microsoft.com/office/drawing/2014/main" id="{923C1F33-85C3-4B5D-8F7F-76848CEB4432}"/>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16822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4">
            <a:extLst>
              <a:ext uri="{FF2B5EF4-FFF2-40B4-BE49-F238E27FC236}">
                <a16:creationId xmlns:a16="http://schemas.microsoft.com/office/drawing/2014/main" id="{98431D21-16F8-481A-A34D-497246197F0E}"/>
              </a:ext>
            </a:extLst>
          </p:cNvPr>
          <p:cNvSpPr>
            <a:spLocks noGrp="1"/>
          </p:cNvSpPr>
          <p:nvPr>
            <p:ph type="title"/>
          </p:nvPr>
        </p:nvSpPr>
        <p:spPr>
          <a:xfrm>
            <a:off x="628650" y="365126"/>
            <a:ext cx="7886700" cy="1325563"/>
          </a:xfrm>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応力ひずみ曲線</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　（高ひずみ域）</a:t>
            </a:r>
          </a:p>
        </p:txBody>
      </p:sp>
      <p:pic>
        <p:nvPicPr>
          <p:cNvPr id="11" name="Picture 8">
            <a:extLst>
              <a:ext uri="{FF2B5EF4-FFF2-40B4-BE49-F238E27FC236}">
                <a16:creationId xmlns:a16="http://schemas.microsoft.com/office/drawing/2014/main" id="{92830E1D-3EE3-40FA-B710-D89D8223A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970257"/>
            <a:ext cx="7777163" cy="442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reeform 1">
            <a:extLst>
              <a:ext uri="{FF2B5EF4-FFF2-40B4-BE49-F238E27FC236}">
                <a16:creationId xmlns:a16="http://schemas.microsoft.com/office/drawing/2014/main" id="{324FD58B-20B4-41FA-BF25-902D3C22EB37}"/>
              </a:ext>
            </a:extLst>
          </p:cNvPr>
          <p:cNvSpPr/>
          <p:nvPr/>
        </p:nvSpPr>
        <p:spPr>
          <a:xfrm>
            <a:off x="1610800" y="2488816"/>
            <a:ext cx="4347930" cy="1164166"/>
          </a:xfrm>
          <a:custGeom>
            <a:avLst/>
            <a:gdLst>
              <a:gd name="connsiteX0" fmla="*/ 0 w 4347930"/>
              <a:gd name="connsiteY0" fmla="*/ 1164166 h 1164166"/>
              <a:gd name="connsiteX1" fmla="*/ 110837 w 4347930"/>
              <a:gd name="connsiteY1" fmla="*/ 905548 h 1164166"/>
              <a:gd name="connsiteX2" fmla="*/ 267855 w 4347930"/>
              <a:gd name="connsiteY2" fmla="*/ 711584 h 1164166"/>
              <a:gd name="connsiteX3" fmla="*/ 517237 w 4347930"/>
              <a:gd name="connsiteY3" fmla="*/ 554566 h 1164166"/>
              <a:gd name="connsiteX4" fmla="*/ 757382 w 4347930"/>
              <a:gd name="connsiteY4" fmla="*/ 369839 h 1164166"/>
              <a:gd name="connsiteX5" fmla="*/ 895928 w 4347930"/>
              <a:gd name="connsiteY5" fmla="*/ 314420 h 1164166"/>
              <a:gd name="connsiteX6" fmla="*/ 1108364 w 4347930"/>
              <a:gd name="connsiteY6" fmla="*/ 222057 h 1164166"/>
              <a:gd name="connsiteX7" fmla="*/ 1394691 w 4347930"/>
              <a:gd name="connsiteY7" fmla="*/ 129693 h 1164166"/>
              <a:gd name="connsiteX8" fmla="*/ 1597891 w 4347930"/>
              <a:gd name="connsiteY8" fmla="*/ 92748 h 1164166"/>
              <a:gd name="connsiteX9" fmla="*/ 1856509 w 4347930"/>
              <a:gd name="connsiteY9" fmla="*/ 37329 h 1164166"/>
              <a:gd name="connsiteX10" fmla="*/ 2078182 w 4347930"/>
              <a:gd name="connsiteY10" fmla="*/ 18857 h 1164166"/>
              <a:gd name="connsiteX11" fmla="*/ 2346037 w 4347930"/>
              <a:gd name="connsiteY11" fmla="*/ 384 h 1164166"/>
              <a:gd name="connsiteX12" fmla="*/ 2770909 w 4347930"/>
              <a:gd name="connsiteY12" fmla="*/ 9620 h 1164166"/>
              <a:gd name="connsiteX13" fmla="*/ 3371273 w 4347930"/>
              <a:gd name="connsiteY13" fmla="*/ 46566 h 1164166"/>
              <a:gd name="connsiteX14" fmla="*/ 3657600 w 4347930"/>
              <a:gd name="connsiteY14" fmla="*/ 92748 h 1164166"/>
              <a:gd name="connsiteX15" fmla="*/ 3805382 w 4347930"/>
              <a:gd name="connsiteY15" fmla="*/ 129693 h 1164166"/>
              <a:gd name="connsiteX16" fmla="*/ 3953164 w 4347930"/>
              <a:gd name="connsiteY16" fmla="*/ 212820 h 1164166"/>
              <a:gd name="connsiteX17" fmla="*/ 4119418 w 4347930"/>
              <a:gd name="connsiteY17" fmla="*/ 332893 h 1164166"/>
              <a:gd name="connsiteX18" fmla="*/ 4221018 w 4347930"/>
              <a:gd name="connsiteY18" fmla="*/ 471439 h 1164166"/>
              <a:gd name="connsiteX19" fmla="*/ 4341091 w 4347930"/>
              <a:gd name="connsiteY19" fmla="*/ 646929 h 1164166"/>
              <a:gd name="connsiteX20" fmla="*/ 4322618 w 4347930"/>
              <a:gd name="connsiteY20" fmla="*/ 646929 h 116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7930" h="1164166">
                <a:moveTo>
                  <a:pt x="0" y="1164166"/>
                </a:moveTo>
                <a:cubicBezTo>
                  <a:pt x="33097" y="1072572"/>
                  <a:pt x="66195" y="980978"/>
                  <a:pt x="110837" y="905548"/>
                </a:cubicBezTo>
                <a:cubicBezTo>
                  <a:pt x="155479" y="830118"/>
                  <a:pt x="200122" y="770081"/>
                  <a:pt x="267855" y="711584"/>
                </a:cubicBezTo>
                <a:cubicBezTo>
                  <a:pt x="335588" y="653087"/>
                  <a:pt x="435649" y="611523"/>
                  <a:pt x="517237" y="554566"/>
                </a:cubicBezTo>
                <a:cubicBezTo>
                  <a:pt x="598825" y="497609"/>
                  <a:pt x="694267" y="409863"/>
                  <a:pt x="757382" y="369839"/>
                </a:cubicBezTo>
                <a:cubicBezTo>
                  <a:pt x="820497" y="329815"/>
                  <a:pt x="837431" y="339050"/>
                  <a:pt x="895928" y="314420"/>
                </a:cubicBezTo>
                <a:cubicBezTo>
                  <a:pt x="954425" y="289790"/>
                  <a:pt x="1025237" y="252845"/>
                  <a:pt x="1108364" y="222057"/>
                </a:cubicBezTo>
                <a:cubicBezTo>
                  <a:pt x="1191491" y="191269"/>
                  <a:pt x="1313103" y="151245"/>
                  <a:pt x="1394691" y="129693"/>
                </a:cubicBezTo>
                <a:cubicBezTo>
                  <a:pt x="1476279" y="108141"/>
                  <a:pt x="1520921" y="108142"/>
                  <a:pt x="1597891" y="92748"/>
                </a:cubicBezTo>
                <a:cubicBezTo>
                  <a:pt x="1674861" y="77354"/>
                  <a:pt x="1776461" y="49644"/>
                  <a:pt x="1856509" y="37329"/>
                </a:cubicBezTo>
                <a:cubicBezTo>
                  <a:pt x="1936557" y="25014"/>
                  <a:pt x="2078182" y="18857"/>
                  <a:pt x="2078182" y="18857"/>
                </a:cubicBezTo>
                <a:lnTo>
                  <a:pt x="2346037" y="384"/>
                </a:lnTo>
                <a:cubicBezTo>
                  <a:pt x="2461491" y="-1155"/>
                  <a:pt x="2600036" y="1923"/>
                  <a:pt x="2770909" y="9620"/>
                </a:cubicBezTo>
                <a:cubicBezTo>
                  <a:pt x="2941782" y="17317"/>
                  <a:pt x="3223491" y="32711"/>
                  <a:pt x="3371273" y="46566"/>
                </a:cubicBezTo>
                <a:cubicBezTo>
                  <a:pt x="3519055" y="60421"/>
                  <a:pt x="3585249" y="78894"/>
                  <a:pt x="3657600" y="92748"/>
                </a:cubicBezTo>
                <a:cubicBezTo>
                  <a:pt x="3729951" y="106602"/>
                  <a:pt x="3756121" y="109681"/>
                  <a:pt x="3805382" y="129693"/>
                </a:cubicBezTo>
                <a:cubicBezTo>
                  <a:pt x="3854643" y="149705"/>
                  <a:pt x="3900825" y="178953"/>
                  <a:pt x="3953164" y="212820"/>
                </a:cubicBezTo>
                <a:cubicBezTo>
                  <a:pt x="4005503" y="246687"/>
                  <a:pt x="4074776" y="289790"/>
                  <a:pt x="4119418" y="332893"/>
                </a:cubicBezTo>
                <a:cubicBezTo>
                  <a:pt x="4164060" y="375996"/>
                  <a:pt x="4184073" y="419100"/>
                  <a:pt x="4221018" y="471439"/>
                </a:cubicBezTo>
                <a:cubicBezTo>
                  <a:pt x="4257963" y="523778"/>
                  <a:pt x="4324158" y="617681"/>
                  <a:pt x="4341091" y="646929"/>
                </a:cubicBezTo>
                <a:cubicBezTo>
                  <a:pt x="4358024" y="676177"/>
                  <a:pt x="4340321" y="661553"/>
                  <a:pt x="4322618" y="64692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テキスト ボックス 14">
            <a:extLst>
              <a:ext uri="{FF2B5EF4-FFF2-40B4-BE49-F238E27FC236}">
                <a16:creationId xmlns:a16="http://schemas.microsoft.com/office/drawing/2014/main" id="{77729C5E-6C14-43B3-96C0-4713B536F20F}"/>
              </a:ext>
            </a:extLst>
          </p:cNvPr>
          <p:cNvSpPr txBox="1"/>
          <p:nvPr/>
        </p:nvSpPr>
        <p:spPr>
          <a:xfrm>
            <a:off x="5194153" y="2119484"/>
            <a:ext cx="230425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二相鋼</a:t>
            </a:r>
          </a:p>
        </p:txBody>
      </p:sp>
      <p:sp>
        <p:nvSpPr>
          <p:cNvPr id="16" name="テキスト ボックス 15">
            <a:extLst>
              <a:ext uri="{FF2B5EF4-FFF2-40B4-BE49-F238E27FC236}">
                <a16:creationId xmlns:a16="http://schemas.microsoft.com/office/drawing/2014/main" id="{30A39D6D-0224-4A3C-982B-2FDC8ECE3D8D}"/>
              </a:ext>
            </a:extLst>
          </p:cNvPr>
          <p:cNvSpPr txBox="1"/>
          <p:nvPr/>
        </p:nvSpPr>
        <p:spPr>
          <a:xfrm>
            <a:off x="2241825" y="3178944"/>
            <a:ext cx="216264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炭素鋼</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S355</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7" name="正方形/長方形 16">
            <a:extLst>
              <a:ext uri="{FF2B5EF4-FFF2-40B4-BE49-F238E27FC236}">
                <a16:creationId xmlns:a16="http://schemas.microsoft.com/office/drawing/2014/main" id="{E92BCE9B-0138-4EB1-82A7-4B355B1BCBBF}"/>
              </a:ext>
            </a:extLst>
          </p:cNvPr>
          <p:cNvSpPr/>
          <p:nvPr/>
        </p:nvSpPr>
        <p:spPr>
          <a:xfrm>
            <a:off x="5626201" y="4165906"/>
            <a:ext cx="2448272"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オーステナイト鋼</a:t>
            </a:r>
            <a:endParaRPr kumimoji="0"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8" name="正方形/長方形 17">
            <a:extLst>
              <a:ext uri="{FF2B5EF4-FFF2-40B4-BE49-F238E27FC236}">
                <a16:creationId xmlns:a16="http://schemas.microsoft.com/office/drawing/2014/main" id="{75F3C20E-F4CE-41C2-80FE-D4D14D92D1C4}"/>
              </a:ext>
            </a:extLst>
          </p:cNvPr>
          <p:cNvSpPr/>
          <p:nvPr/>
        </p:nvSpPr>
        <p:spPr>
          <a:xfrm>
            <a:off x="4114033" y="6088699"/>
            <a:ext cx="1656184"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歪み</a:t>
            </a:r>
            <a:r>
              <a:rPr kumimoji="0" lang="en-US" altLang="ja-JP" sz="11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ɛ(%)</a:t>
            </a:r>
            <a:endParaRPr kumimoji="0" lang="ja-JP" altLang="ja-JP" sz="11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3" name="Slide Number Placeholder 3">
            <a:extLst>
              <a:ext uri="{FF2B5EF4-FFF2-40B4-BE49-F238E27FC236}">
                <a16:creationId xmlns:a16="http://schemas.microsoft.com/office/drawing/2014/main" id="{418690A5-156B-4753-82F1-D4DB43C72454}"/>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1922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r>
              <a:rPr lang="zh-TW" altLang="en-US" dirty="0">
                <a:latin typeface="ＭＳ Ｐゴシック" panose="020B0600070205080204" pitchFamily="50" charset="-128"/>
                <a:ea typeface="ＭＳ Ｐゴシック" panose="020B0600070205080204" pitchFamily="50" charset="-128"/>
              </a:rPr>
              <a:t>耐衝撃／衝突建造物</a:t>
            </a:r>
            <a:endParaRPr lang="en-GB" altLang="en-US" dirty="0">
              <a:latin typeface="ＭＳ Ｐゴシック" panose="020B0600070205080204" pitchFamily="50" charset="-128"/>
              <a:ea typeface="ＭＳ Ｐゴシック" panose="020B0600070205080204" pitchFamily="50" charset="-128"/>
            </a:endParaRPr>
          </a:p>
        </p:txBody>
      </p:sp>
      <p:sp>
        <p:nvSpPr>
          <p:cNvPr id="17411" name="Content Placeholder 2"/>
          <p:cNvSpPr>
            <a:spLocks noGrp="1"/>
          </p:cNvSpPr>
          <p:nvPr>
            <p:ph idx="1"/>
          </p:nvPr>
        </p:nvSpPr>
        <p:spPr>
          <a:xfrm>
            <a:off x="539750" y="5180012"/>
            <a:ext cx="2447876" cy="935037"/>
          </a:xfrm>
        </p:spPr>
        <p:txBody>
          <a:bodyPr>
            <a:normAutofit/>
          </a:bodyPr>
          <a:lstStyle/>
          <a:p>
            <a:pPr marL="0" indent="0">
              <a:buNone/>
            </a:pPr>
            <a:r>
              <a:rPr lang="ja-JP" altLang="en-US" sz="2000" dirty="0">
                <a:latin typeface="ＭＳ Ｐゴシック" panose="020B0600070205080204" pitchFamily="50" charset="-128"/>
                <a:ea typeface="ＭＳ Ｐゴシック" panose="020B0600070205080204" pitchFamily="50" charset="-128"/>
              </a:rPr>
              <a:t>安全車止めポール</a:t>
            </a:r>
            <a:endParaRPr lang="en-GB" altLang="en-US" sz="2000" dirty="0">
              <a:latin typeface="ＭＳ Ｐゴシック" panose="020B0600070205080204" pitchFamily="50" charset="-128"/>
              <a:ea typeface="ＭＳ Ｐゴシック" panose="020B0600070205080204" pitchFamily="50" charset="-128"/>
            </a:endParaRPr>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628775"/>
            <a:ext cx="2592388" cy="3455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013" y="1617663"/>
            <a:ext cx="5294312" cy="34671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3535363" y="5180013"/>
            <a:ext cx="5076825"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lstStyle>
            <a:lvl1pPr marL="342900" indent="-342900" algn="l" rtl="0" eaLnBrk="0" fontAlgn="base" hangingPunct="0">
              <a:spcBef>
                <a:spcPct val="20000"/>
              </a:spcBef>
              <a:spcAft>
                <a:spcPct val="0"/>
              </a:spcAft>
              <a:buClr>
                <a:srgbClr val="D4852E"/>
              </a:buClr>
              <a:buFont typeface="Wingdings" pitchFamily="2" charset="2"/>
              <a:buChar char="§"/>
              <a:defRPr sz="3200">
                <a:solidFill>
                  <a:srgbClr val="20336E"/>
                </a:solidFill>
                <a:latin typeface="+mn-lt"/>
                <a:ea typeface="+mn-ea"/>
                <a:cs typeface="+mn-cs"/>
              </a:defRPr>
            </a:lvl1pPr>
            <a:lvl2pPr marL="742950" indent="-285750" algn="l" rtl="0" eaLnBrk="0" fontAlgn="base" hangingPunct="0">
              <a:spcBef>
                <a:spcPct val="20000"/>
              </a:spcBef>
              <a:spcAft>
                <a:spcPct val="0"/>
              </a:spcAft>
              <a:buClr>
                <a:srgbClr val="D4852E"/>
              </a:buClr>
              <a:buChar char="•"/>
              <a:defRPr sz="2800">
                <a:solidFill>
                  <a:srgbClr val="20336E"/>
                </a:solidFill>
                <a:latin typeface="+mn-lt"/>
              </a:defRPr>
            </a:lvl2pPr>
            <a:lvl3pPr marL="1143000" indent="-228600" algn="l" rtl="0" eaLnBrk="0" fontAlgn="base" hangingPunct="0">
              <a:spcBef>
                <a:spcPct val="20000"/>
              </a:spcBef>
              <a:spcAft>
                <a:spcPct val="0"/>
              </a:spcAft>
              <a:buClr>
                <a:srgbClr val="D4852E"/>
              </a:buClr>
              <a:defRPr sz="2000">
                <a:solidFill>
                  <a:srgbClr val="20336E"/>
                </a:solidFill>
                <a:latin typeface="+mn-lt"/>
              </a:defRPr>
            </a:lvl3pPr>
            <a:lvl4pPr marL="1600200" indent="-228600" algn="l" rtl="0" eaLnBrk="0" fontAlgn="base" hangingPunct="0">
              <a:spcBef>
                <a:spcPct val="20000"/>
              </a:spcBef>
              <a:spcAft>
                <a:spcPct val="0"/>
              </a:spcAft>
              <a:buClr>
                <a:srgbClr val="D4852E"/>
              </a:buClr>
              <a:buChar char="•"/>
              <a:defRPr sz="2000">
                <a:solidFill>
                  <a:srgbClr val="20336E"/>
                </a:solidFill>
                <a:latin typeface="+mn-lt"/>
              </a:defRPr>
            </a:lvl4pPr>
            <a:lvl5pPr marL="2057400" indent="-228600" algn="l" rtl="0" eaLnBrk="0" fontAlgn="base" hangingPunct="0">
              <a:spcBef>
                <a:spcPct val="20000"/>
              </a:spcBef>
              <a:spcAft>
                <a:spcPct val="0"/>
              </a:spcAft>
              <a:buClr>
                <a:srgbClr val="D4852E"/>
              </a:buClr>
              <a:buChar char="•"/>
              <a:defRPr sz="2000">
                <a:solidFill>
                  <a:srgbClr val="20336E"/>
                </a:solidFill>
                <a:latin typeface="+mn-lt"/>
              </a:defRPr>
            </a:lvl5pPr>
            <a:lvl6pPr marL="2514600" indent="-228600" algn="l" rtl="0" fontAlgn="base">
              <a:spcBef>
                <a:spcPct val="20000"/>
              </a:spcBef>
              <a:spcAft>
                <a:spcPct val="0"/>
              </a:spcAft>
              <a:buClr>
                <a:srgbClr val="D4852E"/>
              </a:buClr>
              <a:buChar char="•"/>
              <a:defRPr sz="2000">
                <a:solidFill>
                  <a:srgbClr val="20336E"/>
                </a:solidFill>
                <a:latin typeface="+mn-lt"/>
              </a:defRPr>
            </a:lvl6pPr>
            <a:lvl7pPr marL="2971800" indent="-228600" algn="l" rtl="0" fontAlgn="base">
              <a:spcBef>
                <a:spcPct val="20000"/>
              </a:spcBef>
              <a:spcAft>
                <a:spcPct val="0"/>
              </a:spcAft>
              <a:buClr>
                <a:srgbClr val="D4852E"/>
              </a:buClr>
              <a:buChar char="•"/>
              <a:defRPr sz="2000">
                <a:solidFill>
                  <a:srgbClr val="20336E"/>
                </a:solidFill>
                <a:latin typeface="+mn-lt"/>
              </a:defRPr>
            </a:lvl7pPr>
            <a:lvl8pPr marL="3429000" indent="-228600" algn="l" rtl="0" fontAlgn="base">
              <a:spcBef>
                <a:spcPct val="20000"/>
              </a:spcBef>
              <a:spcAft>
                <a:spcPct val="0"/>
              </a:spcAft>
              <a:buClr>
                <a:srgbClr val="D4852E"/>
              </a:buClr>
              <a:buChar char="•"/>
              <a:defRPr sz="2000">
                <a:solidFill>
                  <a:srgbClr val="20336E"/>
                </a:solidFill>
                <a:latin typeface="+mn-lt"/>
              </a:defRPr>
            </a:lvl8pPr>
            <a:lvl9pPr marL="3886200" indent="-228600" algn="l" rtl="0" fontAlgn="base">
              <a:spcBef>
                <a:spcPct val="20000"/>
              </a:spcBef>
              <a:spcAft>
                <a:spcPct val="0"/>
              </a:spcAft>
              <a:buClr>
                <a:srgbClr val="D4852E"/>
              </a:buClr>
              <a:buChar char="•"/>
              <a:defRPr sz="2000">
                <a:solidFill>
                  <a:srgbClr val="20336E"/>
                </a:solidFill>
                <a:latin typeface="+mn-lt"/>
              </a:defRPr>
            </a:lvl9pPr>
          </a:lstStyle>
          <a:p>
            <a:pPr marL="0" marR="0" lvl="0" indent="0" algn="l" defTabSz="914400" rtl="0" eaLnBrk="0" fontAlgn="base" latinLnBrk="0" hangingPunct="0">
              <a:lnSpc>
                <a:spcPct val="100000"/>
              </a:lnSpc>
              <a:spcBef>
                <a:spcPct val="20000"/>
              </a:spcBef>
              <a:spcAft>
                <a:spcPct val="0"/>
              </a:spcAft>
              <a:buClr>
                <a:srgbClr val="D4852E"/>
              </a:buClr>
              <a:buSzTx/>
              <a:buFont typeface="Wingdings" pitchFamily="2" charset="2"/>
              <a:buNone/>
              <a:tabLst/>
              <a:defRPr/>
            </a:pPr>
            <a:r>
              <a:rPr kumimoji="0" lang="ja-JP" altLang="en-US" sz="20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海上プラットフォームの甲板に建設中の</a:t>
            </a:r>
            <a:endParaRPr kumimoji="0" lang="en-US" altLang="ja-JP" sz="20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0" fontAlgn="base" latinLnBrk="0" hangingPunct="0">
              <a:lnSpc>
                <a:spcPct val="100000"/>
              </a:lnSpc>
              <a:spcBef>
                <a:spcPct val="20000"/>
              </a:spcBef>
              <a:spcAft>
                <a:spcPct val="0"/>
              </a:spcAft>
              <a:buClr>
                <a:srgbClr val="D4852E"/>
              </a:buClr>
              <a:buSzTx/>
              <a:buFont typeface="Wingdings" pitchFamily="2" charset="2"/>
              <a:buNone/>
              <a:tabLst/>
              <a:defRPr/>
            </a:pPr>
            <a:r>
              <a:rPr kumimoji="0" lang="ja-JP" altLang="en-US" sz="20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台形耐衝撃壁</a:t>
            </a:r>
            <a:endParaRPr kumimoji="0" lang="en-GB" altLang="en-US" sz="20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Slide Number Placeholder 3">
            <a:extLst>
              <a:ext uri="{FF2B5EF4-FFF2-40B4-BE49-F238E27FC236}">
                <a16:creationId xmlns:a16="http://schemas.microsoft.com/office/drawing/2014/main" id="{D727974D-61EC-47E5-B39D-703F4459AA5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94204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5"/>
          <p:cNvSpPr>
            <a:spLocks noChangeArrowheads="1"/>
          </p:cNvSpPr>
          <p:nvPr/>
        </p:nvSpPr>
        <p:spPr bwMode="auto">
          <a:xfrm>
            <a:off x="3311525" y="2239963"/>
            <a:ext cx="5327650"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438D"/>
              </a:solidFill>
              <a:effectLst/>
              <a:uLnTx/>
              <a:uFillTx/>
              <a:latin typeface="Arial" charset="0"/>
              <a:ea typeface="+mn-ea"/>
              <a:cs typeface="+mn-cs"/>
            </a:endParaRPr>
          </a:p>
        </p:txBody>
      </p:sp>
      <p:sp>
        <p:nvSpPr>
          <p:cNvPr id="18435" name="Rectangle 42"/>
          <p:cNvSpPr>
            <a:spLocks noChangeArrowheads="1"/>
          </p:cNvSpPr>
          <p:nvPr/>
        </p:nvSpPr>
        <p:spPr bwMode="auto">
          <a:xfrm>
            <a:off x="3311525" y="2239963"/>
            <a:ext cx="5327650"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438D"/>
              </a:solidFill>
              <a:effectLst/>
              <a:uLnTx/>
              <a:uFillTx/>
              <a:latin typeface="Arial" charset="0"/>
              <a:ea typeface="+mn-ea"/>
              <a:cs typeface="+mn-cs"/>
            </a:endParaRPr>
          </a:p>
        </p:txBody>
      </p:sp>
      <p:sp>
        <p:nvSpPr>
          <p:cNvPr id="18436" name="Title 4"/>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応力</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歪み特性</a:t>
            </a:r>
            <a:endParaRPr lang="en-GB" altLang="en-US" dirty="0">
              <a:latin typeface="ＭＳ Ｐゴシック" panose="020B0600070205080204" pitchFamily="50" charset="-128"/>
              <a:ea typeface="ＭＳ Ｐゴシック" panose="020B0600070205080204" pitchFamily="50" charset="-128"/>
            </a:endParaRPr>
          </a:p>
        </p:txBody>
      </p:sp>
      <p:sp>
        <p:nvSpPr>
          <p:cNvPr id="18437" name="Content Placeholder 5"/>
          <p:cNvSpPr>
            <a:spLocks noGrp="1"/>
          </p:cNvSpPr>
          <p:nvPr>
            <p:ph idx="1"/>
          </p:nvPr>
        </p:nvSpPr>
        <p:spPr>
          <a:xfrm>
            <a:off x="406400" y="1825625"/>
            <a:ext cx="8305552" cy="4351338"/>
          </a:xfrm>
        </p:spPr>
        <p:txBody>
          <a:bodyPr>
            <a:normAutofit/>
          </a:bodyPr>
          <a:lstStyle/>
          <a:p>
            <a:pPr marL="0" indent="0">
              <a:buNone/>
            </a:pPr>
            <a:r>
              <a:rPr lang="ja-JP" altLang="en-US" sz="3200" b="1" dirty="0">
                <a:latin typeface="ＭＳ Ｐゴシック" panose="020B0600070205080204" pitchFamily="50" charset="-128"/>
                <a:ea typeface="ＭＳ Ｐゴシック" panose="020B0600070205080204" pitchFamily="50" charset="-128"/>
              </a:rPr>
              <a:t>非線形性による影響</a:t>
            </a:r>
            <a:endParaRPr lang="en-US" altLang="ja-JP" sz="3200" b="1" dirty="0">
              <a:latin typeface="ＭＳ Ｐゴシック" panose="020B0600070205080204" pitchFamily="50" charset="-128"/>
              <a:ea typeface="ＭＳ Ｐゴシック" panose="020B0600070205080204" pitchFamily="50" charset="-128"/>
            </a:endParaRPr>
          </a:p>
          <a:p>
            <a:pPr marL="0" indent="0">
              <a:buNone/>
            </a:pPr>
            <a:endParaRPr lang="en-US" altLang="ja-JP" sz="3200" b="1" dirty="0">
              <a:latin typeface="ＭＳ Ｐゴシック" panose="020B0600070205080204" pitchFamily="50" charset="-128"/>
              <a:ea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rPr>
              <a:t>局部座屈に対応し限界幅・厚み比率を変えられる</a:t>
            </a:r>
            <a:endParaRPr lang="en-US" altLang="ja-JP" sz="2800" dirty="0">
              <a:latin typeface="ＭＳ Ｐゴシック" panose="020B0600070205080204" pitchFamily="50" charset="-128"/>
              <a:ea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rPr>
              <a:t>圧縮や曲げの際に組立部材の座屈挙動が異なる</a:t>
            </a:r>
            <a:endParaRPr lang="en-US" altLang="ja-JP" sz="2800" dirty="0">
              <a:latin typeface="ＭＳ Ｐゴシック" panose="020B0600070205080204" pitchFamily="50" charset="-128"/>
              <a:ea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rPr>
              <a:t>たわみが大きくなる</a:t>
            </a:r>
            <a:endParaRPr lang="ja-JP" altLang="en-US" dirty="0">
              <a:latin typeface="ＭＳ Ｐゴシック" panose="020B0600070205080204" pitchFamily="50" charset="-128"/>
              <a:ea typeface="ＭＳ Ｐゴシック" panose="020B0600070205080204" pitchFamily="50" charset="-128"/>
            </a:endParaRPr>
          </a:p>
        </p:txBody>
      </p:sp>
      <p:sp>
        <p:nvSpPr>
          <p:cNvPr id="8" name="Slide Number Placeholder 3">
            <a:extLst>
              <a:ext uri="{FF2B5EF4-FFF2-40B4-BE49-F238E27FC236}">
                <a16:creationId xmlns:a16="http://schemas.microsoft.com/office/drawing/2014/main" id="{55201FB7-C649-465B-AF01-142BD5ED028A}"/>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99319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557338"/>
            <a:ext cx="8712200" cy="4525962"/>
          </a:xfrm>
        </p:spPr>
        <p:txBody>
          <a:bodyPr>
            <a:normAutofit lnSpcReduction="10000"/>
          </a:bodyPr>
          <a:lstStyle/>
          <a:p>
            <a:pPr>
              <a:defRPr/>
            </a:pPr>
            <a:r>
              <a:rPr lang="ja-JP" altLang="en-US" sz="2800" b="1" dirty="0"/>
              <a:t>細長比　：　低</a:t>
            </a:r>
          </a:p>
          <a:p>
            <a:pPr marL="0" indent="0">
              <a:buNone/>
              <a:defRPr/>
            </a:pPr>
            <a:r>
              <a:rPr lang="ja-JP" altLang="en-US" sz="2800" b="1" dirty="0"/>
              <a:t>　柱類は圧潰負荷に耐えるか、これを超え、歪み硬化</a:t>
            </a:r>
            <a:endParaRPr lang="en-US" altLang="ja-JP" sz="2800" b="1" dirty="0"/>
          </a:p>
          <a:p>
            <a:pPr marL="0" indent="0">
              <a:buNone/>
              <a:defRPr/>
            </a:pPr>
            <a:r>
              <a:rPr lang="ja-JP" altLang="en-US" sz="2800" b="1" dirty="0"/>
              <a:t>　の利点が明確となる</a:t>
            </a:r>
          </a:p>
          <a:p>
            <a:pPr marL="0" indent="0">
              <a:buNone/>
              <a:defRPr/>
            </a:pPr>
            <a:r>
              <a:rPr lang="ja-JP" altLang="en-US" sz="2800" b="1" dirty="0"/>
              <a:t>　</a:t>
            </a:r>
            <a:r>
              <a:rPr lang="ja-JP" altLang="en-US" sz="2800" b="1" dirty="0">
                <a:solidFill>
                  <a:schemeClr val="bg1">
                    <a:lumMod val="50000"/>
                  </a:schemeClr>
                </a:solidFill>
              </a:rPr>
              <a:t>ステンレス鋼の性能は炭素鋼と同等</a:t>
            </a:r>
          </a:p>
          <a:p>
            <a:pPr>
              <a:defRPr/>
            </a:pPr>
            <a:endParaRPr lang="ja-JP" altLang="en-US" sz="2800" b="1" dirty="0"/>
          </a:p>
          <a:p>
            <a:pPr>
              <a:defRPr/>
            </a:pPr>
            <a:r>
              <a:rPr lang="ja-JP" altLang="en-US" sz="2800" b="1" dirty="0"/>
              <a:t>細長比　：　高</a:t>
            </a:r>
          </a:p>
          <a:p>
            <a:pPr marL="0" indent="0">
              <a:buNone/>
              <a:defRPr/>
            </a:pPr>
            <a:r>
              <a:rPr lang="ja-JP" altLang="en-US" sz="2800" b="1" dirty="0"/>
              <a:t>　軸方向強度、応力とも低く、線形部分に見られる</a:t>
            </a:r>
          </a:p>
          <a:p>
            <a:pPr marL="0" indent="0">
              <a:buNone/>
              <a:defRPr/>
            </a:pPr>
            <a:r>
              <a:rPr lang="ja-JP" altLang="en-US" sz="2800" b="1" dirty="0"/>
              <a:t>　</a:t>
            </a:r>
            <a:r>
              <a:rPr lang="ja-JP" altLang="en-US" sz="2800" b="1" dirty="0">
                <a:solidFill>
                  <a:schemeClr val="bg1">
                    <a:lumMod val="50000"/>
                  </a:schemeClr>
                </a:solidFill>
              </a:rPr>
              <a:t>ステンレス鋼も炭素鋼に類似した挙動を示し、</a:t>
            </a:r>
            <a:endParaRPr lang="en-US" altLang="ja-JP" sz="2800" b="1" dirty="0">
              <a:solidFill>
                <a:schemeClr val="bg1">
                  <a:lumMod val="50000"/>
                </a:schemeClr>
              </a:solidFill>
            </a:endParaRPr>
          </a:p>
          <a:p>
            <a:pPr marL="0" indent="0">
              <a:buNone/>
              <a:defRPr/>
            </a:pPr>
            <a:r>
              <a:rPr lang="ja-JP" altLang="en-US" sz="2800" b="1" dirty="0">
                <a:solidFill>
                  <a:schemeClr val="bg1">
                    <a:lumMod val="50000"/>
                  </a:schemeClr>
                </a:solidFill>
              </a:rPr>
              <a:t>　同様の幾何学的および残存応力を示す</a:t>
            </a:r>
          </a:p>
          <a:p>
            <a:pPr>
              <a:defRPr/>
            </a:pPr>
            <a:endParaRPr lang="ja-JP" altLang="en-US" b="1" dirty="0"/>
          </a:p>
        </p:txBody>
      </p:sp>
      <p:sp>
        <p:nvSpPr>
          <p:cNvPr id="19459" name="Title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座屈性能への影響</a:t>
            </a:r>
            <a:endParaRPr lang="en-GB" altLang="en-US" dirty="0">
              <a:latin typeface="ＭＳ Ｐゴシック" panose="020B0600070205080204" pitchFamily="50" charset="-128"/>
              <a:ea typeface="ＭＳ Ｐゴシック" panose="020B0600070205080204" pitchFamily="50" charset="-128"/>
            </a:endParaRPr>
          </a:p>
        </p:txBody>
      </p:sp>
      <p:sp>
        <p:nvSpPr>
          <p:cNvPr id="6" name="Slide Number Placeholder 3">
            <a:extLst>
              <a:ext uri="{FF2B5EF4-FFF2-40B4-BE49-F238E27FC236}">
                <a16:creationId xmlns:a16="http://schemas.microsoft.com/office/drawing/2014/main" id="{4510BE82-0BD8-4AF5-B6BC-87D096B517EE}"/>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4188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dirty="0"/>
              <a:t>建て替えが必要となる</a:t>
            </a:r>
            <a:endParaRPr lang="fr-FR" sz="3600" dirty="0"/>
          </a:p>
        </p:txBody>
      </p:sp>
      <p:sp>
        <p:nvSpPr>
          <p:cNvPr id="3" name="Content Placeholder 2"/>
          <p:cNvSpPr>
            <a:spLocks noGrp="1"/>
          </p:cNvSpPr>
          <p:nvPr>
            <p:ph idx="1"/>
          </p:nvPr>
        </p:nvSpPr>
        <p:spPr>
          <a:xfrm>
            <a:off x="457200" y="1600201"/>
            <a:ext cx="8229600" cy="1972816"/>
          </a:xfrm>
        </p:spPr>
        <p:txBody>
          <a:bodyPr>
            <a:normAutofit/>
          </a:bodyPr>
          <a:lstStyle/>
          <a:p>
            <a:pPr algn="just"/>
            <a:r>
              <a:rPr lang="ja-JP" altLang="en-US" sz="2000" b="1" dirty="0">
                <a:latin typeface="+mn-ea"/>
              </a:rPr>
              <a:t>常時監視し、修理を行っているにもかかわらず、取り外すか部分的な建て替えが必要となる</a:t>
            </a:r>
          </a:p>
          <a:p>
            <a:pPr marL="0" indent="0" algn="just">
              <a:buNone/>
            </a:pPr>
            <a:r>
              <a:rPr lang="ja-JP" altLang="en-US" sz="2000" b="1" dirty="0">
                <a:latin typeface="+mn-ea"/>
              </a:rPr>
              <a:t>　　</a:t>
            </a:r>
            <a:r>
              <a:rPr lang="en-US" altLang="ja-JP" sz="2000" b="1" dirty="0">
                <a:latin typeface="+mn-ea"/>
              </a:rPr>
              <a:t>―</a:t>
            </a:r>
            <a:r>
              <a:rPr lang="ja-JP" altLang="en-US" sz="2000" b="1" dirty="0">
                <a:latin typeface="+mn-ea"/>
              </a:rPr>
              <a:t>　現在までのコスト概算：</a:t>
            </a:r>
            <a:r>
              <a:rPr lang="en-US" altLang="ja-JP" sz="2000" b="1" dirty="0">
                <a:latin typeface="+mn-ea"/>
              </a:rPr>
              <a:t>30</a:t>
            </a:r>
            <a:r>
              <a:rPr lang="ja-JP" altLang="en-US" sz="2000" b="1" dirty="0">
                <a:latin typeface="+mn-ea"/>
              </a:rPr>
              <a:t>億ドル</a:t>
            </a:r>
          </a:p>
          <a:p>
            <a:pPr marL="0" indent="0" algn="just">
              <a:buNone/>
            </a:pPr>
            <a:r>
              <a:rPr lang="ja-JP" altLang="en-US" sz="2000" b="1" dirty="0">
                <a:latin typeface="+mn-ea"/>
              </a:rPr>
              <a:t>　　</a:t>
            </a:r>
            <a:r>
              <a:rPr lang="en-US" altLang="ja-JP" sz="2000" b="1" dirty="0">
                <a:latin typeface="+mn-ea"/>
              </a:rPr>
              <a:t>―</a:t>
            </a:r>
            <a:r>
              <a:rPr lang="ja-JP" altLang="en-US" sz="2000" b="1" dirty="0">
                <a:latin typeface="+mn-ea"/>
              </a:rPr>
              <a:t>　</a:t>
            </a:r>
            <a:r>
              <a:rPr lang="en-US" altLang="ja-JP" sz="2000" b="1" dirty="0">
                <a:latin typeface="+mn-ea"/>
              </a:rPr>
              <a:t>2018</a:t>
            </a:r>
            <a:r>
              <a:rPr lang="ja-JP" altLang="en-US" sz="2000" b="1" dirty="0">
                <a:latin typeface="+mn-ea"/>
              </a:rPr>
              <a:t>年の建て替えまでにさらに</a:t>
            </a:r>
            <a:r>
              <a:rPr lang="en-US" altLang="ja-JP" sz="2000" b="1" dirty="0">
                <a:latin typeface="+mn-ea"/>
              </a:rPr>
              <a:t>2</a:t>
            </a:r>
            <a:r>
              <a:rPr lang="ja-JP" altLang="en-US" sz="2000" b="1" dirty="0">
                <a:latin typeface="+mn-ea"/>
              </a:rPr>
              <a:t>億</a:t>
            </a:r>
            <a:r>
              <a:rPr lang="en-US" altLang="ja-JP" sz="2000" b="1" dirty="0">
                <a:latin typeface="+mn-ea"/>
              </a:rPr>
              <a:t>5400</a:t>
            </a:r>
            <a:r>
              <a:rPr lang="ja-JP" altLang="en-US" sz="2000" b="1" dirty="0">
                <a:latin typeface="+mn-ea"/>
              </a:rPr>
              <a:t>万ドルが必要となる。</a:t>
            </a:r>
          </a:p>
          <a:p>
            <a:pPr algn="just"/>
            <a:r>
              <a:rPr lang="ja-JP" altLang="en-US" sz="2000" b="1" dirty="0">
                <a:latin typeface="+mn-ea"/>
              </a:rPr>
              <a:t>この建造物の耐用年数はわずか</a:t>
            </a:r>
            <a:r>
              <a:rPr lang="en-US" altLang="ja-JP" sz="2000" b="1" dirty="0">
                <a:latin typeface="+mn-ea"/>
              </a:rPr>
              <a:t>50</a:t>
            </a:r>
            <a:r>
              <a:rPr lang="ja-JP" altLang="en-US" sz="2000" b="1" dirty="0">
                <a:latin typeface="+mn-ea"/>
              </a:rPr>
              <a:t>年しかない。</a:t>
            </a:r>
          </a:p>
        </p:txBody>
      </p:sp>
      <p:pic>
        <p:nvPicPr>
          <p:cNvPr id="6"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 b="-1"/>
          <a:stretch/>
        </p:blipFill>
        <p:spPr bwMode="auto">
          <a:xfrm>
            <a:off x="66674" y="3888000"/>
            <a:ext cx="4163657" cy="297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82913" y="3886821"/>
            <a:ext cx="4713437" cy="29711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61914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座屈性能への影響</a:t>
            </a:r>
            <a:endParaRPr lang="en-GB" altLang="en-US"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p:txBody>
          <a:bodyPr>
            <a:normAutofit/>
          </a:bodyPr>
          <a:lstStyle/>
          <a:p>
            <a:pPr>
              <a:defRPr/>
            </a:pPr>
            <a:r>
              <a:rPr lang="ja-JP" altLang="en-US" sz="2800" b="1" dirty="0"/>
              <a:t>細長比　：　中間程度</a:t>
            </a:r>
          </a:p>
          <a:p>
            <a:pPr marL="0" indent="0">
              <a:buNone/>
              <a:defRPr/>
            </a:pPr>
            <a:r>
              <a:rPr lang="ja-JP" altLang="en-US" sz="2800" b="1" dirty="0"/>
              <a:t>　柱類の平均的応力は比例限界と</a:t>
            </a:r>
            <a:r>
              <a:rPr lang="en-US" altLang="ja-JP" sz="2800" b="1" dirty="0"/>
              <a:t>0.2%</a:t>
            </a:r>
            <a:r>
              <a:rPr lang="ja-JP" altLang="en-US" sz="2800" b="1" dirty="0"/>
              <a:t>永久歪</a:t>
            </a:r>
            <a:endParaRPr lang="en-US" altLang="ja-JP" sz="2800" b="1" dirty="0"/>
          </a:p>
          <a:p>
            <a:pPr marL="0" indent="0">
              <a:buNone/>
              <a:defRPr/>
            </a:pPr>
            <a:r>
              <a:rPr lang="ja-JP" altLang="en-US" sz="2800" b="1" dirty="0"/>
              <a:t>　みの間にある</a:t>
            </a:r>
          </a:p>
          <a:p>
            <a:pPr marL="0" indent="0">
              <a:buNone/>
              <a:defRPr/>
            </a:pPr>
            <a:r>
              <a:rPr lang="ja-JP" altLang="en-US" sz="2800" b="1" dirty="0"/>
              <a:t>　</a:t>
            </a:r>
            <a:r>
              <a:rPr lang="ja-JP" altLang="en-US" sz="2800" b="1" dirty="0">
                <a:solidFill>
                  <a:schemeClr val="bg1">
                    <a:lumMod val="50000"/>
                  </a:schemeClr>
                </a:solidFill>
              </a:rPr>
              <a:t>ステンレスの柱は炭素鋼ほど強くはない</a:t>
            </a:r>
          </a:p>
        </p:txBody>
      </p:sp>
      <p:sp>
        <p:nvSpPr>
          <p:cNvPr id="6" name="Slide Number Placeholder 3">
            <a:extLst>
              <a:ext uri="{FF2B5EF4-FFF2-40B4-BE49-F238E27FC236}">
                <a16:creationId xmlns:a16="http://schemas.microsoft.com/office/drawing/2014/main" id="{BB28DD7E-92E2-4FFD-995F-9C2FF95DE49A}"/>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00812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ChangeArrowheads="1"/>
          </p:cNvSpPr>
          <p:nvPr/>
        </p:nvSpPr>
        <p:spPr bwMode="auto">
          <a:xfrm>
            <a:off x="1130567" y="1555146"/>
            <a:ext cx="6591300" cy="4381500"/>
          </a:xfrm>
          <a:prstGeom prst="rect">
            <a:avLst/>
          </a:prstGeom>
          <a:noFill/>
          <a:ln w="38100">
            <a:solidFill>
              <a:schemeClr val="bg1">
                <a:lumMod val="50000"/>
              </a:schemeClr>
            </a:solid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29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339" t="6902" r="2504"/>
          <a:stretch>
            <a:fillRect/>
          </a:stretch>
        </p:blipFill>
        <p:spPr bwMode="auto">
          <a:xfrm>
            <a:off x="1778267" y="1629759"/>
            <a:ext cx="5732463" cy="4283075"/>
          </a:xfrm>
          <a:prstGeom prst="rect">
            <a:avLst/>
          </a:prstGeom>
          <a:noFill/>
          <a:ln w="9525">
            <a:noFill/>
            <a:miter lim="800000"/>
            <a:headEnd/>
            <a:tailEnd/>
          </a:ln>
        </p:spPr>
      </p:pic>
      <p:sp>
        <p:nvSpPr>
          <p:cNvPr id="926724" name="Line 4"/>
          <p:cNvSpPr>
            <a:spLocks noChangeShapeType="1"/>
          </p:cNvSpPr>
          <p:nvPr/>
        </p:nvSpPr>
        <p:spPr bwMode="auto">
          <a:xfrm>
            <a:off x="4597667" y="2113946"/>
            <a:ext cx="342900" cy="0"/>
          </a:xfrm>
          <a:prstGeom prst="line">
            <a:avLst/>
          </a:prstGeom>
          <a:noFill/>
          <a:ln w="28575">
            <a:solidFill>
              <a:srgbClr val="FF0000"/>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9029" name="Text Box 5"/>
          <p:cNvSpPr txBox="1">
            <a:spLocks noChangeArrowheads="1"/>
          </p:cNvSpPr>
          <p:nvPr/>
        </p:nvSpPr>
        <p:spPr bwMode="auto">
          <a:xfrm>
            <a:off x="5054867" y="1948846"/>
            <a:ext cx="2057400" cy="33655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6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ステンレス鋼　</a:t>
            </a:r>
            <a:r>
              <a:rPr kumimoji="0" lang="en-GB" sz="16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k</a:t>
            </a:r>
            <a:r>
              <a:rPr kumimoji="0" lang="en-GB" sz="1600" b="1" i="0" u="none" strike="noStrike" kern="1200" cap="none" spc="0" normalizeH="0" baseline="-2500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2,q</a:t>
            </a:r>
          </a:p>
        </p:txBody>
      </p:sp>
      <p:sp>
        <p:nvSpPr>
          <p:cNvPr id="926726" name="Line 6"/>
          <p:cNvSpPr>
            <a:spLocks noChangeShapeType="1"/>
          </p:cNvSpPr>
          <p:nvPr/>
        </p:nvSpPr>
        <p:spPr bwMode="auto">
          <a:xfrm>
            <a:off x="4597667" y="2456846"/>
            <a:ext cx="342900" cy="0"/>
          </a:xfrm>
          <a:prstGeom prst="line">
            <a:avLst/>
          </a:prstGeom>
          <a:noFill/>
          <a:ln w="28575">
            <a:solidFill>
              <a:srgbClr val="FF0000"/>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9031" name="Text Box 7"/>
          <p:cNvSpPr txBox="1">
            <a:spLocks noChangeArrowheads="1"/>
          </p:cNvSpPr>
          <p:nvPr/>
        </p:nvSpPr>
        <p:spPr bwMode="auto">
          <a:xfrm>
            <a:off x="5054867" y="2291746"/>
            <a:ext cx="2247900" cy="338554"/>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6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ステンレス鋼　</a:t>
            </a:r>
            <a:r>
              <a:rPr kumimoji="0" lang="en-GB" sz="16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 k</a:t>
            </a:r>
            <a:r>
              <a:rPr kumimoji="0" lang="en-GB" sz="1600" b="1" i="0" u="none" strike="noStrike" kern="1200" cap="none" spc="0" normalizeH="0" baseline="-2500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0.2p,q</a:t>
            </a:r>
          </a:p>
        </p:txBody>
      </p:sp>
      <p:sp>
        <p:nvSpPr>
          <p:cNvPr id="926728" name="Line 8"/>
          <p:cNvSpPr>
            <a:spLocks noChangeShapeType="1"/>
          </p:cNvSpPr>
          <p:nvPr/>
        </p:nvSpPr>
        <p:spPr bwMode="auto">
          <a:xfrm>
            <a:off x="4597667" y="2799746"/>
            <a:ext cx="342900" cy="0"/>
          </a:xfrm>
          <a:prstGeom prst="line">
            <a:avLst/>
          </a:prstGeom>
          <a:noFill/>
          <a:ln w="28575">
            <a:solidFill>
              <a:srgbClr val="0000FF"/>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9033" name="Text Box 9"/>
          <p:cNvSpPr txBox="1">
            <a:spLocks noChangeArrowheads="1"/>
          </p:cNvSpPr>
          <p:nvPr/>
        </p:nvSpPr>
        <p:spPr bwMode="auto">
          <a:xfrm>
            <a:off x="5054867" y="2634646"/>
            <a:ext cx="2057400" cy="33655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6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炭素鋼　</a:t>
            </a:r>
            <a:r>
              <a:rPr kumimoji="0" lang="en-GB" sz="16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k</a:t>
            </a:r>
            <a:r>
              <a:rPr kumimoji="0" lang="en-GB" sz="1600" b="1" i="0" u="none" strike="noStrike" kern="1200" cap="none" spc="0" normalizeH="0" baseline="-2500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2,q</a:t>
            </a:r>
          </a:p>
        </p:txBody>
      </p:sp>
      <p:sp>
        <p:nvSpPr>
          <p:cNvPr id="926730" name="Line 10"/>
          <p:cNvSpPr>
            <a:spLocks noChangeShapeType="1"/>
          </p:cNvSpPr>
          <p:nvPr/>
        </p:nvSpPr>
        <p:spPr bwMode="auto">
          <a:xfrm>
            <a:off x="4610367" y="3142646"/>
            <a:ext cx="342900" cy="0"/>
          </a:xfrm>
          <a:prstGeom prst="line">
            <a:avLst/>
          </a:prstGeom>
          <a:noFill/>
          <a:ln w="28575">
            <a:solidFill>
              <a:srgbClr val="0000FF"/>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9035" name="Text Box 11"/>
          <p:cNvSpPr txBox="1">
            <a:spLocks noChangeArrowheads="1"/>
          </p:cNvSpPr>
          <p:nvPr/>
        </p:nvSpPr>
        <p:spPr bwMode="auto">
          <a:xfrm>
            <a:off x="5054867" y="2977546"/>
            <a:ext cx="2247900" cy="33655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6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炭素鋼　</a:t>
            </a:r>
            <a:r>
              <a:rPr kumimoji="0" lang="en-GB" sz="16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k</a:t>
            </a:r>
            <a:r>
              <a:rPr kumimoji="0" lang="en-GB" sz="1600" b="1" i="0" u="none" strike="noStrike" kern="1200" cap="none" spc="0" normalizeH="0" baseline="-2500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0.2p,q</a:t>
            </a:r>
          </a:p>
        </p:txBody>
      </p:sp>
      <p:sp>
        <p:nvSpPr>
          <p:cNvPr id="129036" name="Text Box 12"/>
          <p:cNvSpPr txBox="1">
            <a:spLocks noChangeArrowheads="1"/>
          </p:cNvSpPr>
          <p:nvPr/>
        </p:nvSpPr>
        <p:spPr bwMode="auto">
          <a:xfrm>
            <a:off x="3632467" y="5517546"/>
            <a:ext cx="2247900" cy="369332"/>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温度</a:t>
            </a:r>
            <a:r>
              <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GB" sz="1800" b="1" i="0" u="none" strike="noStrike" kern="1200" cap="none" spc="0" normalizeH="0" baseline="3000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o</a:t>
            </a:r>
            <a:r>
              <a:rPr kumimoji="0" lang="en-GB" sz="1800" b="1"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a:t>
            </a:r>
            <a:r>
              <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GB" sz="1800" b="1"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2903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530" y="1990121"/>
            <a:ext cx="422275" cy="2862263"/>
          </a:xfrm>
          <a:prstGeom prst="rect">
            <a:avLst/>
          </a:prstGeom>
          <a:noFill/>
          <a:ln w="9525">
            <a:noFill/>
            <a:miter lim="800000"/>
            <a:headEnd/>
            <a:tailEnd/>
          </a:ln>
        </p:spPr>
      </p:pic>
      <p:sp>
        <p:nvSpPr>
          <p:cNvPr id="926734" name="Text Box 14"/>
          <p:cNvSpPr txBox="1">
            <a:spLocks noChangeArrowheads="1"/>
          </p:cNvSpPr>
          <p:nvPr/>
        </p:nvSpPr>
        <p:spPr bwMode="auto">
          <a:xfrm>
            <a:off x="2260550" y="5969984"/>
            <a:ext cx="4851718" cy="784830"/>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k</a:t>
            </a:r>
            <a:r>
              <a:rPr kumimoji="0" lang="en-GB" sz="1800" b="1"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0.2p,q</a:t>
            </a:r>
            <a:r>
              <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 = </a:t>
            </a:r>
            <a:r>
              <a:rPr kumimoji="0"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0.2</a:t>
            </a: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％耐力における強度低下係数</a:t>
            </a:r>
            <a:endParaRPr kumimoji="0" 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k</a:t>
            </a:r>
            <a:r>
              <a:rPr kumimoji="0" lang="en-GB" sz="1800" b="1"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2,q</a:t>
            </a:r>
            <a:r>
              <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 = </a:t>
            </a: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総ひずみ</a:t>
            </a:r>
            <a:r>
              <a:rPr kumimoji="0"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2</a:t>
            </a: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％における強度低下係数</a:t>
            </a:r>
            <a:endPar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129039" name="Rectangle 15"/>
          <p:cNvSpPr>
            <a:spLocks noGrp="1" noChangeArrowheads="1"/>
          </p:cNvSpPr>
          <p:nvPr>
            <p:ph type="title"/>
          </p:nvPr>
        </p:nvSpPr>
        <p:spPr>
          <a:xfrm>
            <a:off x="628650" y="365126"/>
            <a:ext cx="7886700" cy="1325563"/>
          </a:xfrm>
          <a:noFill/>
        </p:spPr>
        <p:txBody>
          <a:bodyPr>
            <a:normAutofit/>
          </a:bodyPr>
          <a:lstStyle/>
          <a:p>
            <a:pPr eaLnBrk="1" hangingPunct="1"/>
            <a:r>
              <a:rPr lang="ja-JP" altLang="en-US" dirty="0">
                <a:latin typeface="ＭＳ Ｐゴシック" panose="020B0600070205080204" pitchFamily="50" charset="-128"/>
                <a:ea typeface="ＭＳ Ｐゴシック" panose="020B0600070205080204" pitchFamily="50" charset="-128"/>
              </a:rPr>
              <a:t>高温条件下での材料特性</a:t>
            </a:r>
            <a:endParaRPr lang="en-GB" dirty="0">
              <a:latin typeface="ＭＳ Ｐゴシック" panose="020B0600070205080204" pitchFamily="50" charset="-128"/>
              <a:ea typeface="ＭＳ Ｐゴシック" panose="020B0600070205080204" pitchFamily="50" charset="-128"/>
            </a:endParaRPr>
          </a:p>
        </p:txBody>
      </p:sp>
      <p:sp>
        <p:nvSpPr>
          <p:cNvPr id="926736" name="Rectangle 16"/>
          <p:cNvSpPr>
            <a:spLocks noChangeArrowheads="1"/>
          </p:cNvSpPr>
          <p:nvPr/>
        </p:nvSpPr>
        <p:spPr bwMode="auto">
          <a:xfrm>
            <a:off x="4769117" y="3371246"/>
            <a:ext cx="1233488" cy="1668463"/>
          </a:xfrm>
          <a:prstGeom prst="rect">
            <a:avLst/>
          </a:prstGeom>
          <a:solidFill>
            <a:srgbClr val="9999FF">
              <a:alpha val="39999"/>
            </a:srgbClr>
          </a:solidFill>
          <a:ln w="9525">
            <a:no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Tekstvak 1"/>
          <p:cNvSpPr txBox="1"/>
          <p:nvPr/>
        </p:nvSpPr>
        <p:spPr>
          <a:xfrm rot="16200000">
            <a:off x="63280" y="3186580"/>
            <a:ext cx="299720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強度低下係数</a:t>
            </a:r>
            <a:endParaRPr kumimoji="0" lang="nl-BE"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 name="Slide Number Placeholder 3">
            <a:extLst>
              <a:ext uri="{FF2B5EF4-FFF2-40B4-BE49-F238E27FC236}">
                <a16:creationId xmlns:a16="http://schemas.microsoft.com/office/drawing/2014/main" id="{8B4B82A2-D1F2-4A2B-A89A-1BB1CD02FB00}"/>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3939718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1" name="Rectangle 3"/>
          <p:cNvSpPr>
            <a:spLocks noChangeArrowheads="1"/>
          </p:cNvSpPr>
          <p:nvPr/>
        </p:nvSpPr>
        <p:spPr bwMode="auto">
          <a:xfrm>
            <a:off x="1053426" y="1507958"/>
            <a:ext cx="6718300" cy="4394200"/>
          </a:xfrm>
          <a:prstGeom prst="rect">
            <a:avLst/>
          </a:prstGeom>
          <a:noFill/>
          <a:ln w="38100">
            <a:solidFill>
              <a:schemeClr val="accent1"/>
            </a:solid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310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2910" t="10947" r="10162" b="13017"/>
          <a:stretch>
            <a:fillRect/>
          </a:stretch>
        </p:blipFill>
        <p:spPr bwMode="auto">
          <a:xfrm>
            <a:off x="1655089" y="1806408"/>
            <a:ext cx="5827713" cy="3581400"/>
          </a:xfrm>
          <a:prstGeom prst="rect">
            <a:avLst/>
          </a:prstGeom>
          <a:noFill/>
          <a:ln w="9525">
            <a:noFill/>
            <a:miter lim="800000"/>
            <a:headEnd/>
            <a:tailEnd/>
          </a:ln>
        </p:spPr>
      </p:pic>
      <p:sp>
        <p:nvSpPr>
          <p:cNvPr id="131081" name="Text Box 5"/>
          <p:cNvSpPr txBox="1">
            <a:spLocks noChangeArrowheads="1"/>
          </p:cNvSpPr>
          <p:nvPr/>
        </p:nvSpPr>
        <p:spPr bwMode="auto">
          <a:xfrm>
            <a:off x="3682326" y="5330658"/>
            <a:ext cx="2247900" cy="369888"/>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温度</a:t>
            </a:r>
            <a:r>
              <a:rPr kumimoji="0" lang="en-GB"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0" lang="en-GB" sz="1800" b="1" i="0" u="none" strike="noStrike" kern="1200" cap="none" spc="0" normalizeH="0" baseline="3000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o</a:t>
            </a:r>
            <a:r>
              <a:rPr kumimoji="0" lang="en-GB" sz="1800" b="1" i="0" u="none" strike="noStrike" kern="120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C</a:t>
            </a:r>
            <a:r>
              <a:rPr kumimoji="0" lang="en-GB"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endParaRPr kumimoji="0" lang="en-GB" sz="1800" b="1" i="0" u="none" strike="noStrike" kern="1200" cap="none" spc="0" normalizeH="0" baseline="-2500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1075" name="Rectangle 7"/>
          <p:cNvSpPr>
            <a:spLocks noGrp="1" noChangeArrowheads="1"/>
          </p:cNvSpPr>
          <p:nvPr>
            <p:ph type="title"/>
          </p:nvPr>
        </p:nvSpPr>
        <p:spPr>
          <a:noFill/>
        </p:spPr>
        <p:txBody>
          <a:bodyPr>
            <a:normAutofit/>
          </a:bodyPr>
          <a:lstStyle/>
          <a:p>
            <a:pPr eaLnBrk="1" hangingPunct="1"/>
            <a:r>
              <a:rPr lang="ja-JP" altLang="en-US" dirty="0">
                <a:latin typeface="ＭＳ Ｐゴシック" panose="020B0600070205080204" pitchFamily="50" charset="-128"/>
                <a:ea typeface="ＭＳ Ｐゴシック" panose="020B0600070205080204" pitchFamily="50" charset="-128"/>
              </a:rPr>
              <a:t>高温条件下での材料特性</a:t>
            </a:r>
            <a:endParaRPr lang="en-GB" dirty="0">
              <a:latin typeface="ＭＳ Ｐゴシック" panose="020B0600070205080204" pitchFamily="50" charset="-128"/>
              <a:ea typeface="ＭＳ Ｐゴシック" panose="020B0600070205080204" pitchFamily="50" charset="-128"/>
            </a:endParaRPr>
          </a:p>
        </p:txBody>
      </p:sp>
      <p:sp>
        <p:nvSpPr>
          <p:cNvPr id="928776" name="Text Box 8"/>
          <p:cNvSpPr txBox="1">
            <a:spLocks noChangeArrowheads="1"/>
          </p:cNvSpPr>
          <p:nvPr/>
        </p:nvSpPr>
        <p:spPr bwMode="auto">
          <a:xfrm>
            <a:off x="2690139" y="6086308"/>
            <a:ext cx="3729037" cy="40011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nivers" charset="0"/>
                <a:ea typeface="ＭＳ Ｐゴシック" panose="020B0600070205080204" pitchFamily="34" charset="-128"/>
                <a:cs typeface="+mn-cs"/>
              </a:rPr>
              <a:t>剛性低下係数</a:t>
            </a:r>
            <a:endParaRPr kumimoji="0" lang="en-GB" sz="2000" b="1" i="0" u="none" strike="noStrike" kern="1200" cap="none" spc="0" normalizeH="0" baseline="0" noProof="0" dirty="0">
              <a:ln>
                <a:noFill/>
              </a:ln>
              <a:solidFill>
                <a:prstClr val="black"/>
              </a:solidFill>
              <a:effectLst/>
              <a:uLnTx/>
              <a:uFillTx/>
              <a:latin typeface="Univers" charset="0"/>
              <a:ea typeface="+mn-ea"/>
              <a:cs typeface="+mn-cs"/>
            </a:endParaRPr>
          </a:p>
        </p:txBody>
      </p:sp>
      <p:sp>
        <p:nvSpPr>
          <p:cNvPr id="928779" name="Rectangle 11"/>
          <p:cNvSpPr>
            <a:spLocks noChangeArrowheads="1"/>
          </p:cNvSpPr>
          <p:nvPr/>
        </p:nvSpPr>
        <p:spPr bwMode="auto">
          <a:xfrm>
            <a:off x="4742776" y="2663658"/>
            <a:ext cx="1233488" cy="2125663"/>
          </a:xfrm>
          <a:prstGeom prst="rect">
            <a:avLst/>
          </a:prstGeom>
          <a:solidFill>
            <a:srgbClr val="9999FF">
              <a:alpha val="39999"/>
            </a:srgbClr>
          </a:solidFill>
          <a:ln w="9525">
            <a:no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Text Box 5">
            <a:extLst>
              <a:ext uri="{FF2B5EF4-FFF2-40B4-BE49-F238E27FC236}">
                <a16:creationId xmlns:a16="http://schemas.microsoft.com/office/drawing/2014/main" id="{8922D173-3681-43EA-830D-F00ED2581702}"/>
              </a:ext>
            </a:extLst>
          </p:cNvPr>
          <p:cNvSpPr txBox="1">
            <a:spLocks noChangeArrowheads="1"/>
          </p:cNvSpPr>
          <p:nvPr/>
        </p:nvSpPr>
        <p:spPr bwMode="auto">
          <a:xfrm rot="16200000">
            <a:off x="318751" y="3132875"/>
            <a:ext cx="2247900" cy="369332"/>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剛性低下係数　</a:t>
            </a:r>
            <a:r>
              <a:rPr kumimoji="0" lang="en-GB" altLang="ja-JP" sz="1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 </a:t>
            </a:r>
            <a:r>
              <a:rPr kumimoji="0" lang="en-GB"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k</a:t>
            </a:r>
            <a:r>
              <a:rPr kumimoji="0" lang="en-US" altLang="ja-JP" sz="1800" b="1" i="0" u="none" strike="noStrike" kern="1200" cap="none" spc="0" normalizeH="0" baseline="-2500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E,θ</a:t>
            </a:r>
            <a:endParaRPr kumimoji="0" lang="en-GB" sz="1800" b="1"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Text Box 5">
            <a:extLst>
              <a:ext uri="{FF2B5EF4-FFF2-40B4-BE49-F238E27FC236}">
                <a16:creationId xmlns:a16="http://schemas.microsoft.com/office/drawing/2014/main" id="{7410D3FC-EFDD-49E0-95BB-6294E0A4BA24}"/>
              </a:ext>
            </a:extLst>
          </p:cNvPr>
          <p:cNvSpPr txBox="1">
            <a:spLocks noChangeArrowheads="1"/>
          </p:cNvSpPr>
          <p:nvPr/>
        </p:nvSpPr>
        <p:spPr bwMode="auto">
          <a:xfrm>
            <a:off x="5319376" y="2833521"/>
            <a:ext cx="1711344" cy="336550"/>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6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ステンレス鋼</a:t>
            </a:r>
            <a:endParaRPr kumimoji="0" lang="en-GB" sz="1600" b="1" i="0" u="none" strike="noStrike" kern="1200" cap="none" spc="0" normalizeH="0" baseline="-2500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Text Box 9">
            <a:extLst>
              <a:ext uri="{FF2B5EF4-FFF2-40B4-BE49-F238E27FC236}">
                <a16:creationId xmlns:a16="http://schemas.microsoft.com/office/drawing/2014/main" id="{B523B202-82F0-4133-B9EB-E4E703D0EFE5}"/>
              </a:ext>
            </a:extLst>
          </p:cNvPr>
          <p:cNvSpPr txBox="1">
            <a:spLocks noChangeArrowheads="1"/>
          </p:cNvSpPr>
          <p:nvPr/>
        </p:nvSpPr>
        <p:spPr bwMode="auto">
          <a:xfrm>
            <a:off x="3034626" y="3597108"/>
            <a:ext cx="1366599" cy="336550"/>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6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炭素鋼</a:t>
            </a:r>
            <a:endParaRPr kumimoji="0" lang="en-GB" sz="1600" b="1" i="0" u="none" strike="noStrike" kern="1200" cap="none" spc="0" normalizeH="0" baseline="-2500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Slide Number Placeholder 3">
            <a:extLst>
              <a:ext uri="{FF2B5EF4-FFF2-40B4-BE49-F238E27FC236}">
                <a16:creationId xmlns:a16="http://schemas.microsoft.com/office/drawing/2014/main" id="{467BBDAF-47D7-43A8-8C29-A20EC431BF76}"/>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45930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28776"/>
                                        </p:tgtEl>
                                        <p:attrNameLst>
                                          <p:attrName>style.visibility</p:attrName>
                                        </p:attrNameLst>
                                      </p:cBhvr>
                                      <p:to>
                                        <p:strVal val="visible"/>
                                      </p:to>
                                    </p:set>
                                    <p:animEffect transition="in" filter="dissolve">
                                      <p:cBhvr>
                                        <p:cTn id="7" dur="1000"/>
                                        <p:tgtEl>
                                          <p:spTgt spid="9287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28779"/>
                                        </p:tgtEl>
                                        <p:attrNameLst>
                                          <p:attrName>style.visibility</p:attrName>
                                        </p:attrNameLst>
                                      </p:cBhvr>
                                      <p:to>
                                        <p:strVal val="visible"/>
                                      </p:to>
                                    </p:set>
                                    <p:animEffect transition="in" filter="wipe(down)">
                                      <p:cBhvr>
                                        <p:cTn id="12" dur="1000"/>
                                        <p:tgtEl>
                                          <p:spTgt spid="928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6" grpId="0" autoUpdateAnimBg="0"/>
      <p:bldP spid="92877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28070" y="1515645"/>
            <a:ext cx="6396037" cy="4364038"/>
            <a:chOff x="1194" y="1160"/>
            <a:chExt cx="4030" cy="2749"/>
          </a:xfrm>
        </p:grpSpPr>
        <p:sp>
          <p:nvSpPr>
            <p:cNvPr id="930819" name="Rectangle 3"/>
            <p:cNvSpPr>
              <a:spLocks noChangeArrowheads="1"/>
            </p:cNvSpPr>
            <p:nvPr/>
          </p:nvSpPr>
          <p:spPr bwMode="auto">
            <a:xfrm>
              <a:off x="1200" y="1160"/>
              <a:ext cx="4024" cy="2728"/>
            </a:xfrm>
            <a:prstGeom prst="rect">
              <a:avLst/>
            </a:prstGeom>
            <a:noFill/>
            <a:ln w="38100">
              <a:solidFill>
                <a:schemeClr val="accent1"/>
              </a:solid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3" name="Group 4"/>
            <p:cNvGrpSpPr>
              <a:grpSpLocks/>
            </p:cNvGrpSpPr>
            <p:nvPr/>
          </p:nvGrpSpPr>
          <p:grpSpPr bwMode="auto">
            <a:xfrm>
              <a:off x="1194" y="1189"/>
              <a:ext cx="3997" cy="2720"/>
              <a:chOff x="1218" y="1157"/>
              <a:chExt cx="3949" cy="2688"/>
            </a:xfrm>
          </p:grpSpPr>
          <p:graphicFrame>
            <p:nvGraphicFramePr>
              <p:cNvPr id="133122" name="Object 2"/>
              <p:cNvGraphicFramePr>
                <a:graphicFrameLocks noChangeAspect="1"/>
              </p:cNvGraphicFramePr>
              <p:nvPr/>
            </p:nvGraphicFramePr>
            <p:xfrm>
              <a:off x="1218" y="1157"/>
              <a:ext cx="3949" cy="2688"/>
            </p:xfrm>
            <a:graphic>
              <a:graphicData uri="http://schemas.openxmlformats.org/presentationml/2006/ole">
                <mc:AlternateContent xmlns:mc="http://schemas.openxmlformats.org/markup-compatibility/2006">
                  <mc:Choice xmlns:v="urn:schemas-microsoft-com:vml" Requires="v">
                    <p:oleObj spid="_x0000_s1026" name="Graphique" r:id="rId4" imgW="4876724" imgH="2914650" progId="Excel.Chart.8">
                      <p:embed/>
                    </p:oleObj>
                  </mc:Choice>
                  <mc:Fallback>
                    <p:oleObj name="Graphique" r:id="rId4" imgW="4876724" imgH="2914650" progId="Excel.Chart.8">
                      <p:embed/>
                      <p:pic>
                        <p:nvPicPr>
                          <p:cNvPr id="1331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8" y="1157"/>
                            <a:ext cx="3949" cy="2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29" name="Text Box 6"/>
              <p:cNvSpPr txBox="1">
                <a:spLocks noChangeArrowheads="1"/>
              </p:cNvSpPr>
              <p:nvPr/>
            </p:nvSpPr>
            <p:spPr bwMode="auto">
              <a:xfrm>
                <a:off x="2640" y="1984"/>
                <a:ext cx="1016" cy="210"/>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Stainless steel</a:t>
                </a:r>
                <a:endParaRPr kumimoji="0" lang="en-GB" sz="1600" b="1" i="0" u="none" strike="noStrike" kern="1200" cap="none" spc="0" normalizeH="0" baseline="-2500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3130" name="Text Box 7"/>
              <p:cNvSpPr txBox="1">
                <a:spLocks noChangeArrowheads="1"/>
              </p:cNvSpPr>
              <p:nvPr/>
            </p:nvSpPr>
            <p:spPr bwMode="auto">
              <a:xfrm>
                <a:off x="3552" y="2512"/>
                <a:ext cx="936" cy="209"/>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Carbon steel</a:t>
                </a:r>
                <a:endParaRPr kumimoji="0" lang="en-GB" sz="1600" b="1" i="0" u="none" strike="noStrike" kern="1200" cap="none" spc="0" normalizeH="0" baseline="-2500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endParaRPr>
              </a:p>
            </p:txBody>
          </p:sp>
        </p:grpSp>
      </p:grpSp>
      <p:sp>
        <p:nvSpPr>
          <p:cNvPr id="930824" name="Text Box 8"/>
          <p:cNvSpPr txBox="1">
            <a:spLocks noChangeArrowheads="1"/>
          </p:cNvSpPr>
          <p:nvPr/>
        </p:nvSpPr>
        <p:spPr bwMode="auto">
          <a:xfrm>
            <a:off x="2635382" y="6170498"/>
            <a:ext cx="3729037" cy="39687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熱膨張</a:t>
            </a:r>
            <a:endParaRPr kumimoji="0" lang="en-GB"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3125" name="Rectangle 9"/>
          <p:cNvSpPr>
            <a:spLocks noGrp="1" noChangeArrowheads="1"/>
          </p:cNvSpPr>
          <p:nvPr>
            <p:ph type="title"/>
          </p:nvPr>
        </p:nvSpPr>
        <p:spPr>
          <a:noFill/>
        </p:spPr>
        <p:txBody>
          <a:bodyPr>
            <a:normAutofit/>
          </a:bodyPr>
          <a:lstStyle/>
          <a:p>
            <a:pPr eaLnBrk="1" hangingPunct="1"/>
            <a:r>
              <a:rPr lang="ja-JP" altLang="en-US" dirty="0">
                <a:latin typeface="ＭＳ Ｐゴシック" panose="020B0600070205080204" pitchFamily="50" charset="-128"/>
                <a:ea typeface="ＭＳ Ｐゴシック" panose="020B0600070205080204" pitchFamily="50" charset="-128"/>
              </a:rPr>
              <a:t>高温条件下での材料特性</a:t>
            </a:r>
            <a:endParaRPr lang="en-GB" dirty="0">
              <a:latin typeface="ＭＳ Ｐゴシック" panose="020B0600070205080204" pitchFamily="50" charset="-128"/>
              <a:ea typeface="ＭＳ Ｐゴシック" panose="020B0600070205080204" pitchFamily="50" charset="-128"/>
            </a:endParaRPr>
          </a:p>
        </p:txBody>
      </p:sp>
      <p:sp>
        <p:nvSpPr>
          <p:cNvPr id="11" name="Text Box 5">
            <a:extLst>
              <a:ext uri="{FF2B5EF4-FFF2-40B4-BE49-F238E27FC236}">
                <a16:creationId xmlns:a16="http://schemas.microsoft.com/office/drawing/2014/main" id="{4943EA1B-41E2-47EE-AF72-64DBF7F5D9CE}"/>
              </a:ext>
            </a:extLst>
          </p:cNvPr>
          <p:cNvSpPr txBox="1">
            <a:spLocks noChangeArrowheads="1"/>
          </p:cNvSpPr>
          <p:nvPr/>
        </p:nvSpPr>
        <p:spPr bwMode="auto">
          <a:xfrm>
            <a:off x="3560446" y="2836973"/>
            <a:ext cx="1711344" cy="336550"/>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6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ステンレス鋼</a:t>
            </a:r>
            <a:endParaRPr kumimoji="0" lang="en-GB" sz="1600" b="1" i="0" u="none" strike="noStrike" kern="1200" cap="none" spc="0" normalizeH="0" baseline="-2500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Text Box 9">
            <a:extLst>
              <a:ext uri="{FF2B5EF4-FFF2-40B4-BE49-F238E27FC236}">
                <a16:creationId xmlns:a16="http://schemas.microsoft.com/office/drawing/2014/main" id="{601BC0F6-10B2-48C4-A52E-30922AA9552E}"/>
              </a:ext>
            </a:extLst>
          </p:cNvPr>
          <p:cNvSpPr txBox="1">
            <a:spLocks noChangeArrowheads="1"/>
          </p:cNvSpPr>
          <p:nvPr/>
        </p:nvSpPr>
        <p:spPr bwMode="auto">
          <a:xfrm>
            <a:off x="5145895" y="3792349"/>
            <a:ext cx="1366599" cy="336550"/>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6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炭素鋼</a:t>
            </a:r>
            <a:endParaRPr kumimoji="0" lang="en-GB" sz="1600" b="1" i="0" u="none" strike="noStrike" kern="1200" cap="none" spc="0" normalizeH="0" baseline="-2500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Text Box 5">
            <a:extLst>
              <a:ext uri="{FF2B5EF4-FFF2-40B4-BE49-F238E27FC236}">
                <a16:creationId xmlns:a16="http://schemas.microsoft.com/office/drawing/2014/main" id="{224D74EF-952E-4955-9CB4-A112BAA58435}"/>
              </a:ext>
            </a:extLst>
          </p:cNvPr>
          <p:cNvSpPr txBox="1">
            <a:spLocks noChangeArrowheads="1"/>
          </p:cNvSpPr>
          <p:nvPr/>
        </p:nvSpPr>
        <p:spPr bwMode="auto">
          <a:xfrm>
            <a:off x="3814446" y="5296317"/>
            <a:ext cx="1711344" cy="336550"/>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温度　℃</a:t>
            </a:r>
            <a:endParaRPr kumimoji="0" lang="en-GB" sz="1600" b="1"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Text Box 5">
            <a:extLst>
              <a:ext uri="{FF2B5EF4-FFF2-40B4-BE49-F238E27FC236}">
                <a16:creationId xmlns:a16="http://schemas.microsoft.com/office/drawing/2014/main" id="{2035C064-1027-432F-A74F-B80F00C43434}"/>
              </a:ext>
            </a:extLst>
          </p:cNvPr>
          <p:cNvSpPr txBox="1">
            <a:spLocks noChangeArrowheads="1"/>
          </p:cNvSpPr>
          <p:nvPr/>
        </p:nvSpPr>
        <p:spPr bwMode="auto">
          <a:xfrm rot="16200000">
            <a:off x="970730" y="3183037"/>
            <a:ext cx="1711344" cy="336550"/>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伸び　</a:t>
            </a:r>
            <a:r>
              <a:rPr kumimoji="0"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0" lang="en-US" altLang="ja-JP" sz="1600" b="1" i="0" u="none" strike="noStrike" kern="1200" cap="none" spc="0" normalizeH="0" baseline="30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endParaRPr kumimoji="0" lang="en-GB" sz="1600" b="1" i="0" u="none" strike="noStrike" kern="1200" cap="none" spc="0" normalizeH="0" baseline="30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5" name="Slide Number Placeholder 3">
            <a:extLst>
              <a:ext uri="{FF2B5EF4-FFF2-40B4-BE49-F238E27FC236}">
                <a16:creationId xmlns:a16="http://schemas.microsoft.com/office/drawing/2014/main" id="{61DA404F-C70B-40F3-89AA-1B349BAD4653}"/>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86026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30824"/>
                                        </p:tgtEl>
                                        <p:attrNameLst>
                                          <p:attrName>style.visibility</p:attrName>
                                        </p:attrNameLst>
                                      </p:cBhvr>
                                      <p:to>
                                        <p:strVal val="visible"/>
                                      </p:to>
                                    </p:set>
                                    <p:animEffect transition="in" filter="dissolve">
                                      <p:cBhvr>
                                        <p:cTn id="7" dur="1000"/>
                                        <p:tgtEl>
                                          <p:spTgt spid="930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24"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28650" y="2204086"/>
            <a:ext cx="7886700" cy="1325563"/>
          </a:xfrm>
        </p:spPr>
        <p:txBody>
          <a:bodyPr/>
          <a:lstStyle/>
          <a:p>
            <a:pPr algn="ctr"/>
            <a:r>
              <a:rPr lang="en-US" altLang="ja-JP" dirty="0">
                <a:latin typeface="ＭＳ Ｐゴシック" panose="020B0600070205080204" pitchFamily="50" charset="-128"/>
                <a:ea typeface="ＭＳ Ｐゴシック" panose="020B0600070205080204" pitchFamily="50" charset="-128"/>
              </a:rPr>
              <a:t>Section</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3</a:t>
            </a:r>
            <a:endParaRPr lang="en-GB" altLang="en-US" dirty="0">
              <a:latin typeface="ＭＳ Ｐゴシック" panose="020B0600070205080204" pitchFamily="50" charset="-128"/>
              <a:ea typeface="ＭＳ Ｐゴシック" panose="020B0600070205080204" pitchFamily="50" charset="-128"/>
            </a:endParaRPr>
          </a:p>
        </p:txBody>
      </p:sp>
      <p:sp>
        <p:nvSpPr>
          <p:cNvPr id="7171" name="Rectangle 3"/>
          <p:cNvSpPr>
            <a:spLocks noGrp="1" noChangeArrowheads="1"/>
          </p:cNvSpPr>
          <p:nvPr>
            <p:ph type="body" idx="1"/>
          </p:nvPr>
        </p:nvSpPr>
        <p:spPr>
          <a:xfrm>
            <a:off x="628650" y="3657599"/>
            <a:ext cx="7886700" cy="680403"/>
          </a:xfrm>
        </p:spPr>
        <p:txBody>
          <a:bodyPr>
            <a:normAutofit/>
          </a:bodyPr>
          <a:lstStyle/>
          <a:p>
            <a:pPr marL="0" indent="0" algn="ctr">
              <a:buNone/>
            </a:pPr>
            <a:r>
              <a:rPr lang="en-US" altLang="ja-JP" dirty="0">
                <a:latin typeface="ＭＳ Ｐゴシック" panose="020B0600070205080204" pitchFamily="50" charset="-128"/>
                <a:ea typeface="ＭＳ Ｐゴシック" panose="020B0600070205080204" pitchFamily="50" charset="-128"/>
              </a:rPr>
              <a:t>Eurocode3</a:t>
            </a:r>
            <a:r>
              <a:rPr lang="ja-JP" altLang="en-US" dirty="0">
                <a:latin typeface="ＭＳ Ｐゴシック" panose="020B0600070205080204" pitchFamily="50" charset="-128"/>
                <a:ea typeface="ＭＳ Ｐゴシック" panose="020B0600070205080204" pitchFamily="50" charset="-128"/>
              </a:rPr>
              <a:t>に基づいた設計</a:t>
            </a:r>
          </a:p>
        </p:txBody>
      </p:sp>
      <p:sp>
        <p:nvSpPr>
          <p:cNvPr id="6" name="Slide Number Placeholder 3">
            <a:extLst>
              <a:ext uri="{FF2B5EF4-FFF2-40B4-BE49-F238E27FC236}">
                <a16:creationId xmlns:a16="http://schemas.microsoft.com/office/drawing/2014/main" id="{BC30A8A8-C32E-44A9-B32E-A8DA205D8960}"/>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3728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zh-TW" altLang="en-US" dirty="0">
                <a:latin typeface="ＭＳ Ｐゴシック" panose="020B0600070205080204" pitchFamily="50" charset="-128"/>
                <a:ea typeface="ＭＳ Ｐゴシック" panose="020B0600070205080204" pitchFamily="50" charset="-128"/>
              </a:rPr>
              <a:t>国際設計規格</a:t>
            </a:r>
            <a:endParaRPr lang="en-GB" dirty="0">
              <a:latin typeface="ＭＳ Ｐゴシック" panose="020B0600070205080204" pitchFamily="50" charset="-128"/>
              <a:ea typeface="ＭＳ Ｐゴシック" panose="020B0600070205080204" pitchFamily="50" charset="-128"/>
            </a:endParaRPr>
          </a:p>
        </p:txBody>
      </p:sp>
      <p:sp>
        <p:nvSpPr>
          <p:cNvPr id="22530" name="Content Placeholder 2"/>
          <p:cNvSpPr>
            <a:spLocks noGrp="1"/>
          </p:cNvSpPr>
          <p:nvPr>
            <p:ph sz="half" idx="1"/>
          </p:nvPr>
        </p:nvSpPr>
        <p:spPr>
          <a:xfrm>
            <a:off x="457200" y="2783840"/>
            <a:ext cx="4038600" cy="3342323"/>
          </a:xfrm>
        </p:spPr>
        <p:txBody>
          <a:bodyPr/>
          <a:lstStyle/>
          <a:p>
            <a:pPr marL="0" indent="0" algn="just">
              <a:buNone/>
            </a:pPr>
            <a:r>
              <a:rPr lang="ja-JP" altLang="en-US" dirty="0">
                <a:latin typeface="ＭＳ Ｐゴシック" panose="020B0600070205080204" pitchFamily="50" charset="-128"/>
                <a:ea typeface="ＭＳ Ｐゴシック" panose="020B0600070205080204" pitchFamily="50" charset="-128"/>
              </a:rPr>
              <a:t>構造用ステンレスについて入手可能な国際設計規格は？</a:t>
            </a:r>
            <a:endParaRPr lang="en-GB" altLang="en-US" dirty="0">
              <a:latin typeface="ＭＳ Ｐゴシック" panose="020B0600070205080204" pitchFamily="50" charset="-128"/>
              <a:ea typeface="ＭＳ Ｐゴシック" panose="020B0600070205080204" pitchFamily="50" charset="-128"/>
            </a:endParaRPr>
          </a:p>
        </p:txBody>
      </p:sp>
      <p:sp>
        <p:nvSpPr>
          <p:cNvPr id="22532" name="TextBox 6"/>
          <p:cNvSpPr txBox="1">
            <a:spLocks noChangeArrowheads="1"/>
          </p:cNvSpPr>
          <p:nvPr/>
        </p:nvSpPr>
        <p:spPr bwMode="auto">
          <a:xfrm>
            <a:off x="4572000" y="5507940"/>
            <a:ext cx="4114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Hamilton Island Yacht Club</a:t>
            </a: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0"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（ハミルトン・アイランド・ヨット・クラブ</a:t>
            </a:r>
            <a:r>
              <a:rPr kumimoji="0"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オーストラリア）</a:t>
            </a:r>
            <a:endParaRPr kumimoji="0" lang="en-GB"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4" name="Picture 4"/>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15339" y="1600200"/>
            <a:ext cx="3504321"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8146238A-ACE2-4E17-90E0-17D0DE5E11D2}"/>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55986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96850"/>
            <a:ext cx="6791325" cy="65595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Oval 1"/>
          <p:cNvSpPr>
            <a:spLocks noChangeArrowheads="1"/>
          </p:cNvSpPr>
          <p:nvPr/>
        </p:nvSpPr>
        <p:spPr bwMode="auto">
          <a:xfrm>
            <a:off x="3635375" y="2420938"/>
            <a:ext cx="2089150" cy="100806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438D"/>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556" name="Oval 2"/>
          <p:cNvSpPr>
            <a:spLocks noChangeArrowheads="1"/>
          </p:cNvSpPr>
          <p:nvPr/>
        </p:nvSpPr>
        <p:spPr bwMode="auto">
          <a:xfrm>
            <a:off x="3635375" y="2420938"/>
            <a:ext cx="1944688" cy="100806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438D"/>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557" name="Oval 3"/>
          <p:cNvSpPr>
            <a:spLocks noChangeArrowheads="1"/>
          </p:cNvSpPr>
          <p:nvPr/>
        </p:nvSpPr>
        <p:spPr bwMode="auto">
          <a:xfrm>
            <a:off x="2695575" y="2541588"/>
            <a:ext cx="1800225" cy="10080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tIns="36000" bIns="36000"/>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438D"/>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558" name="TextBox 5"/>
          <p:cNvSpPr txBox="1">
            <a:spLocks noChangeArrowheads="1"/>
          </p:cNvSpPr>
          <p:nvPr/>
        </p:nvSpPr>
        <p:spPr bwMode="auto">
          <a:xfrm>
            <a:off x="6876256" y="1308100"/>
            <a:ext cx="2003425" cy="2246769"/>
          </a:xfrm>
          <a:prstGeom prst="rect">
            <a:avLst/>
          </a:prstGeom>
          <a:solidFill>
            <a:srgbClr val="0070C0"/>
          </a:solidFill>
          <a:ln w="9525">
            <a:solidFill>
              <a:schemeClr val="tx1"/>
            </a:solidFill>
            <a:miter lim="800000"/>
            <a:headEnd/>
            <a:tailEnd/>
          </a:ln>
        </p:spPr>
        <p:txBody>
          <a:bodyPr>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Eurocodes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（ユーロコード）はすべての一般的建材を網羅した構造設計規定の完全な集成である</a:t>
            </a:r>
          </a:p>
        </p:txBody>
      </p:sp>
      <p:sp>
        <p:nvSpPr>
          <p:cNvPr id="3" name="テキスト ボックス 2"/>
          <p:cNvSpPr txBox="1"/>
          <p:nvPr/>
        </p:nvSpPr>
        <p:spPr>
          <a:xfrm>
            <a:off x="611560" y="836712"/>
            <a:ext cx="5976664" cy="369332"/>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構造上の安全性、有用性および耐久性</a:t>
            </a:r>
          </a:p>
        </p:txBody>
      </p:sp>
      <p:sp>
        <p:nvSpPr>
          <p:cNvPr id="9" name="テキスト ボックス 8"/>
          <p:cNvSpPr txBox="1"/>
          <p:nvPr/>
        </p:nvSpPr>
        <p:spPr>
          <a:xfrm>
            <a:off x="647043" y="1844824"/>
            <a:ext cx="5976664" cy="369332"/>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構造物への影響</a:t>
            </a:r>
          </a:p>
        </p:txBody>
      </p:sp>
      <p:sp>
        <p:nvSpPr>
          <p:cNvPr id="10" name="テキスト ボックス 9"/>
          <p:cNvSpPr txBox="1"/>
          <p:nvPr/>
        </p:nvSpPr>
        <p:spPr>
          <a:xfrm>
            <a:off x="827584" y="4149080"/>
            <a:ext cx="5472608"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設計と詳細説明</a:t>
            </a:r>
          </a:p>
        </p:txBody>
      </p:sp>
      <p:sp>
        <p:nvSpPr>
          <p:cNvPr id="11" name="テキスト ボックス 10"/>
          <p:cNvSpPr txBox="1"/>
          <p:nvPr/>
        </p:nvSpPr>
        <p:spPr>
          <a:xfrm>
            <a:off x="394724" y="5255975"/>
            <a:ext cx="288032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地質工学的設計</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テキスト ボックス 11"/>
          <p:cNvSpPr txBox="1"/>
          <p:nvPr/>
        </p:nvSpPr>
        <p:spPr>
          <a:xfrm>
            <a:off x="3743387" y="5255975"/>
            <a:ext cx="288032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耐震設計</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テキスト ボックス 12"/>
          <p:cNvSpPr txBox="1"/>
          <p:nvPr/>
        </p:nvSpPr>
        <p:spPr>
          <a:xfrm>
            <a:off x="179512" y="6237312"/>
            <a:ext cx="5976664" cy="369332"/>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ユーロコード（</a:t>
            </a:r>
            <a:r>
              <a:rPr kumimoji="1" lang="en-US" altLang="ja-JP" sz="18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Eurocodes</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）間の相互関係</a:t>
            </a:r>
          </a:p>
        </p:txBody>
      </p:sp>
      <p:sp>
        <p:nvSpPr>
          <p:cNvPr id="15" name="Slide Number Placeholder 3">
            <a:extLst>
              <a:ext uri="{FF2B5EF4-FFF2-40B4-BE49-F238E27FC236}">
                <a16:creationId xmlns:a16="http://schemas.microsoft.com/office/drawing/2014/main" id="{DDF11388-A7BA-43D0-AF8F-1D7C8EE08702}"/>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28753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altLang="en-US" dirty="0" err="1">
                <a:latin typeface="ＭＳ Ｐゴシック" panose="020B0600070205080204" pitchFamily="50" charset="-128"/>
                <a:ea typeface="ＭＳ Ｐゴシック" panose="020B0600070205080204" pitchFamily="50" charset="-128"/>
              </a:rPr>
              <a:t>Eurocode</a:t>
            </a:r>
            <a:r>
              <a:rPr lang="en-GB" altLang="en-US" dirty="0">
                <a:latin typeface="ＭＳ Ｐゴシック" panose="020B0600070205080204" pitchFamily="50" charset="-128"/>
                <a:ea typeface="ＭＳ Ｐゴシック" panose="020B0600070205080204" pitchFamily="50" charset="-128"/>
              </a:rPr>
              <a:t> 3: </a:t>
            </a:r>
            <a:r>
              <a:rPr lang="en-US" altLang="ja-JP" dirty="0">
                <a:latin typeface="ＭＳ Ｐゴシック" panose="020B0600070205080204" pitchFamily="50" charset="-128"/>
                <a:ea typeface="ＭＳ Ｐゴシック" panose="020B0600070205080204" pitchFamily="50" charset="-128"/>
              </a:rPr>
              <a:t>Part1</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a:t>
            </a:r>
            <a:r>
              <a:rPr lang="en-GB" altLang="en-US" dirty="0">
                <a:latin typeface="ＭＳ Ｐゴシック" panose="020B0600070205080204" pitchFamily="50" charset="-128"/>
                <a:ea typeface="ＭＳ Ｐゴシック" panose="020B0600070205080204" pitchFamily="50" charset="-128"/>
              </a:rPr>
              <a:t>EN 1993-1)</a:t>
            </a:r>
            <a:endParaRPr lang="en-GB" dirty="0">
              <a:latin typeface="ＭＳ Ｐゴシック" panose="020B0600070205080204" pitchFamily="50" charset="-128"/>
              <a:ea typeface="ＭＳ Ｐゴシック" panose="020B0600070205080204" pitchFamily="50" charset="-128"/>
            </a:endParaRPr>
          </a:p>
        </p:txBody>
      </p:sp>
      <p:sp>
        <p:nvSpPr>
          <p:cNvPr id="8" name="Content Placeholder 7"/>
          <p:cNvSpPr>
            <a:spLocks noGrp="1"/>
          </p:cNvSpPr>
          <p:nvPr>
            <p:ph idx="1"/>
          </p:nvPr>
        </p:nvSpPr>
        <p:spPr/>
        <p:txBody>
          <a:bodyPr>
            <a:noAutofit/>
          </a:bodyPr>
          <a:lstStyle/>
          <a:p>
            <a:pPr marL="0" indent="0">
              <a:buNone/>
            </a:pPr>
            <a:r>
              <a:rPr lang="en-US" altLang="ja-JP" sz="2000" dirty="0">
                <a:latin typeface="ＭＳ Ｐゴシック" panose="020B0600070205080204" pitchFamily="50" charset="-128"/>
                <a:ea typeface="ＭＳ Ｐゴシック" panose="020B0600070205080204" pitchFamily="50" charset="-128"/>
              </a:rPr>
              <a:t>EN1993-1-1 </a:t>
            </a:r>
            <a:r>
              <a:rPr lang="ja-JP" altLang="en-US" sz="2000" dirty="0">
                <a:latin typeface="ＭＳ Ｐゴシック" panose="020B0600070205080204" pitchFamily="50" charset="-128"/>
                <a:ea typeface="ＭＳ Ｐゴシック" panose="020B0600070205080204" pitchFamily="50" charset="-128"/>
              </a:rPr>
              <a:t>総則と建物関連規定</a:t>
            </a:r>
          </a:p>
          <a:p>
            <a:pPr marL="0" indent="0">
              <a:buNone/>
            </a:pPr>
            <a:r>
              <a:rPr lang="en-US" altLang="ja-JP" sz="2000" dirty="0">
                <a:latin typeface="ＭＳ Ｐゴシック" panose="020B0600070205080204" pitchFamily="50" charset="-128"/>
                <a:ea typeface="ＭＳ Ｐゴシック" panose="020B0600070205080204" pitchFamily="50" charset="-128"/>
              </a:rPr>
              <a:t>EN1993-1-2 </a:t>
            </a:r>
            <a:r>
              <a:rPr lang="ja-JP" altLang="en-US" sz="2000" dirty="0">
                <a:latin typeface="ＭＳ Ｐゴシック" panose="020B0600070205080204" pitchFamily="50" charset="-128"/>
                <a:ea typeface="ＭＳ Ｐゴシック" panose="020B0600070205080204" pitchFamily="50" charset="-128"/>
              </a:rPr>
              <a:t>防火構造設計</a:t>
            </a:r>
          </a:p>
          <a:p>
            <a:pPr marL="0" indent="0">
              <a:buNone/>
            </a:pPr>
            <a:r>
              <a:rPr lang="en-US" altLang="ja-JP" sz="2000" dirty="0">
                <a:latin typeface="ＭＳ Ｐゴシック" panose="020B0600070205080204" pitchFamily="50" charset="-128"/>
                <a:ea typeface="ＭＳ Ｐゴシック" panose="020B0600070205080204" pitchFamily="50" charset="-128"/>
              </a:rPr>
              <a:t>EN1993-1-3 </a:t>
            </a:r>
            <a:r>
              <a:rPr lang="ja-JP" altLang="en-US" sz="2000" dirty="0">
                <a:latin typeface="ＭＳ Ｐゴシック" panose="020B0600070205080204" pitchFamily="50" charset="-128"/>
                <a:ea typeface="ＭＳ Ｐゴシック" panose="020B0600070205080204" pitchFamily="50" charset="-128"/>
              </a:rPr>
              <a:t>冷間加工組立部材と仕切板</a:t>
            </a:r>
          </a:p>
          <a:p>
            <a:pPr marL="0" indent="0">
              <a:buNone/>
            </a:pPr>
            <a:r>
              <a:rPr lang="en-US" altLang="ja-JP" sz="2000" dirty="0">
                <a:highlight>
                  <a:srgbClr val="00FFFF"/>
                </a:highlight>
                <a:latin typeface="ＭＳ Ｐゴシック" panose="020B0600070205080204" pitchFamily="50" charset="-128"/>
                <a:ea typeface="ＭＳ Ｐゴシック" panose="020B0600070205080204" pitchFamily="50" charset="-128"/>
              </a:rPr>
              <a:t>EN1993-1-4 </a:t>
            </a:r>
            <a:r>
              <a:rPr lang="ja-JP" altLang="en-US" sz="2000" dirty="0">
                <a:highlight>
                  <a:srgbClr val="00FFFF"/>
                </a:highlight>
                <a:latin typeface="ＭＳ Ｐゴシック" panose="020B0600070205080204" pitchFamily="50" charset="-128"/>
                <a:ea typeface="ＭＳ Ｐゴシック" panose="020B0600070205080204" pitchFamily="50" charset="-128"/>
              </a:rPr>
              <a:t>ステンレス鋼</a:t>
            </a:r>
          </a:p>
          <a:p>
            <a:pPr marL="0" indent="0">
              <a:buNone/>
            </a:pPr>
            <a:r>
              <a:rPr lang="en-US" altLang="ja-JP" sz="2000" dirty="0">
                <a:latin typeface="ＭＳ Ｐゴシック" panose="020B0600070205080204" pitchFamily="50" charset="-128"/>
                <a:ea typeface="ＭＳ Ｐゴシック" panose="020B0600070205080204" pitchFamily="50" charset="-128"/>
              </a:rPr>
              <a:t>EN1993-1-5 </a:t>
            </a:r>
            <a:r>
              <a:rPr lang="ja-JP" altLang="en-US" sz="2000" dirty="0">
                <a:latin typeface="ＭＳ Ｐゴシック" panose="020B0600070205080204" pitchFamily="50" charset="-128"/>
                <a:ea typeface="ＭＳ Ｐゴシック" panose="020B0600070205080204" pitchFamily="50" charset="-128"/>
              </a:rPr>
              <a:t>メッキ構造部材</a:t>
            </a:r>
          </a:p>
          <a:p>
            <a:pPr marL="0" indent="0">
              <a:buNone/>
            </a:pPr>
            <a:r>
              <a:rPr lang="en-US" altLang="ja-JP" sz="2000" dirty="0">
                <a:latin typeface="ＭＳ Ｐゴシック" panose="020B0600070205080204" pitchFamily="50" charset="-128"/>
                <a:ea typeface="ＭＳ Ｐゴシック" panose="020B0600070205080204" pitchFamily="50" charset="-128"/>
              </a:rPr>
              <a:t>EN1993-1-6 </a:t>
            </a:r>
            <a:r>
              <a:rPr lang="ja-JP" altLang="en-US" sz="2000" dirty="0">
                <a:latin typeface="ＭＳ Ｐゴシック" panose="020B0600070205080204" pitchFamily="50" charset="-128"/>
                <a:ea typeface="ＭＳ Ｐゴシック" panose="020B0600070205080204" pitchFamily="50" charset="-128"/>
              </a:rPr>
              <a:t>殻構造の強度と安定性</a:t>
            </a:r>
          </a:p>
          <a:p>
            <a:pPr marL="0" indent="0">
              <a:buNone/>
            </a:pPr>
            <a:r>
              <a:rPr lang="en-US" altLang="ja-JP" sz="2000" dirty="0">
                <a:latin typeface="ＭＳ Ｐゴシック" panose="020B0600070205080204" pitchFamily="50" charset="-128"/>
                <a:ea typeface="ＭＳ Ｐゴシック" panose="020B0600070205080204" pitchFamily="50" charset="-128"/>
              </a:rPr>
              <a:t>EN1993-1-7 </a:t>
            </a:r>
            <a:r>
              <a:rPr lang="ja-JP" altLang="en-US" sz="2000" dirty="0">
                <a:latin typeface="ＭＳ Ｐゴシック" panose="020B0600070205080204" pitchFamily="50" charset="-128"/>
                <a:ea typeface="ＭＳ Ｐゴシック" panose="020B0600070205080204" pitchFamily="50" charset="-128"/>
              </a:rPr>
              <a:t>横方向荷重の平面メッキ構造の強度と安定性</a:t>
            </a:r>
          </a:p>
          <a:p>
            <a:pPr marL="0" indent="0">
              <a:buNone/>
            </a:pPr>
            <a:r>
              <a:rPr lang="en-US" altLang="ja-JP" sz="2000" dirty="0">
                <a:latin typeface="ＭＳ Ｐゴシック" panose="020B0600070205080204" pitchFamily="50" charset="-128"/>
                <a:ea typeface="ＭＳ Ｐゴシック" panose="020B0600070205080204" pitchFamily="50" charset="-128"/>
              </a:rPr>
              <a:t>EN1993-1-8 </a:t>
            </a:r>
            <a:r>
              <a:rPr lang="ja-JP" altLang="en-US" sz="2000" dirty="0">
                <a:latin typeface="ＭＳ Ｐゴシック" panose="020B0600070205080204" pitchFamily="50" charset="-128"/>
                <a:ea typeface="ＭＳ Ｐゴシック" panose="020B0600070205080204" pitchFamily="50" charset="-128"/>
              </a:rPr>
              <a:t>接合の設計</a:t>
            </a:r>
          </a:p>
          <a:p>
            <a:pPr marL="0" indent="0">
              <a:buNone/>
            </a:pPr>
            <a:r>
              <a:rPr lang="en-US" altLang="ja-JP" sz="2000" dirty="0">
                <a:latin typeface="ＭＳ Ｐゴシック" panose="020B0600070205080204" pitchFamily="50" charset="-128"/>
                <a:ea typeface="ＭＳ Ｐゴシック" panose="020B0600070205080204" pitchFamily="50" charset="-128"/>
              </a:rPr>
              <a:t>EN1993-1-9 </a:t>
            </a:r>
            <a:r>
              <a:rPr lang="ja-JP" altLang="en-US" sz="2000" dirty="0">
                <a:latin typeface="ＭＳ Ｐゴシック" panose="020B0600070205080204" pitchFamily="50" charset="-128"/>
                <a:ea typeface="ＭＳ Ｐゴシック" panose="020B0600070205080204" pitchFamily="50" charset="-128"/>
              </a:rPr>
              <a:t>鉄鋼建造物の疲労強度</a:t>
            </a:r>
          </a:p>
          <a:p>
            <a:pPr marL="0" indent="0">
              <a:buNone/>
            </a:pPr>
            <a:r>
              <a:rPr lang="en-US" altLang="ja-JP" sz="2000" dirty="0">
                <a:latin typeface="ＭＳ Ｐゴシック" panose="020B0600070205080204" pitchFamily="50" charset="-128"/>
                <a:ea typeface="ＭＳ Ｐゴシック" panose="020B0600070205080204" pitchFamily="50" charset="-128"/>
              </a:rPr>
              <a:t>EN1993-1-10</a:t>
            </a:r>
            <a:r>
              <a:rPr lang="ja-JP" altLang="en-US" sz="2000" dirty="0">
                <a:latin typeface="ＭＳ Ｐゴシック" panose="020B0600070205080204" pitchFamily="50" charset="-128"/>
                <a:ea typeface="ＭＳ Ｐゴシック" panose="020B0600070205080204" pitchFamily="50" charset="-128"/>
              </a:rPr>
              <a:t>　破壊靱性と厚み方向特性に関する鉄鋼の選定</a:t>
            </a:r>
          </a:p>
          <a:p>
            <a:pPr marL="0" indent="0">
              <a:buNone/>
            </a:pPr>
            <a:r>
              <a:rPr lang="en-US" altLang="ja-JP" sz="2000" dirty="0">
                <a:latin typeface="ＭＳ Ｐゴシック" panose="020B0600070205080204" pitchFamily="50" charset="-128"/>
                <a:ea typeface="ＭＳ Ｐゴシック" panose="020B0600070205080204" pitchFamily="50" charset="-128"/>
              </a:rPr>
              <a:t>EN1993-1-11</a:t>
            </a:r>
            <a:r>
              <a:rPr lang="ja-JP" altLang="en-US" sz="2000" dirty="0">
                <a:latin typeface="ＭＳ Ｐゴシック" panose="020B0600070205080204" pitchFamily="50" charset="-128"/>
                <a:ea typeface="ＭＳ Ｐゴシック" panose="020B0600070205080204" pitchFamily="50" charset="-128"/>
              </a:rPr>
              <a:t>　張力部材を含む構造物の設計</a:t>
            </a:r>
          </a:p>
          <a:p>
            <a:pPr marL="0" indent="0">
              <a:buNone/>
            </a:pPr>
            <a:r>
              <a:rPr lang="en-US" altLang="ja-JP" sz="2000" dirty="0">
                <a:latin typeface="ＭＳ Ｐゴシック" panose="020B0600070205080204" pitchFamily="50" charset="-128"/>
                <a:ea typeface="ＭＳ Ｐゴシック" panose="020B0600070205080204" pitchFamily="50" charset="-128"/>
              </a:rPr>
              <a:t>EN1993-1-12</a:t>
            </a:r>
            <a:r>
              <a:rPr lang="ja-JP" altLang="en-US" sz="2000" dirty="0">
                <a:latin typeface="ＭＳ Ｐゴシック" panose="020B0600070205080204" pitchFamily="50" charset="-128"/>
                <a:ea typeface="ＭＳ Ｐゴシック" panose="020B0600070205080204" pitchFamily="50" charset="-128"/>
              </a:rPr>
              <a:t>　高張力鋼に関する補則</a:t>
            </a:r>
          </a:p>
        </p:txBody>
      </p:sp>
      <p:sp>
        <p:nvSpPr>
          <p:cNvPr id="5" name="Slide Number Placeholder 3">
            <a:extLst>
              <a:ext uri="{FF2B5EF4-FFF2-40B4-BE49-F238E27FC236}">
                <a16:creationId xmlns:a16="http://schemas.microsoft.com/office/drawing/2014/main" id="{F60E7011-4BF6-47A4-A547-BFDEDAFA1CE9}"/>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71779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altLang="en-US" dirty="0">
                <a:latin typeface="ＭＳ Ｐゴシック" panose="020B0600070205080204" pitchFamily="50" charset="-128"/>
                <a:ea typeface="ＭＳ Ｐゴシック" panose="020B0600070205080204" pitchFamily="50" charset="-128"/>
              </a:rPr>
              <a:t>Eurocode 3: </a:t>
            </a:r>
            <a:r>
              <a:rPr lang="en-US" altLang="ja-JP" dirty="0">
                <a:latin typeface="ＭＳ Ｐゴシック" panose="020B0600070205080204" pitchFamily="50" charset="-128"/>
                <a:ea typeface="ＭＳ Ｐゴシック" panose="020B0600070205080204" pitchFamily="50" charset="-128"/>
              </a:rPr>
              <a:t>Part1-4</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ステンレスに関する補足規定</a:t>
            </a:r>
            <a:endParaRPr lang="en-GB" dirty="0">
              <a:latin typeface="ＭＳ Ｐゴシック" panose="020B0600070205080204" pitchFamily="50" charset="-128"/>
              <a:ea typeface="ＭＳ Ｐゴシック" panose="020B0600070205080204" pitchFamily="50" charset="-128"/>
            </a:endParaRPr>
          </a:p>
        </p:txBody>
      </p:sp>
      <p:pic>
        <p:nvPicPr>
          <p:cNvPr id="7" name="Picture 8">
            <a:extLst>
              <a:ext uri="{FF2B5EF4-FFF2-40B4-BE49-F238E27FC236}">
                <a16:creationId xmlns:a16="http://schemas.microsoft.com/office/drawing/2014/main" id="{24557B32-356A-4273-8062-79662DD05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 y="1789809"/>
            <a:ext cx="3573780" cy="4982465"/>
          </a:xfrm>
          <a:prstGeom prst="rect">
            <a:avLst/>
          </a:prstGeom>
          <a:noFill/>
          <a:ln w="19050">
            <a:solidFill>
              <a:schemeClr val="bg2"/>
            </a:solidFill>
            <a:miter lim="800000"/>
            <a:headEnd/>
            <a:tailEnd/>
          </a:ln>
        </p:spPr>
      </p:pic>
      <p:sp>
        <p:nvSpPr>
          <p:cNvPr id="9" name="Rectangle 3">
            <a:extLst>
              <a:ext uri="{FF2B5EF4-FFF2-40B4-BE49-F238E27FC236}">
                <a16:creationId xmlns:a16="http://schemas.microsoft.com/office/drawing/2014/main" id="{9F00AF50-660D-4378-8660-274F00DBA631}"/>
              </a:ext>
            </a:extLst>
          </p:cNvPr>
          <p:cNvSpPr txBox="1">
            <a:spLocks noChangeArrowheads="1"/>
          </p:cNvSpPr>
          <p:nvPr/>
        </p:nvSpPr>
        <p:spPr>
          <a:xfrm>
            <a:off x="3764914" y="2001837"/>
            <a:ext cx="5033645" cy="4673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鉄鋼構造物の設計</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ステンレスに関する補足規定</a:t>
            </a:r>
            <a:endParaRPr kumimoji="1" lang="en-US" altLang="ja-JP" sz="20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0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2006</a:t>
            </a:r>
            <a:r>
              <a:rPr kumimoji="1" lang="ja-JP" altLang="en-US" sz="20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Eurocode3</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に記載されている炭素鋼の</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規定を必要に応じ修正、補足</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建物、橋梁、タンク等に適用される</a:t>
            </a:r>
          </a:p>
        </p:txBody>
      </p:sp>
      <p:sp>
        <p:nvSpPr>
          <p:cNvPr id="8" name="Slide Number Placeholder 3">
            <a:extLst>
              <a:ext uri="{FF2B5EF4-FFF2-40B4-BE49-F238E27FC236}">
                <a16:creationId xmlns:a16="http://schemas.microsoft.com/office/drawing/2014/main" id="{DCFD8EEE-BD49-41F9-9A92-60329014EC38}"/>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81314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altLang="en-US" dirty="0">
                <a:latin typeface="ＭＳ Ｐゴシック" panose="020B0600070205080204" pitchFamily="50" charset="-128"/>
                <a:ea typeface="ＭＳ Ｐゴシック" panose="020B0600070205080204" pitchFamily="50" charset="-128"/>
              </a:rPr>
              <a:t>Eurocode 3: </a:t>
            </a:r>
            <a:r>
              <a:rPr lang="en-US" altLang="ja-JP" dirty="0">
                <a:latin typeface="ＭＳ Ｐゴシック" panose="020B0600070205080204" pitchFamily="50" charset="-128"/>
                <a:ea typeface="ＭＳ Ｐゴシック" panose="020B0600070205080204" pitchFamily="50" charset="-128"/>
              </a:rPr>
              <a:t>Part1-4</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ステンレスに関する補足規定</a:t>
            </a:r>
            <a:endParaRPr lang="en-GB" dirty="0">
              <a:latin typeface="ＭＳ Ｐゴシック" panose="020B0600070205080204" pitchFamily="50" charset="-128"/>
              <a:ea typeface="ＭＳ Ｐゴシック" panose="020B0600070205080204" pitchFamily="50" charset="-128"/>
            </a:endParaRPr>
          </a:p>
        </p:txBody>
      </p:sp>
      <p:sp>
        <p:nvSpPr>
          <p:cNvPr id="8" name="Rectangle 2">
            <a:extLst>
              <a:ext uri="{FF2B5EF4-FFF2-40B4-BE49-F238E27FC236}">
                <a16:creationId xmlns:a16="http://schemas.microsoft.com/office/drawing/2014/main" id="{A3B419E6-C5B4-4767-B5E3-A9AAD2CCB0B1}"/>
              </a:ext>
            </a:extLst>
          </p:cNvPr>
          <p:cNvSpPr txBox="1">
            <a:spLocks noChangeArrowheads="1"/>
          </p:cNvSpPr>
          <p:nvPr/>
        </p:nvSpPr>
        <p:spPr>
          <a:xfrm>
            <a:off x="379482" y="2322830"/>
            <a:ext cx="8332470" cy="4057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基本的方法は炭素鋼と同じものを用いる</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張力を要する組立部材や梁についても炭素鋼と同じ規定を用いる</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断面分類限界、局部座屈や部材座屈カーブ</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に関しては、以下の理由により異なる方法を用いる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非線形性応力歪み特性</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歪み硬化特性</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残存応力の違い</a:t>
            </a:r>
          </a:p>
        </p:txBody>
      </p:sp>
      <p:sp>
        <p:nvSpPr>
          <p:cNvPr id="5" name="Slide Number Placeholder 3">
            <a:extLst>
              <a:ext uri="{FF2B5EF4-FFF2-40B4-BE49-F238E27FC236}">
                <a16:creationId xmlns:a16="http://schemas.microsoft.com/office/drawing/2014/main" id="{0684CE54-75BC-49E7-8296-13DA3D2A7B02}"/>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8844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ja-JP" altLang="en-US" dirty="0"/>
              <a:t>どのようにして鉄筋コンクリートが腐食により損傷するのか</a:t>
            </a:r>
            <a:endParaRPr lang="fr-FR" dirty="0"/>
          </a:p>
        </p:txBody>
      </p:sp>
    </p:spTree>
    <p:extLst>
      <p:ext uri="{BB962C8B-B14F-4D97-AF65-F5344CB8AC3E}">
        <p14:creationId xmlns:p14="http://schemas.microsoft.com/office/powerpoint/2010/main" val="36628779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altLang="en-US" dirty="0">
                <a:latin typeface="ＭＳ Ｐゴシック" panose="020B0600070205080204" pitchFamily="50" charset="-128"/>
                <a:ea typeface="ＭＳ Ｐゴシック" panose="020B0600070205080204" pitchFamily="50" charset="-128"/>
              </a:rPr>
              <a:t>Eurocode 3: </a:t>
            </a:r>
            <a:r>
              <a:rPr lang="en-US" altLang="ja-JP" dirty="0">
                <a:latin typeface="ＭＳ Ｐゴシック" panose="020B0600070205080204" pitchFamily="50" charset="-128"/>
                <a:ea typeface="ＭＳ Ｐゴシック" panose="020B0600070205080204" pitchFamily="50" charset="-128"/>
              </a:rPr>
              <a:t>Part1-4</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ステンレスに関する補足規定</a:t>
            </a:r>
            <a:endParaRPr lang="en-GB" dirty="0">
              <a:latin typeface="ＭＳ Ｐゴシック" panose="020B0600070205080204" pitchFamily="50" charset="-128"/>
              <a:ea typeface="ＭＳ Ｐゴシック" panose="020B0600070205080204" pitchFamily="50" charset="-128"/>
            </a:endParaRPr>
          </a:p>
        </p:txBody>
      </p:sp>
      <p:graphicFrame>
        <p:nvGraphicFramePr>
          <p:cNvPr id="12" name="Tabel 2">
            <a:extLst>
              <a:ext uri="{FF2B5EF4-FFF2-40B4-BE49-F238E27FC236}">
                <a16:creationId xmlns:a16="http://schemas.microsoft.com/office/drawing/2014/main" id="{9DB89311-ABEE-4F26-BFAE-EEA8C8F118D1}"/>
              </a:ext>
            </a:extLst>
          </p:cNvPr>
          <p:cNvGraphicFramePr>
            <a:graphicFrameLocks noGrp="1"/>
          </p:cNvGraphicFramePr>
          <p:nvPr/>
        </p:nvGraphicFramePr>
        <p:xfrm>
          <a:off x="4289623" y="2543387"/>
          <a:ext cx="4176465" cy="1737360"/>
        </p:xfrm>
        <a:graphic>
          <a:graphicData uri="http://schemas.openxmlformats.org/drawingml/2006/table">
            <a:tbl>
              <a:tblPr firstRow="1" bandRow="1">
                <a:tableStyleId>{5C22544A-7EE6-4342-B048-85BDC9FD1C3A}</a:tableStyleId>
              </a:tblPr>
              <a:tblGrid>
                <a:gridCol w="1392155">
                  <a:extLst>
                    <a:ext uri="{9D8B030D-6E8A-4147-A177-3AD203B41FA5}">
                      <a16:colId xmlns:a16="http://schemas.microsoft.com/office/drawing/2014/main" val="20000"/>
                    </a:ext>
                  </a:extLst>
                </a:gridCol>
                <a:gridCol w="1392155">
                  <a:extLst>
                    <a:ext uri="{9D8B030D-6E8A-4147-A177-3AD203B41FA5}">
                      <a16:colId xmlns:a16="http://schemas.microsoft.com/office/drawing/2014/main" val="20001"/>
                    </a:ext>
                  </a:extLst>
                </a:gridCol>
                <a:gridCol w="1392155">
                  <a:extLst>
                    <a:ext uri="{9D8B030D-6E8A-4147-A177-3AD203B41FA5}">
                      <a16:colId xmlns:a16="http://schemas.microsoft.com/office/drawing/2014/main" val="20002"/>
                    </a:ext>
                  </a:extLst>
                </a:gridCol>
              </a:tblGrid>
              <a:tr h="592884">
                <a:tc>
                  <a:txBody>
                    <a:bodyPr/>
                    <a:lstStyle/>
                    <a:p>
                      <a:pPr algn="ctr"/>
                      <a:r>
                        <a:rPr lang="ja-JP" altLang="en-US" dirty="0"/>
                        <a:t>分類</a:t>
                      </a:r>
                      <a:endParaRPr lang="nl-BE" dirty="0"/>
                    </a:p>
                  </a:txBody>
                  <a:tcPr>
                    <a:solidFill>
                      <a:schemeClr val="accent1"/>
                    </a:solidFill>
                  </a:tcPr>
                </a:tc>
                <a:tc>
                  <a:txBody>
                    <a:bodyPr/>
                    <a:lstStyle/>
                    <a:p>
                      <a:pPr algn="ctr"/>
                      <a:r>
                        <a:rPr lang="en-US" dirty="0"/>
                        <a:t>Eurocode</a:t>
                      </a:r>
                    </a:p>
                    <a:p>
                      <a:pPr algn="ctr"/>
                      <a:r>
                        <a:rPr lang="en-US" dirty="0"/>
                        <a:t>3</a:t>
                      </a:r>
                      <a:r>
                        <a:rPr lang="en-US" altLang="ja-JP" dirty="0"/>
                        <a:t>-</a:t>
                      </a:r>
                      <a:r>
                        <a:rPr lang="en-US" dirty="0"/>
                        <a:t>1-4</a:t>
                      </a:r>
                      <a:endParaRPr lang="nl-BE" dirty="0"/>
                    </a:p>
                  </a:txBody>
                  <a:tcPr/>
                </a:tc>
                <a:tc>
                  <a:txBody>
                    <a:bodyPr/>
                    <a:lstStyle/>
                    <a:p>
                      <a:pPr algn="ctr"/>
                      <a:r>
                        <a:rPr lang="ja-JP" altLang="en-US" dirty="0"/>
                        <a:t>次改訂版</a:t>
                      </a:r>
                      <a:endParaRPr lang="en-US" altLang="ja-JP" dirty="0"/>
                    </a:p>
                    <a:p>
                      <a:pPr algn="ctr"/>
                      <a:r>
                        <a:rPr lang="ja-JP" altLang="en-US" dirty="0"/>
                        <a:t>（予定）</a:t>
                      </a:r>
                      <a:endParaRPr lang="nl-BE" dirty="0"/>
                    </a:p>
                  </a:txBody>
                  <a:tcPr/>
                </a:tc>
                <a:extLst>
                  <a:ext uri="{0D108BD9-81ED-4DB2-BD59-A6C34878D82A}">
                    <a16:rowId xmlns:a16="http://schemas.microsoft.com/office/drawing/2014/main" val="10000"/>
                  </a:ext>
                </a:extLst>
              </a:tr>
              <a:tr h="315878">
                <a:tc>
                  <a:txBody>
                    <a:bodyPr/>
                    <a:lstStyle/>
                    <a:p>
                      <a:pPr algn="ctr"/>
                      <a:r>
                        <a:rPr lang="ja-JP" altLang="en-US" b="1" dirty="0">
                          <a:solidFill>
                            <a:schemeClr val="bg1"/>
                          </a:solidFill>
                        </a:rPr>
                        <a:t>ﾌｪﾗｲﾄ系</a:t>
                      </a:r>
                      <a:endParaRPr lang="nl-BE" b="1" dirty="0">
                        <a:solidFill>
                          <a:schemeClr val="bg1"/>
                        </a:solidFill>
                      </a:endParaRPr>
                    </a:p>
                  </a:txBody>
                  <a:tcPr>
                    <a:solidFill>
                      <a:schemeClr val="accent1"/>
                    </a:solidFill>
                  </a:tcPr>
                </a:tc>
                <a:tc>
                  <a:txBody>
                    <a:bodyPr/>
                    <a:lstStyle/>
                    <a:p>
                      <a:pPr algn="ctr"/>
                      <a:r>
                        <a:rPr lang="nl-BE" dirty="0"/>
                        <a:t>3</a:t>
                      </a:r>
                    </a:p>
                  </a:txBody>
                  <a:tcPr/>
                </a:tc>
                <a:tc>
                  <a:txBody>
                    <a:bodyPr/>
                    <a:lstStyle/>
                    <a:p>
                      <a:pPr algn="ctr"/>
                      <a:r>
                        <a:rPr lang="nl-BE" dirty="0"/>
                        <a:t>3</a:t>
                      </a:r>
                    </a:p>
                  </a:txBody>
                  <a:tcPr/>
                </a:tc>
                <a:extLst>
                  <a:ext uri="{0D108BD9-81ED-4DB2-BD59-A6C34878D82A}">
                    <a16:rowId xmlns:a16="http://schemas.microsoft.com/office/drawing/2014/main" val="10001"/>
                  </a:ext>
                </a:extLst>
              </a:tr>
              <a:tr h="315878">
                <a:tc>
                  <a:txBody>
                    <a:bodyPr/>
                    <a:lstStyle/>
                    <a:p>
                      <a:pPr algn="ctr"/>
                      <a:r>
                        <a:rPr lang="ja-JP" altLang="en-US" b="1" dirty="0">
                          <a:solidFill>
                            <a:schemeClr val="bg1"/>
                          </a:solidFill>
                        </a:rPr>
                        <a:t>ｵｰｽﾃﾅｲﾄ系</a:t>
                      </a:r>
                      <a:endParaRPr lang="nl-BE" b="1" dirty="0">
                        <a:solidFill>
                          <a:schemeClr val="bg1"/>
                        </a:solidFill>
                      </a:endParaRPr>
                    </a:p>
                  </a:txBody>
                  <a:tcPr>
                    <a:solidFill>
                      <a:schemeClr val="accent1"/>
                    </a:solidFill>
                  </a:tcPr>
                </a:tc>
                <a:tc>
                  <a:txBody>
                    <a:bodyPr/>
                    <a:lstStyle/>
                    <a:p>
                      <a:pPr algn="ctr"/>
                      <a:r>
                        <a:rPr lang="nl-BE" dirty="0"/>
                        <a:t>16</a:t>
                      </a:r>
                    </a:p>
                  </a:txBody>
                  <a:tcPr/>
                </a:tc>
                <a:tc>
                  <a:txBody>
                    <a:bodyPr/>
                    <a:lstStyle/>
                    <a:p>
                      <a:pPr algn="ctr"/>
                      <a:r>
                        <a:rPr lang="nl-BE" dirty="0"/>
                        <a:t>16</a:t>
                      </a:r>
                    </a:p>
                  </a:txBody>
                  <a:tcPr/>
                </a:tc>
                <a:extLst>
                  <a:ext uri="{0D108BD9-81ED-4DB2-BD59-A6C34878D82A}">
                    <a16:rowId xmlns:a16="http://schemas.microsoft.com/office/drawing/2014/main" val="10002"/>
                  </a:ext>
                </a:extLst>
              </a:tr>
              <a:tr h="315878">
                <a:tc>
                  <a:txBody>
                    <a:bodyPr/>
                    <a:lstStyle/>
                    <a:p>
                      <a:pPr algn="ctr"/>
                      <a:r>
                        <a:rPr lang="ja-JP" altLang="en-US" b="1" dirty="0">
                          <a:solidFill>
                            <a:schemeClr val="bg1"/>
                          </a:solidFill>
                        </a:rPr>
                        <a:t>二相系</a:t>
                      </a:r>
                      <a:endParaRPr lang="nl-BE" b="1" dirty="0">
                        <a:solidFill>
                          <a:schemeClr val="bg1"/>
                        </a:solidFill>
                      </a:endParaRPr>
                    </a:p>
                  </a:txBody>
                  <a:tcPr>
                    <a:solidFill>
                      <a:schemeClr val="accent1"/>
                    </a:solidFill>
                  </a:tcPr>
                </a:tc>
                <a:tc>
                  <a:txBody>
                    <a:bodyPr/>
                    <a:lstStyle/>
                    <a:p>
                      <a:pPr algn="ctr"/>
                      <a:r>
                        <a:rPr lang="nl-BE" dirty="0"/>
                        <a:t>2</a:t>
                      </a:r>
                    </a:p>
                  </a:txBody>
                  <a:tcPr/>
                </a:tc>
                <a:tc>
                  <a:txBody>
                    <a:bodyPr/>
                    <a:lstStyle/>
                    <a:p>
                      <a:pPr algn="ctr"/>
                      <a:r>
                        <a:rPr lang="nl-BE" b="1" dirty="0">
                          <a:solidFill>
                            <a:srgbClr val="FF0000"/>
                          </a:solidFill>
                        </a:rPr>
                        <a:t>6</a:t>
                      </a:r>
                    </a:p>
                  </a:txBody>
                  <a:tcPr/>
                </a:tc>
                <a:extLst>
                  <a:ext uri="{0D108BD9-81ED-4DB2-BD59-A6C34878D82A}">
                    <a16:rowId xmlns:a16="http://schemas.microsoft.com/office/drawing/2014/main" val="10003"/>
                  </a:ext>
                </a:extLst>
              </a:tr>
            </a:tbl>
          </a:graphicData>
        </a:graphic>
      </p:graphicFrame>
      <p:sp>
        <p:nvSpPr>
          <p:cNvPr id="13" name="Content Placeholder 2">
            <a:extLst>
              <a:ext uri="{FF2B5EF4-FFF2-40B4-BE49-F238E27FC236}">
                <a16:creationId xmlns:a16="http://schemas.microsoft.com/office/drawing/2014/main" id="{C4D4A2EC-6240-40CD-A484-32A4842126FE}"/>
              </a:ext>
            </a:extLst>
          </p:cNvPr>
          <p:cNvSpPr>
            <a:spLocks noGrp="1"/>
          </p:cNvSpPr>
          <p:nvPr>
            <p:ph idx="1"/>
          </p:nvPr>
        </p:nvSpPr>
        <p:spPr>
          <a:xfrm>
            <a:off x="449014" y="2367915"/>
            <a:ext cx="4148138" cy="1602375"/>
          </a:xfrm>
        </p:spPr>
        <p:txBody>
          <a:bodyPr>
            <a:normAutofit/>
          </a:bodyPr>
          <a:lstStyle/>
          <a:p>
            <a:pPr>
              <a:defRPr/>
            </a:pPr>
            <a:r>
              <a:rPr lang="ja-JP" altLang="en-US" sz="2800" dirty="0">
                <a:solidFill>
                  <a:schemeClr val="bg1">
                    <a:lumMod val="50000"/>
                  </a:schemeClr>
                </a:solidFill>
              </a:rPr>
              <a:t>熱延・溶接　　　　　　　</a:t>
            </a:r>
          </a:p>
          <a:p>
            <a:pPr>
              <a:defRPr/>
            </a:pPr>
            <a:r>
              <a:rPr lang="ja-JP" altLang="en-US" sz="2800" dirty="0">
                <a:solidFill>
                  <a:schemeClr val="bg1">
                    <a:lumMod val="50000"/>
                  </a:schemeClr>
                </a:solidFill>
              </a:rPr>
              <a:t>冷間成形</a:t>
            </a:r>
            <a:endParaRPr lang="en-US" altLang="ja-JP" sz="2800" dirty="0">
              <a:solidFill>
                <a:schemeClr val="bg1">
                  <a:lumMod val="50000"/>
                </a:schemeClr>
              </a:solidFill>
            </a:endParaRPr>
          </a:p>
          <a:p>
            <a:pPr>
              <a:defRPr/>
            </a:pPr>
            <a:r>
              <a:rPr lang="ja-JP" altLang="en-US" sz="2800" dirty="0">
                <a:solidFill>
                  <a:schemeClr val="bg1">
                    <a:lumMod val="50000"/>
                  </a:schemeClr>
                </a:solidFill>
              </a:rPr>
              <a:t>棒鋼　　　　　　　　　　　</a:t>
            </a:r>
          </a:p>
        </p:txBody>
      </p:sp>
      <p:sp>
        <p:nvSpPr>
          <p:cNvPr id="14" name="TextBox 1">
            <a:extLst>
              <a:ext uri="{FF2B5EF4-FFF2-40B4-BE49-F238E27FC236}">
                <a16:creationId xmlns:a16="http://schemas.microsoft.com/office/drawing/2014/main" id="{30508E24-2D50-4B73-8C89-A6929BA95A79}"/>
              </a:ext>
            </a:extLst>
          </p:cNvPr>
          <p:cNvSpPr txBox="1">
            <a:spLocks noChangeArrowheads="1"/>
          </p:cNvSpPr>
          <p:nvPr/>
        </p:nvSpPr>
        <p:spPr bwMode="auto">
          <a:xfrm>
            <a:off x="185489" y="1842453"/>
            <a:ext cx="4535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2800" b="0" i="0" u="none" strike="noStrike" kern="1200" cap="none" spc="0" normalizeH="0" baseline="0" noProof="0" dirty="0">
                <a:ln>
                  <a:noFill/>
                </a:ln>
                <a:solidFill>
                  <a:srgbClr val="002060"/>
                </a:solidFill>
                <a:effectLst/>
                <a:uLnTx/>
                <a:uFillTx/>
                <a:latin typeface="Arial" charset="0"/>
                <a:ea typeface="ＭＳ Ｐゴシック" panose="020B0600070205080204" pitchFamily="34" charset="-128"/>
                <a:cs typeface="+mn-cs"/>
              </a:rPr>
              <a:t>部材の種類　　　　　　　　　　</a:t>
            </a:r>
            <a:endParaRPr kumimoji="0" lang="en-GB" altLang="en-US" sz="2800" b="0"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15" name="TextBox 5">
            <a:extLst>
              <a:ext uri="{FF2B5EF4-FFF2-40B4-BE49-F238E27FC236}">
                <a16:creationId xmlns:a16="http://schemas.microsoft.com/office/drawing/2014/main" id="{1C34826C-2E01-4FBD-8255-B9A8DEE9C629}"/>
              </a:ext>
            </a:extLst>
          </p:cNvPr>
          <p:cNvSpPr txBox="1">
            <a:spLocks noChangeArrowheads="1"/>
          </p:cNvSpPr>
          <p:nvPr/>
        </p:nvSpPr>
        <p:spPr bwMode="auto">
          <a:xfrm>
            <a:off x="337889" y="4515198"/>
            <a:ext cx="4535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2800" b="0" i="0" u="none" strike="noStrike" kern="1200" cap="none" spc="0" normalizeH="0" baseline="0" noProof="0" dirty="0">
                <a:ln>
                  <a:noFill/>
                </a:ln>
                <a:solidFill>
                  <a:srgbClr val="002060"/>
                </a:solidFill>
                <a:effectLst/>
                <a:uLnTx/>
                <a:uFillTx/>
                <a:latin typeface="Arial" charset="0"/>
                <a:ea typeface="ＭＳ Ｐゴシック" panose="020B0600070205080204" pitchFamily="34" charset="-128"/>
                <a:cs typeface="+mn-cs"/>
              </a:rPr>
              <a:t>対象範囲</a:t>
            </a:r>
            <a:endParaRPr kumimoji="0" lang="en-GB" altLang="en-US" sz="2800" b="0"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16" name="Content Placeholder 2">
            <a:extLst>
              <a:ext uri="{FF2B5EF4-FFF2-40B4-BE49-F238E27FC236}">
                <a16:creationId xmlns:a16="http://schemas.microsoft.com/office/drawing/2014/main" id="{45DDD9AB-3B46-4892-A403-8B60FE18381F}"/>
              </a:ext>
            </a:extLst>
          </p:cNvPr>
          <p:cNvSpPr txBox="1">
            <a:spLocks/>
          </p:cNvSpPr>
          <p:nvPr/>
        </p:nvSpPr>
        <p:spPr bwMode="auto">
          <a:xfrm>
            <a:off x="482352" y="5031387"/>
            <a:ext cx="8229600" cy="160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lstStyle>
            <a:lvl1pPr marL="342900" indent="-342900" eaLnBrk="0" hangingPunct="0">
              <a:spcBef>
                <a:spcPct val="20000"/>
              </a:spcBef>
              <a:buClr>
                <a:srgbClr val="D4852E"/>
              </a:buClr>
              <a:buFont typeface="Wingdings" pitchFamily="2" charset="2"/>
              <a:buChar char="§"/>
              <a:defRPr sz="3200">
                <a:solidFill>
                  <a:srgbClr val="20336E"/>
                </a:solidFill>
                <a:latin typeface="Arial" pitchFamily="34" charset="0"/>
              </a:defRPr>
            </a:lvl1pPr>
            <a:lvl2pPr marL="742950" indent="-285750" eaLnBrk="0" hangingPunct="0">
              <a:spcBef>
                <a:spcPct val="20000"/>
              </a:spcBef>
              <a:buClr>
                <a:srgbClr val="D4852E"/>
              </a:buClr>
              <a:buChar char="•"/>
              <a:defRPr sz="2800">
                <a:solidFill>
                  <a:srgbClr val="20336E"/>
                </a:solidFill>
                <a:latin typeface="Arial" pitchFamily="34" charset="0"/>
              </a:defRPr>
            </a:lvl2pPr>
            <a:lvl3pPr marL="1143000" indent="-228600" eaLnBrk="0" hangingPunct="0">
              <a:spcBef>
                <a:spcPct val="20000"/>
              </a:spcBef>
              <a:buClr>
                <a:srgbClr val="D4852E"/>
              </a:buClr>
              <a:defRPr sz="2000">
                <a:solidFill>
                  <a:srgbClr val="20336E"/>
                </a:solidFill>
                <a:latin typeface="Arial" pitchFamily="34" charset="0"/>
              </a:defRPr>
            </a:lvl3pPr>
            <a:lvl4pPr marL="1600200" indent="-228600" eaLnBrk="0" hangingPunct="0">
              <a:spcBef>
                <a:spcPct val="20000"/>
              </a:spcBef>
              <a:buClr>
                <a:srgbClr val="D4852E"/>
              </a:buClr>
              <a:buChar char="•"/>
              <a:defRPr sz="2000">
                <a:solidFill>
                  <a:srgbClr val="20336E"/>
                </a:solidFill>
                <a:latin typeface="Arial" pitchFamily="34" charset="0"/>
              </a:defRPr>
            </a:lvl4pPr>
            <a:lvl5pPr marL="2057400" indent="-228600" eaLnBrk="0" hangingPunct="0">
              <a:spcBef>
                <a:spcPct val="20000"/>
              </a:spcBef>
              <a:buClr>
                <a:srgbClr val="D4852E"/>
              </a:buClr>
              <a:buChar char="•"/>
              <a:defRPr sz="2000">
                <a:solidFill>
                  <a:srgbClr val="20336E"/>
                </a:solidFill>
                <a:latin typeface="Arial" pitchFamily="34"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pitchFamily="34"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pitchFamily="34"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pitchFamily="34"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pitchFamily="34" charset="0"/>
              </a:defRPr>
            </a:lvl9pPr>
          </a:lstStyle>
          <a:p>
            <a:pPr marL="342900" marR="0" lvl="0" indent="-342900" algn="l" defTabSz="914400" rtl="0" eaLnBrk="0" fontAlgn="auto" latinLnBrk="0" hangingPunct="0">
              <a:lnSpc>
                <a:spcPct val="100000"/>
              </a:lnSpc>
              <a:spcBef>
                <a:spcPts val="675"/>
              </a:spcBef>
              <a:spcAft>
                <a:spcPts val="0"/>
              </a:spcAft>
              <a:buClr>
                <a:srgbClr val="D4852E"/>
              </a:buClr>
              <a:buSzTx/>
              <a:buFont typeface="Wingdings" pitchFamily="2" charset="2"/>
              <a:buChar char="§"/>
              <a:tabLst/>
              <a:defRPr/>
            </a:pPr>
            <a:r>
              <a:rPr kumimoji="0" lang="ja-JP" altLang="en-US" sz="2800" b="0" i="0" u="none" strike="noStrike" kern="1200" cap="none" spc="0" normalizeH="0" baseline="0" noProof="0" dirty="0">
                <a:ln>
                  <a:noFill/>
                </a:ln>
                <a:solidFill>
                  <a:prstClr val="white">
                    <a:lumMod val="50000"/>
                  </a:prstClr>
                </a:solidFill>
                <a:effectLst/>
                <a:uLnTx/>
                <a:uFillTx/>
                <a:latin typeface="Arial" pitchFamily="34" charset="0"/>
                <a:ea typeface="ＭＳ Ｐゴシック" panose="020B0600070205080204" pitchFamily="34" charset="-128"/>
                <a:cs typeface="Arial" pitchFamily="34" charset="0"/>
              </a:rPr>
              <a:t>組立部と接続部</a:t>
            </a:r>
          </a:p>
          <a:p>
            <a:pPr marL="342900" marR="0" lvl="0" indent="-342900" algn="l" defTabSz="914400" rtl="0" eaLnBrk="0" fontAlgn="auto" latinLnBrk="0" hangingPunct="0">
              <a:lnSpc>
                <a:spcPct val="100000"/>
              </a:lnSpc>
              <a:spcBef>
                <a:spcPts val="675"/>
              </a:spcBef>
              <a:spcAft>
                <a:spcPts val="0"/>
              </a:spcAft>
              <a:buClr>
                <a:srgbClr val="D4852E"/>
              </a:buClr>
              <a:buSzTx/>
              <a:buFont typeface="Wingdings" pitchFamily="2" charset="2"/>
              <a:buChar char="§"/>
              <a:tabLst/>
              <a:defRPr/>
            </a:pPr>
            <a:r>
              <a:rPr kumimoji="0" lang="ja-JP" altLang="en-US" sz="2800" b="0" i="0" u="none" strike="noStrike" kern="1200" cap="none" spc="0" normalizeH="0" baseline="0" noProof="0" dirty="0">
                <a:ln>
                  <a:noFill/>
                </a:ln>
                <a:solidFill>
                  <a:prstClr val="white">
                    <a:lumMod val="50000"/>
                  </a:prstClr>
                </a:solidFill>
                <a:effectLst/>
                <a:uLnTx/>
                <a:uFillTx/>
                <a:latin typeface="Arial" pitchFamily="34" charset="0"/>
                <a:ea typeface="ＭＳ Ｐゴシック" panose="020B0600070205080204" pitchFamily="34" charset="-128"/>
                <a:cs typeface="Arial" pitchFamily="34" charset="0"/>
              </a:rPr>
              <a:t>耐火性（</a:t>
            </a:r>
            <a:r>
              <a:rPr kumimoji="0" lang="en-US" altLang="ja-JP" sz="2800" b="0" i="0" u="none" strike="noStrike" kern="1200" cap="none" spc="0" normalizeH="0" baseline="0" noProof="0" dirty="0">
                <a:ln>
                  <a:noFill/>
                </a:ln>
                <a:solidFill>
                  <a:prstClr val="white">
                    <a:lumMod val="50000"/>
                  </a:prstClr>
                </a:solidFill>
                <a:effectLst/>
                <a:uLnTx/>
                <a:uFillTx/>
                <a:latin typeface="Arial" pitchFamily="34" charset="0"/>
                <a:ea typeface="ＭＳ Ｐゴシック" panose="020B0600070205080204" pitchFamily="34" charset="-128"/>
                <a:cs typeface="Arial" pitchFamily="34" charset="0"/>
              </a:rPr>
              <a:t>EN1993-1-2</a:t>
            </a:r>
            <a:r>
              <a:rPr kumimoji="0" lang="ja-JP" altLang="en-US" sz="2800" b="0" i="0" u="none" strike="noStrike" kern="1200" cap="none" spc="0" normalizeH="0" baseline="0" noProof="0" dirty="0">
                <a:ln>
                  <a:noFill/>
                </a:ln>
                <a:solidFill>
                  <a:prstClr val="white">
                    <a:lumMod val="50000"/>
                  </a:prstClr>
                </a:solidFill>
                <a:effectLst/>
                <a:uLnTx/>
                <a:uFillTx/>
                <a:latin typeface="Arial" pitchFamily="34" charset="0"/>
                <a:ea typeface="ＭＳ Ｐゴシック" panose="020B0600070205080204" pitchFamily="34" charset="-128"/>
                <a:cs typeface="Arial" pitchFamily="34" charset="0"/>
              </a:rPr>
              <a:t>を参考にして規定）</a:t>
            </a:r>
          </a:p>
          <a:p>
            <a:pPr marL="342900" marR="0" lvl="0" indent="-342900" algn="l" defTabSz="914400" rtl="0" eaLnBrk="0" fontAlgn="auto" latinLnBrk="0" hangingPunct="0">
              <a:lnSpc>
                <a:spcPct val="100000"/>
              </a:lnSpc>
              <a:spcBef>
                <a:spcPts val="675"/>
              </a:spcBef>
              <a:spcAft>
                <a:spcPts val="0"/>
              </a:spcAft>
              <a:buClr>
                <a:srgbClr val="D4852E"/>
              </a:buClr>
              <a:buSzTx/>
              <a:buFont typeface="Wingdings" pitchFamily="2" charset="2"/>
              <a:buChar char="§"/>
              <a:tabLst/>
              <a:defRPr/>
            </a:pPr>
            <a:r>
              <a:rPr kumimoji="0" lang="ja-JP" altLang="en-US" sz="2800" b="0" i="0" u="none" strike="noStrike" kern="1200" cap="none" spc="0" normalizeH="0" baseline="0" noProof="0" dirty="0">
                <a:ln>
                  <a:noFill/>
                </a:ln>
                <a:solidFill>
                  <a:prstClr val="white">
                    <a:lumMod val="50000"/>
                  </a:prstClr>
                </a:solidFill>
                <a:effectLst/>
                <a:uLnTx/>
                <a:uFillTx/>
                <a:latin typeface="Arial" pitchFamily="34" charset="0"/>
                <a:ea typeface="ＭＳ Ｐゴシック" panose="020B0600070205080204" pitchFamily="34" charset="-128"/>
                <a:cs typeface="Arial" pitchFamily="34" charset="0"/>
              </a:rPr>
              <a:t>疲労　（</a:t>
            </a:r>
            <a:r>
              <a:rPr kumimoji="0" lang="en-US" altLang="ja-JP" sz="2800" b="0" i="0" u="none" strike="noStrike" kern="1200" cap="none" spc="0" normalizeH="0" baseline="0" noProof="0" dirty="0">
                <a:ln>
                  <a:noFill/>
                </a:ln>
                <a:solidFill>
                  <a:prstClr val="white">
                    <a:lumMod val="50000"/>
                  </a:prstClr>
                </a:solidFill>
                <a:effectLst/>
                <a:uLnTx/>
                <a:uFillTx/>
                <a:latin typeface="Arial" pitchFamily="34" charset="0"/>
                <a:ea typeface="ＭＳ Ｐゴシック" panose="020B0600070205080204" pitchFamily="34" charset="-128"/>
                <a:cs typeface="Arial" pitchFamily="34" charset="0"/>
              </a:rPr>
              <a:t>EN1993-1-9</a:t>
            </a:r>
            <a:r>
              <a:rPr kumimoji="0" lang="ja-JP" altLang="en-US" sz="2800" b="0" i="0" u="none" strike="noStrike" kern="1200" cap="none" spc="0" normalizeH="0" baseline="0" noProof="0" dirty="0">
                <a:ln>
                  <a:noFill/>
                </a:ln>
                <a:solidFill>
                  <a:prstClr val="white">
                    <a:lumMod val="50000"/>
                  </a:prstClr>
                </a:solidFill>
                <a:effectLst/>
                <a:uLnTx/>
                <a:uFillTx/>
                <a:latin typeface="Arial" pitchFamily="34" charset="0"/>
                <a:ea typeface="ＭＳ Ｐゴシック" panose="020B0600070205080204" pitchFamily="34" charset="-128"/>
                <a:cs typeface="Arial" pitchFamily="34" charset="0"/>
              </a:rPr>
              <a:t>を参考にして規定）</a:t>
            </a:r>
          </a:p>
        </p:txBody>
      </p:sp>
      <p:sp>
        <p:nvSpPr>
          <p:cNvPr id="17" name="TextBox 5">
            <a:extLst>
              <a:ext uri="{FF2B5EF4-FFF2-40B4-BE49-F238E27FC236}">
                <a16:creationId xmlns:a16="http://schemas.microsoft.com/office/drawing/2014/main" id="{51B624A2-EF5D-4021-A0B6-2D863E5993C3}"/>
              </a:ext>
            </a:extLst>
          </p:cNvPr>
          <p:cNvSpPr txBox="1">
            <a:spLocks noChangeArrowheads="1"/>
          </p:cNvSpPr>
          <p:nvPr/>
        </p:nvSpPr>
        <p:spPr bwMode="auto">
          <a:xfrm>
            <a:off x="4024858" y="1831340"/>
            <a:ext cx="1392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2800" b="0" i="0" u="none" strike="noStrike" kern="1200" cap="none" spc="0" normalizeH="0" baseline="0" noProof="0" dirty="0">
                <a:ln>
                  <a:noFill/>
                </a:ln>
                <a:solidFill>
                  <a:srgbClr val="002060"/>
                </a:solidFill>
                <a:effectLst/>
                <a:uLnTx/>
                <a:uFillTx/>
                <a:latin typeface="Arial" charset="0"/>
                <a:ea typeface="ＭＳ Ｐゴシック" panose="020B0600070205080204" pitchFamily="34" charset="-128"/>
                <a:cs typeface="+mn-cs"/>
              </a:rPr>
              <a:t>鋼種</a:t>
            </a:r>
            <a:endParaRPr kumimoji="0" lang="en-GB" altLang="en-US" sz="2800" b="0"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10" name="Slide Number Placeholder 3">
            <a:extLst>
              <a:ext uri="{FF2B5EF4-FFF2-40B4-BE49-F238E27FC236}">
                <a16:creationId xmlns:a16="http://schemas.microsoft.com/office/drawing/2014/main" id="{2A1003B8-DB20-412C-900C-555A139099E3}"/>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23592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その他の設計規格</a:t>
            </a:r>
            <a:endParaRPr lang="en-GB" altLang="en-US" dirty="0">
              <a:latin typeface="ＭＳ Ｐゴシック" panose="020B0600070205080204" pitchFamily="50" charset="-128"/>
              <a:ea typeface="ＭＳ Ｐゴシック" panose="020B0600070205080204" pitchFamily="50" charset="-128"/>
            </a:endParaRPr>
          </a:p>
        </p:txBody>
      </p:sp>
      <p:sp>
        <p:nvSpPr>
          <p:cNvPr id="27651" name="Rectangle 3"/>
          <p:cNvSpPr>
            <a:spLocks noGrp="1" noChangeArrowheads="1"/>
          </p:cNvSpPr>
          <p:nvPr>
            <p:ph type="body" idx="1"/>
          </p:nvPr>
        </p:nvSpPr>
        <p:spPr>
          <a:xfrm>
            <a:off x="395536" y="1628775"/>
            <a:ext cx="8424936" cy="4525963"/>
          </a:xfrm>
        </p:spPr>
        <p:txBody>
          <a:bodyPr>
            <a:normAutofit lnSpcReduction="10000"/>
          </a:bodyPr>
          <a:lstStyle/>
          <a:p>
            <a:r>
              <a:rPr lang="ja-JP" altLang="en-US" sz="2800" dirty="0">
                <a:latin typeface="ＭＳ Ｐゴシック" panose="020B0600070205080204" pitchFamily="50" charset="-128"/>
                <a:ea typeface="ＭＳ Ｐゴシック" panose="020B0600070205080204" pitchFamily="50" charset="-128"/>
              </a:rPr>
              <a:t>日本： </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2</a:t>
            </a:r>
            <a:r>
              <a:rPr lang="ja-JP" altLang="en-US" sz="2800" dirty="0">
                <a:latin typeface="ＭＳ Ｐゴシック" panose="020B0600070205080204" pitchFamily="50" charset="-128"/>
                <a:ea typeface="ＭＳ Ｐゴシック" panose="020B0600070205080204" pitchFamily="50" charset="-128"/>
              </a:rPr>
              <a:t>規格</a:t>
            </a:r>
            <a:r>
              <a:rPr lang="ja-JP" altLang="en-US" sz="2800" dirty="0" err="1">
                <a:latin typeface="ＭＳ Ｐゴシック" panose="020B0600070205080204" pitchFamily="50" charset="-128"/>
                <a:ea typeface="ＭＳ Ｐゴシック" panose="020B0600070205080204" pitchFamily="50" charset="-128"/>
              </a:rPr>
              <a:t>ー</a:t>
            </a:r>
            <a:r>
              <a:rPr lang="ja-JP" altLang="en-US" sz="2800" dirty="0">
                <a:latin typeface="ＭＳ Ｐゴシック" panose="020B0600070205080204" pitchFamily="50" charset="-128"/>
                <a:ea typeface="ＭＳ Ｐゴシック" panose="020B0600070205080204" pitchFamily="50" charset="-128"/>
              </a:rPr>
              <a:t>冷間成形用と溶接ステンレス組立部材用</a:t>
            </a:r>
          </a:p>
          <a:p>
            <a:r>
              <a:rPr lang="ja-JP" altLang="en-US" sz="2800" dirty="0">
                <a:latin typeface="ＭＳ Ｐゴシック" panose="020B0600070205080204" pitchFamily="50" charset="-128"/>
                <a:ea typeface="ＭＳ Ｐゴシック" panose="020B0600070205080204" pitchFamily="50" charset="-128"/>
              </a:rPr>
              <a:t>南ア、オーストラリア、ニュージーランド：</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　　冷間成形ステンレス組立部材用</a:t>
            </a:r>
          </a:p>
          <a:p>
            <a:r>
              <a:rPr lang="ja-JP" altLang="en-US" sz="2800" dirty="0">
                <a:latin typeface="ＭＳ Ｐゴシック" panose="020B0600070205080204" pitchFamily="50" charset="-128"/>
                <a:ea typeface="ＭＳ Ｐゴシック" panose="020B0600070205080204" pitchFamily="50" charset="-128"/>
              </a:rPr>
              <a:t>中国：</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　　策定中</a:t>
            </a:r>
          </a:p>
          <a:p>
            <a:r>
              <a:rPr lang="ja-JP" altLang="en-US" sz="2800" dirty="0">
                <a:latin typeface="ＭＳ Ｐゴシック" panose="020B0600070205080204" pitchFamily="50" charset="-128"/>
                <a:ea typeface="ＭＳ Ｐゴシック" panose="020B0600070205080204" pitchFamily="50" charset="-128"/>
              </a:rPr>
              <a:t>米国：</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b="1"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ASCE―</a:t>
            </a:r>
            <a:r>
              <a:rPr lang="ja-JP" altLang="en-US" sz="2800" dirty="0">
                <a:latin typeface="ＭＳ Ｐゴシック" panose="020B0600070205080204" pitchFamily="50" charset="-128"/>
                <a:ea typeface="ＭＳ Ｐゴシック" panose="020B0600070205080204" pitchFamily="50" charset="-128"/>
              </a:rPr>
              <a:t>冷間成形部材用仕様、</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AISC―</a:t>
            </a:r>
            <a:r>
              <a:rPr lang="ja-JP" altLang="en-US" sz="2800" dirty="0">
                <a:latin typeface="ＭＳ Ｐゴシック" panose="020B0600070205080204" pitchFamily="50" charset="-128"/>
                <a:ea typeface="ＭＳ Ｐゴシック" panose="020B0600070205080204" pitchFamily="50" charset="-128"/>
              </a:rPr>
              <a:t>熱延・溶接ステンレス構造材用設計ガイド</a:t>
            </a:r>
          </a:p>
        </p:txBody>
      </p:sp>
      <p:sp>
        <p:nvSpPr>
          <p:cNvPr id="6" name="Slide Number Placeholder 3">
            <a:extLst>
              <a:ext uri="{FF2B5EF4-FFF2-40B4-BE49-F238E27FC236}">
                <a16:creationId xmlns:a16="http://schemas.microsoft.com/office/drawing/2014/main" id="{0A62B8D1-87D5-4C5F-B188-81A8CB22A3CE}"/>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8065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altLang="en-US" dirty="0">
                <a:latin typeface="ＭＳ Ｐゴシック" panose="020B0600070205080204" pitchFamily="50" charset="-128"/>
                <a:ea typeface="ＭＳ Ｐゴシック" panose="020B0600070205080204" pitchFamily="50" charset="-128"/>
              </a:rPr>
              <a:t>Eurocode 3: </a:t>
            </a:r>
            <a:r>
              <a:rPr lang="en-US" altLang="ja-JP" dirty="0">
                <a:latin typeface="ＭＳ Ｐゴシック" panose="020B0600070205080204" pitchFamily="50" charset="-128"/>
                <a:ea typeface="ＭＳ Ｐゴシック" panose="020B0600070205080204" pitchFamily="50" charset="-128"/>
              </a:rPr>
              <a:t>Part1-4</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ステンレスに関する補足規定</a:t>
            </a:r>
            <a:endParaRPr lang="en-GB" dirty="0">
              <a:latin typeface="ＭＳ Ｐゴシック" panose="020B0600070205080204" pitchFamily="50" charset="-128"/>
              <a:ea typeface="ＭＳ Ｐゴシック" panose="020B0600070205080204" pitchFamily="50" charset="-128"/>
            </a:endParaRPr>
          </a:p>
        </p:txBody>
      </p:sp>
      <p:sp>
        <p:nvSpPr>
          <p:cNvPr id="5" name="Content Placeholder 2">
            <a:extLst>
              <a:ext uri="{FF2B5EF4-FFF2-40B4-BE49-F238E27FC236}">
                <a16:creationId xmlns:a16="http://schemas.microsoft.com/office/drawing/2014/main" id="{C32D8CB8-87DF-44FC-AA71-633A8B7F178F}"/>
              </a:ext>
            </a:extLst>
          </p:cNvPr>
          <p:cNvSpPr>
            <a:spLocks noGrp="1"/>
          </p:cNvSpPr>
          <p:nvPr>
            <p:ph idx="1"/>
          </p:nvPr>
        </p:nvSpPr>
        <p:spPr>
          <a:xfrm>
            <a:off x="323850" y="2149475"/>
            <a:ext cx="2927350" cy="1728788"/>
          </a:xfrm>
        </p:spPr>
        <p:txBody>
          <a:bodyPr>
            <a:normAutofit/>
          </a:bodyPr>
          <a:lstStyle/>
          <a:p>
            <a:pPr marL="0" indent="0">
              <a:buNone/>
            </a:pPr>
            <a:r>
              <a:rPr lang="ja-JP" altLang="en-US" sz="2600" dirty="0">
                <a:latin typeface="ＭＳ Ｐゴシック" panose="020B0600070205080204" pitchFamily="50" charset="-128"/>
                <a:ea typeface="ＭＳ Ｐゴシック" panose="020B0600070205080204" pitchFamily="50" charset="-128"/>
              </a:rPr>
              <a:t>ステンレスの設計規格は</a:t>
            </a:r>
            <a:r>
              <a:rPr lang="en-US" altLang="ja-JP" sz="2600" dirty="0">
                <a:latin typeface="ＭＳ Ｐゴシック" panose="020B0600070205080204" pitchFamily="50" charset="-128"/>
                <a:ea typeface="ＭＳ Ｐゴシック" panose="020B0600070205080204" pitchFamily="50" charset="-128"/>
              </a:rPr>
              <a:t>EN1993-1-4</a:t>
            </a:r>
            <a:r>
              <a:rPr lang="ja-JP" altLang="en-US" sz="2600" dirty="0">
                <a:latin typeface="ＭＳ Ｐゴシック" panose="020B0600070205080204" pitchFamily="50" charset="-128"/>
                <a:ea typeface="ＭＳ Ｐゴシック" panose="020B0600070205080204" pitchFamily="50" charset="-128"/>
              </a:rPr>
              <a:t>に記載されている</a:t>
            </a:r>
            <a:endParaRPr lang="en-GB" altLang="en-US" dirty="0">
              <a:latin typeface="ＭＳ Ｐゴシック" panose="020B0600070205080204" pitchFamily="50" charset="-128"/>
              <a:ea typeface="ＭＳ Ｐゴシック" panose="020B0600070205080204" pitchFamily="50" charset="-128"/>
            </a:endParaRPr>
          </a:p>
        </p:txBody>
      </p:sp>
      <p:pic>
        <p:nvPicPr>
          <p:cNvPr id="7" name="Picture 8">
            <a:extLst>
              <a:ext uri="{FF2B5EF4-FFF2-40B4-BE49-F238E27FC236}">
                <a16:creationId xmlns:a16="http://schemas.microsoft.com/office/drawing/2014/main" id="{0D5EC359-4963-41D3-98D0-6880142FC3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
          <a:stretch>
            <a:fillRect/>
          </a:stretch>
        </p:blipFill>
        <p:spPr bwMode="auto">
          <a:xfrm>
            <a:off x="3708400" y="2078038"/>
            <a:ext cx="5111750" cy="3095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TextBox 6">
            <a:extLst>
              <a:ext uri="{FF2B5EF4-FFF2-40B4-BE49-F238E27FC236}">
                <a16:creationId xmlns:a16="http://schemas.microsoft.com/office/drawing/2014/main" id="{3FEE623B-A378-4027-AAA7-3F9957BE67AF}"/>
              </a:ext>
            </a:extLst>
          </p:cNvPr>
          <p:cNvSpPr txBox="1">
            <a:spLocks noChangeArrowheads="1"/>
          </p:cNvSpPr>
          <p:nvPr/>
        </p:nvSpPr>
        <p:spPr bwMode="auto">
          <a:xfrm>
            <a:off x="3830320" y="5278265"/>
            <a:ext cx="49898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Seven World Trade Center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（セブン・ワールド・トレード・センター</a:t>
            </a:r>
            <a:r>
              <a:rPr kumimoji="0"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ニューヨーク）</a:t>
            </a:r>
            <a:endParaRPr kumimoji="0"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入り口天蓋の耐衝撃柱</a:t>
            </a:r>
            <a:endParaRPr kumimoji="0" lang="en-GB"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Slide Number Placeholder 3">
            <a:extLst>
              <a:ext uri="{FF2B5EF4-FFF2-40B4-BE49-F238E27FC236}">
                <a16:creationId xmlns:a16="http://schemas.microsoft.com/office/drawing/2014/main" id="{BD822474-F507-42E9-B9B5-466BFA8065D1}"/>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07126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US" altLang="ja-JP" dirty="0">
                <a:latin typeface="ＭＳ Ｐゴシック" panose="020B0600070205080204" pitchFamily="50" charset="-128"/>
                <a:ea typeface="ＭＳ Ｐゴシック" panose="020B0600070205080204" pitchFamily="50" charset="-128"/>
              </a:rPr>
              <a:t>EN1993-1-4</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断面分類と局部座屈の表現</a:t>
            </a:r>
            <a:endParaRPr lang="en-GB" altLang="en-US" dirty="0">
              <a:latin typeface="ＭＳ Ｐゴシック" panose="020B0600070205080204" pitchFamily="50" charset="-128"/>
              <a:ea typeface="ＭＳ Ｐゴシック" panose="020B0600070205080204" pitchFamily="50" charset="-128"/>
            </a:endParaRPr>
          </a:p>
        </p:txBody>
      </p:sp>
      <p:sp>
        <p:nvSpPr>
          <p:cNvPr id="29699" name="Rectangle 3"/>
          <p:cNvSpPr>
            <a:spLocks noGrp="1" noChangeArrowheads="1"/>
          </p:cNvSpPr>
          <p:nvPr>
            <p:ph type="body" idx="1"/>
          </p:nvPr>
        </p:nvSpPr>
        <p:spPr>
          <a:xfrm>
            <a:off x="287090" y="2055813"/>
            <a:ext cx="8424862" cy="1800225"/>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rPr>
              <a:t>限界幅、厚み比率が炭素鋼に比べて低い</a:t>
            </a:r>
          </a:p>
          <a:p>
            <a:r>
              <a:rPr lang="ja-JP" altLang="en-US" sz="2800" dirty="0">
                <a:latin typeface="ＭＳ Ｐゴシック" panose="020B0600070205080204" pitchFamily="50" charset="-128"/>
                <a:ea typeface="ＭＳ Ｐゴシック" panose="020B0600070205080204" pitchFamily="50" charset="-128"/>
              </a:rPr>
              <a:t>細長比要素の有効幅の計算に際して若干異なる</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　 表現が使われている</a:t>
            </a:r>
          </a:p>
        </p:txBody>
      </p:sp>
      <p:sp>
        <p:nvSpPr>
          <p:cNvPr id="30725" name="TextBox 1"/>
          <p:cNvSpPr txBox="1">
            <a:spLocks noChangeArrowheads="1"/>
          </p:cNvSpPr>
          <p:nvPr/>
        </p:nvSpPr>
        <p:spPr bwMode="auto">
          <a:xfrm>
            <a:off x="477838" y="4221163"/>
            <a:ext cx="82073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4852E"/>
              </a:buClr>
              <a:buFont typeface="Wingdings" pitchFamily="2" charset="2"/>
              <a:buChar char="§"/>
              <a:defRPr sz="3200">
                <a:solidFill>
                  <a:srgbClr val="20336E"/>
                </a:solidFill>
                <a:latin typeface="Arial" pitchFamily="34" charset="0"/>
              </a:defRPr>
            </a:lvl1pPr>
            <a:lvl2pPr marL="742950" indent="-285750" eaLnBrk="0" hangingPunct="0">
              <a:spcBef>
                <a:spcPct val="20000"/>
              </a:spcBef>
              <a:buClr>
                <a:srgbClr val="D4852E"/>
              </a:buClr>
              <a:buChar char="•"/>
              <a:defRPr sz="2800">
                <a:solidFill>
                  <a:srgbClr val="20336E"/>
                </a:solidFill>
                <a:latin typeface="Arial" pitchFamily="34" charset="0"/>
              </a:defRPr>
            </a:lvl2pPr>
            <a:lvl3pPr marL="1143000" indent="-228600" eaLnBrk="0" hangingPunct="0">
              <a:spcBef>
                <a:spcPct val="20000"/>
              </a:spcBef>
              <a:buClr>
                <a:srgbClr val="D4852E"/>
              </a:buClr>
              <a:defRPr sz="2000">
                <a:solidFill>
                  <a:srgbClr val="20336E"/>
                </a:solidFill>
                <a:latin typeface="Arial" pitchFamily="34" charset="0"/>
              </a:defRPr>
            </a:lvl3pPr>
            <a:lvl4pPr marL="1600200" indent="-228600" eaLnBrk="0" hangingPunct="0">
              <a:spcBef>
                <a:spcPct val="20000"/>
              </a:spcBef>
              <a:buClr>
                <a:srgbClr val="D4852E"/>
              </a:buClr>
              <a:buChar char="•"/>
              <a:defRPr sz="2000">
                <a:solidFill>
                  <a:srgbClr val="20336E"/>
                </a:solidFill>
                <a:latin typeface="Arial" pitchFamily="34" charset="0"/>
              </a:defRPr>
            </a:lvl4pPr>
            <a:lvl5pPr marL="2057400" indent="-228600" eaLnBrk="0" hangingPunct="0">
              <a:spcBef>
                <a:spcPct val="20000"/>
              </a:spcBef>
              <a:buClr>
                <a:srgbClr val="D4852E"/>
              </a:buClr>
              <a:buChar char="•"/>
              <a:defRPr sz="2000">
                <a:solidFill>
                  <a:srgbClr val="20336E"/>
                </a:solidFill>
                <a:latin typeface="Arial" pitchFamily="34"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pitchFamily="34"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pitchFamily="34"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pitchFamily="34"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itchFamily="34" charset="0"/>
              </a:rPr>
              <a:t>但し、</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itchFamily="34" charset="0"/>
              </a:rPr>
              <a:t>EN1993-1-4</a:t>
            </a: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itchFamily="34" charset="0"/>
              </a:rPr>
              <a:t>の次の版では</a:t>
            </a:r>
            <a:r>
              <a:rPr kumimoji="0" lang="ja-JP" altLang="en-US" sz="28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itchFamily="34" charset="0"/>
              </a:rPr>
              <a:t>限界</a:t>
            </a: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itchFamily="34" charset="0"/>
              </a:rPr>
              <a:t>と有効幅の表現がより踏み込んだものになる予定</a:t>
            </a:r>
          </a:p>
        </p:txBody>
      </p:sp>
      <p:sp>
        <p:nvSpPr>
          <p:cNvPr id="7" name="Slide Number Placeholder 3">
            <a:extLst>
              <a:ext uri="{FF2B5EF4-FFF2-40B4-BE49-F238E27FC236}">
                <a16:creationId xmlns:a16="http://schemas.microsoft.com/office/drawing/2014/main" id="{05E6F71C-0FCB-4B98-A7ED-FD75E4626C30}"/>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7601384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US" altLang="ja-JP" dirty="0">
                <a:latin typeface="ＭＳ Ｐゴシック" panose="020B0600070205080204" pitchFamily="50" charset="-128"/>
                <a:ea typeface="ＭＳ Ｐゴシック" panose="020B0600070205080204" pitchFamily="50" charset="-128"/>
              </a:rPr>
              <a:t>EN1993-1-4</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断面分類と局部座屈の表現</a:t>
            </a:r>
            <a:endParaRPr lang="en-GB" altLang="en-US" dirty="0">
              <a:latin typeface="ＭＳ Ｐゴシック" panose="020B0600070205080204" pitchFamily="50" charset="-128"/>
              <a:ea typeface="ＭＳ Ｐゴシック" panose="020B0600070205080204" pitchFamily="50" charset="-128"/>
            </a:endParaRPr>
          </a:p>
        </p:txBody>
      </p:sp>
      <p:pic>
        <p:nvPicPr>
          <p:cNvPr id="8" name="Tijdelijke aanduiding voor inhoud 5">
            <a:extLst>
              <a:ext uri="{FF2B5EF4-FFF2-40B4-BE49-F238E27FC236}">
                <a16:creationId xmlns:a16="http://schemas.microsoft.com/office/drawing/2014/main" id="{BF089563-36F2-4FA6-B57A-DC9D0F9C0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52" y="2556278"/>
            <a:ext cx="5230229" cy="1745444"/>
          </a:xfrm>
          <a:prstGeom prst="rect">
            <a:avLst/>
          </a:prstGeom>
        </p:spPr>
      </p:pic>
      <mc:AlternateContent xmlns:mc="http://schemas.openxmlformats.org/markup-compatibility/2006" xmlns:a14="http://schemas.microsoft.com/office/drawing/2010/main">
        <mc:Choice Requires="a14">
          <p:sp>
            <p:nvSpPr>
              <p:cNvPr id="9" name="Tekstvak 6">
                <a:extLst>
                  <a:ext uri="{FF2B5EF4-FFF2-40B4-BE49-F238E27FC236}">
                    <a16:creationId xmlns:a16="http://schemas.microsoft.com/office/drawing/2014/main" id="{EFE00834-294C-459C-9A31-EB70981963B9}"/>
                  </a:ext>
                </a:extLst>
              </p:cNvPr>
              <p:cNvSpPr txBox="1"/>
              <p:nvPr/>
            </p:nvSpPr>
            <p:spPr>
              <a:xfrm>
                <a:off x="6355715" y="2645089"/>
                <a:ext cx="1899046" cy="8183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num>
                            <m:den>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210000</m:t>
                              </m:r>
                            </m:den>
                          </m:f>
                        </m:e>
                      </m:rad>
                    </m:oMath>
                  </m:oMathPara>
                </a14:m>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9" name="Tekstvak 6">
                <a:extLst>
                  <a:ext uri="{FF2B5EF4-FFF2-40B4-BE49-F238E27FC236}">
                    <a16:creationId xmlns:a16="http://schemas.microsoft.com/office/drawing/2014/main" id="{EFE00834-294C-459C-9A31-EB70981963B9}"/>
                  </a:ext>
                </a:extLst>
              </p:cNvPr>
              <p:cNvSpPr txBox="1">
                <a:spLocks noRot="1" noChangeAspect="1" noMove="1" noResize="1" noEditPoints="1" noAdjustHandles="1" noChangeArrowheads="1" noChangeShapeType="1" noTextEdit="1"/>
              </p:cNvSpPr>
              <p:nvPr/>
            </p:nvSpPr>
            <p:spPr>
              <a:xfrm>
                <a:off x="6355715" y="2645089"/>
                <a:ext cx="1899046" cy="818366"/>
              </a:xfrm>
              <a:prstGeom prst="rect">
                <a:avLst/>
              </a:prstGeom>
              <a:blipFill>
                <a:blip r:embed="rId4"/>
                <a:stretch>
                  <a:fillRect/>
                </a:stretch>
              </a:blipFill>
            </p:spPr>
            <p:txBody>
              <a:bodyPr/>
              <a:lstStyle/>
              <a:p>
                <a:r>
                  <a:rPr lang="ja-JP" altLang="en-US">
                    <a:noFill/>
                  </a:rPr>
                  <a:t> </a:t>
                </a:r>
              </a:p>
            </p:txBody>
          </p:sp>
        </mc:Fallback>
      </mc:AlternateContent>
      <p:graphicFrame>
        <p:nvGraphicFramePr>
          <p:cNvPr id="10" name="Tabel 7">
            <a:extLst>
              <a:ext uri="{FF2B5EF4-FFF2-40B4-BE49-F238E27FC236}">
                <a16:creationId xmlns:a16="http://schemas.microsoft.com/office/drawing/2014/main" id="{CDDEF00A-A22F-44B8-9E8F-35AEE8BE56FE}"/>
              </a:ext>
            </a:extLst>
          </p:cNvPr>
          <p:cNvGraphicFramePr>
            <a:graphicFrameLocks noGrp="1"/>
          </p:cNvGraphicFramePr>
          <p:nvPr/>
        </p:nvGraphicFramePr>
        <p:xfrm>
          <a:off x="519496" y="4598112"/>
          <a:ext cx="7704000" cy="2062480"/>
        </p:xfrm>
        <a:graphic>
          <a:graphicData uri="http://schemas.openxmlformats.org/drawingml/2006/table">
            <a:tbl>
              <a:tblPr firstRow="1" bandRow="1">
                <a:tableStyleId>{5C22544A-7EE6-4342-B048-85BDC9FD1C3A}</a:tableStyleId>
              </a:tblPr>
              <a:tblGrid>
                <a:gridCol w="576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gridCol w="1188000">
                  <a:extLst>
                    <a:ext uri="{9D8B030D-6E8A-4147-A177-3AD203B41FA5}">
                      <a16:colId xmlns:a16="http://schemas.microsoft.com/office/drawing/2014/main" val="20005"/>
                    </a:ext>
                  </a:extLst>
                </a:gridCol>
                <a:gridCol w="1188000">
                  <a:extLst>
                    <a:ext uri="{9D8B030D-6E8A-4147-A177-3AD203B41FA5}">
                      <a16:colId xmlns:a16="http://schemas.microsoft.com/office/drawing/2014/main" val="20006"/>
                    </a:ext>
                  </a:extLst>
                </a:gridCol>
              </a:tblGrid>
              <a:tr h="370840">
                <a:tc>
                  <a:txBody>
                    <a:bodyPr/>
                    <a:lstStyle/>
                    <a:p>
                      <a:endParaRPr lang="nl-BE"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gridSpan="2">
                  <a:txBody>
                    <a:bodyPr/>
                    <a:lstStyle/>
                    <a:p>
                      <a:pPr algn="ctr"/>
                      <a:r>
                        <a:rPr lang="nl-BE" sz="1600" dirty="0"/>
                        <a:t>Eurocode 3-1-1: </a:t>
                      </a:r>
                    </a:p>
                    <a:p>
                      <a:pPr algn="ctr"/>
                      <a:r>
                        <a:rPr lang="nl-BE" altLang="ja-JP" sz="1600" dirty="0"/>
                        <a:t> </a:t>
                      </a:r>
                      <a:r>
                        <a:rPr lang="ja-JP" altLang="en-US" sz="1600" dirty="0"/>
                        <a:t>炭素鋼</a:t>
                      </a:r>
                      <a:endParaRPr lang="nl-BE" sz="16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hMerge="1">
                  <a:txBody>
                    <a:bodyPr/>
                    <a:lstStyle/>
                    <a:p>
                      <a:endParaRPr lang="nl-BE" dirty="0"/>
                    </a:p>
                  </a:txBody>
                  <a:tcPr/>
                </a:tc>
                <a:tc gridSpan="2">
                  <a:txBody>
                    <a:bodyPr/>
                    <a:lstStyle/>
                    <a:p>
                      <a:pPr algn="ctr"/>
                      <a:r>
                        <a:rPr lang="nl-BE" sz="1600" dirty="0"/>
                        <a:t>Eurocode 3-1-4:</a:t>
                      </a:r>
                    </a:p>
                    <a:p>
                      <a:pPr algn="ctr"/>
                      <a:r>
                        <a:rPr lang="nl-BE" sz="1600" dirty="0"/>
                        <a:t> </a:t>
                      </a:r>
                      <a:r>
                        <a:rPr lang="ja-JP" altLang="en-US" sz="1600" dirty="0"/>
                        <a:t>ステンレス鋼</a:t>
                      </a:r>
                      <a:endParaRPr lang="nl-BE" sz="16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nl-BE" dirty="0"/>
                    </a:p>
                  </a:txBody>
                  <a:tcPr/>
                </a:tc>
                <a:tc gridSpan="2">
                  <a:txBody>
                    <a:bodyPr/>
                    <a:lstStyle/>
                    <a:p>
                      <a:pPr algn="ctr"/>
                      <a:r>
                        <a:rPr lang="ja-JP" altLang="en-US" sz="1600" dirty="0"/>
                        <a:t>次改訂版</a:t>
                      </a:r>
                      <a:endParaRPr lang="en-US" altLang="ja-JP" sz="1600" dirty="0"/>
                    </a:p>
                    <a:p>
                      <a:pPr algn="ctr"/>
                      <a:r>
                        <a:rPr lang="ja-JP" altLang="en-US" sz="1600" dirty="0"/>
                        <a:t>（予定）</a:t>
                      </a:r>
                      <a:endParaRPr lang="nl-BE" sz="16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hMerge="1">
                  <a:txBody>
                    <a:bodyPr/>
                    <a:lstStyle/>
                    <a:p>
                      <a:endParaRPr lang="nl-BE" dirty="0"/>
                    </a:p>
                  </a:txBody>
                  <a:tcPr/>
                </a:tc>
                <a:extLst>
                  <a:ext uri="{0D108BD9-81ED-4DB2-BD59-A6C34878D82A}">
                    <a16:rowId xmlns:a16="http://schemas.microsoft.com/office/drawing/2014/main" val="10000"/>
                  </a:ext>
                </a:extLst>
              </a:tr>
              <a:tr h="370840">
                <a:tc>
                  <a:txBody>
                    <a:bodyPr/>
                    <a:lstStyle/>
                    <a:p>
                      <a:pPr marL="0" algn="l" defTabSz="914400" rtl="0" eaLnBrk="1" latinLnBrk="0" hangingPunct="1"/>
                      <a:r>
                        <a:rPr lang="nl-BE" sz="1400" b="1" kern="1200" dirty="0">
                          <a:solidFill>
                            <a:schemeClr val="lt1"/>
                          </a:solidFill>
                          <a:latin typeface="+mn-lt"/>
                          <a:ea typeface="+mn-ea"/>
                          <a:cs typeface="+mn-cs"/>
                        </a:rPr>
                        <a:t>Class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p>
                      <a:pPr marL="0" algn="ctr" defTabSz="914400" rtl="0" eaLnBrk="1" latinLnBrk="0" hangingPunct="1"/>
                      <a:r>
                        <a:rPr lang="ja-JP" altLang="en-US" sz="1400" b="1" kern="1200" dirty="0">
                          <a:solidFill>
                            <a:schemeClr val="lt1"/>
                          </a:solidFill>
                          <a:latin typeface="+mn-lt"/>
                          <a:ea typeface="+mn-ea"/>
                          <a:cs typeface="+mn-cs"/>
                        </a:rPr>
                        <a:t>曲げ</a:t>
                      </a:r>
                      <a:endParaRPr lang="nl-BE" sz="1400" b="1" kern="1200" dirty="0">
                        <a:solidFill>
                          <a:schemeClr val="lt1"/>
                        </a:solidFill>
                        <a:latin typeface="+mn-lt"/>
                        <a:ea typeface="+mn-ea"/>
                        <a:cs typeface="+mn-cs"/>
                      </a:endParaRPr>
                    </a:p>
                  </a:txBody>
                  <a:tcPr>
                    <a:lnL w="38100" cap="flat" cmpd="sng" algn="ctr">
                      <a:solidFill>
                        <a:schemeClr val="bg1"/>
                      </a:solidFill>
                      <a:prstDash val="solid"/>
                      <a:round/>
                      <a:headEnd type="none" w="med" len="med"/>
                      <a:tailEnd type="none" w="med" len="med"/>
                    </a:lnL>
                    <a:solidFill>
                      <a:schemeClr val="accent1"/>
                    </a:solidFill>
                  </a:tcPr>
                </a:tc>
                <a:tc>
                  <a:txBody>
                    <a:bodyPr/>
                    <a:lstStyle/>
                    <a:p>
                      <a:pPr marL="0" algn="ctr" defTabSz="914400" rtl="0" eaLnBrk="1" latinLnBrk="0" hangingPunct="1"/>
                      <a:r>
                        <a:rPr lang="ja-JP" altLang="en-US" sz="1400" b="1" kern="1200" dirty="0">
                          <a:solidFill>
                            <a:schemeClr val="lt1"/>
                          </a:solidFill>
                          <a:latin typeface="+mn-lt"/>
                          <a:ea typeface="+mn-ea"/>
                          <a:cs typeface="+mn-cs"/>
                        </a:rPr>
                        <a:t>圧縮</a:t>
                      </a:r>
                      <a:endParaRPr lang="nl-BE" sz="1400" b="1" kern="1200" dirty="0">
                        <a:solidFill>
                          <a:schemeClr val="lt1"/>
                        </a:solidFill>
                        <a:latin typeface="+mn-lt"/>
                        <a:ea typeface="+mn-ea"/>
                        <a:cs typeface="+mn-cs"/>
                      </a:endParaRPr>
                    </a:p>
                  </a:txBody>
                  <a:tcPr>
                    <a:lnR w="38100" cap="flat" cmpd="sng" algn="ctr">
                      <a:solidFill>
                        <a:schemeClr val="bg1"/>
                      </a:solidFill>
                      <a:prstDash val="solid"/>
                      <a:round/>
                      <a:headEnd type="none" w="med" len="med"/>
                      <a:tailEnd type="none" w="med" len="med"/>
                    </a:lnR>
                    <a:solidFill>
                      <a:schemeClr val="accent1"/>
                    </a:solidFill>
                  </a:tcPr>
                </a:tc>
                <a:tc>
                  <a:txBody>
                    <a:bodyPr/>
                    <a:lstStyle/>
                    <a:p>
                      <a:pPr marL="0" algn="ctr" defTabSz="914400" rtl="0" eaLnBrk="1" latinLnBrk="0" hangingPunct="1"/>
                      <a:r>
                        <a:rPr lang="ja-JP" altLang="en-US" sz="1400" b="1" kern="1200" dirty="0">
                          <a:solidFill>
                            <a:schemeClr val="lt1"/>
                          </a:solidFill>
                          <a:latin typeface="+mn-lt"/>
                          <a:ea typeface="+mn-ea"/>
                          <a:cs typeface="+mn-cs"/>
                        </a:rPr>
                        <a:t>曲げ</a:t>
                      </a:r>
                      <a:endParaRPr lang="nl-BE" sz="1400" b="1" kern="1200" dirty="0">
                        <a:solidFill>
                          <a:schemeClr val="lt1"/>
                        </a:solidFill>
                        <a:latin typeface="+mn-lt"/>
                        <a:ea typeface="+mn-ea"/>
                        <a:cs typeface="+mn-cs"/>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1"/>
                    </a:solidFill>
                  </a:tcPr>
                </a:tc>
                <a:tc>
                  <a:txBody>
                    <a:bodyPr/>
                    <a:lstStyle/>
                    <a:p>
                      <a:pPr marL="0" algn="ctr" defTabSz="914400" rtl="0" eaLnBrk="1" latinLnBrk="0" hangingPunct="1"/>
                      <a:r>
                        <a:rPr lang="ja-JP" altLang="en-US" sz="1400" b="1" kern="1200" dirty="0">
                          <a:solidFill>
                            <a:schemeClr val="lt1"/>
                          </a:solidFill>
                          <a:latin typeface="+mn-lt"/>
                          <a:ea typeface="+mn-ea"/>
                          <a:cs typeface="+mn-cs"/>
                        </a:rPr>
                        <a:t>圧縮</a:t>
                      </a:r>
                      <a:endParaRPr lang="nl-BE" sz="1400" b="1" kern="1200" dirty="0">
                        <a:solidFill>
                          <a:schemeClr val="lt1"/>
                        </a:solidFill>
                        <a:latin typeface="+mn-lt"/>
                        <a:ea typeface="+mn-ea"/>
                        <a:cs typeface="+mn-cs"/>
                      </a:endParaRP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p>
                      <a:pPr marL="0" algn="ctr" defTabSz="914400" rtl="0" eaLnBrk="1" latinLnBrk="0" hangingPunct="1"/>
                      <a:r>
                        <a:rPr lang="ja-JP" altLang="en-US" sz="1400" b="1" kern="1200" dirty="0">
                          <a:solidFill>
                            <a:schemeClr val="lt1"/>
                          </a:solidFill>
                          <a:latin typeface="+mn-lt"/>
                          <a:ea typeface="+mn-ea"/>
                          <a:cs typeface="+mn-cs"/>
                        </a:rPr>
                        <a:t>曲げ</a:t>
                      </a:r>
                      <a:endParaRPr lang="nl-BE" sz="1400" b="1" kern="1200" dirty="0">
                        <a:solidFill>
                          <a:schemeClr val="lt1"/>
                        </a:solidFill>
                        <a:latin typeface="+mn-lt"/>
                        <a:ea typeface="+mn-ea"/>
                        <a:cs typeface="+mn-cs"/>
                      </a:endParaRPr>
                    </a:p>
                  </a:txBody>
                  <a:tcPr>
                    <a:lnL w="38100" cap="flat" cmpd="sng" algn="ctr">
                      <a:solidFill>
                        <a:schemeClr val="bg1"/>
                      </a:solidFill>
                      <a:prstDash val="solid"/>
                      <a:round/>
                      <a:headEnd type="none" w="med" len="med"/>
                      <a:tailEnd type="none" w="med" len="med"/>
                    </a:lnL>
                    <a:solidFill>
                      <a:schemeClr val="accent1"/>
                    </a:solidFill>
                  </a:tcPr>
                </a:tc>
                <a:tc>
                  <a:txBody>
                    <a:bodyPr/>
                    <a:lstStyle/>
                    <a:p>
                      <a:pPr marL="0" algn="ctr" defTabSz="914400" rtl="0" eaLnBrk="1" latinLnBrk="0" hangingPunct="1"/>
                      <a:r>
                        <a:rPr lang="ja-JP" altLang="en-US" sz="1400" b="1" kern="1200" dirty="0">
                          <a:solidFill>
                            <a:schemeClr val="lt1"/>
                          </a:solidFill>
                          <a:latin typeface="+mn-lt"/>
                          <a:ea typeface="+mn-ea"/>
                          <a:cs typeface="+mn-cs"/>
                        </a:rPr>
                        <a:t>圧縮</a:t>
                      </a:r>
                      <a:endParaRPr lang="nl-BE" sz="1400" b="1" kern="1200" dirty="0">
                        <a:solidFill>
                          <a:schemeClr val="lt1"/>
                        </a:solidFill>
                        <a:latin typeface="+mn-lt"/>
                        <a:ea typeface="+mn-ea"/>
                        <a:cs typeface="+mn-cs"/>
                      </a:endParaRPr>
                    </a:p>
                  </a:txBody>
                  <a:tcPr>
                    <a:lnR w="38100" cap="flat" cmpd="sng" algn="ctr">
                      <a:solidFill>
                        <a:schemeClr val="bg1"/>
                      </a:solidFill>
                      <a:prstDash val="solid"/>
                      <a:round/>
                      <a:headEnd type="none" w="med" len="med"/>
                      <a:tailEnd type="none" w="med" len="med"/>
                    </a:lnR>
                    <a:solidFill>
                      <a:schemeClr val="accent1"/>
                    </a:solidFill>
                  </a:tcPr>
                </a:tc>
                <a:extLst>
                  <a:ext uri="{0D108BD9-81ED-4DB2-BD59-A6C34878D82A}">
                    <a16:rowId xmlns:a16="http://schemas.microsoft.com/office/drawing/2014/main" val="10001"/>
                  </a:ext>
                </a:extLst>
              </a:tr>
              <a:tr h="370840">
                <a:tc>
                  <a:txBody>
                    <a:bodyPr/>
                    <a:lstStyle/>
                    <a:p>
                      <a:pPr algn="ctr"/>
                      <a:r>
                        <a:rPr lang="nl-BE" sz="1400" b="1" dirty="0">
                          <a:solidFill>
                            <a:schemeClr val="bg1"/>
                          </a:solidFill>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algn="ctr"/>
                      <a:r>
                        <a:rPr lang="nl-BE" sz="1400" dirty="0"/>
                        <a:t>c/t ≤ 72</a:t>
                      </a:r>
                      <a:r>
                        <a:rPr lang="el-GR" sz="1400" dirty="0"/>
                        <a:t>ε</a:t>
                      </a:r>
                      <a:endParaRPr lang="nl-BE" sz="1400" dirty="0"/>
                    </a:p>
                  </a:txBody>
                  <a:tcPr>
                    <a:lnL w="38100" cap="flat" cmpd="sng" algn="ctr">
                      <a:solidFill>
                        <a:schemeClr val="bg1"/>
                      </a:solidFill>
                      <a:prstDash val="solid"/>
                      <a:round/>
                      <a:headEnd type="none" w="med" len="med"/>
                      <a:tailEnd type="none" w="med" len="med"/>
                    </a:lnL>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33</a:t>
                      </a:r>
                      <a:r>
                        <a:rPr lang="el-GR" sz="1400" dirty="0"/>
                        <a:t>ε</a:t>
                      </a:r>
                      <a:endParaRPr lang="nl-BE" sz="1400" dirty="0"/>
                    </a:p>
                  </a:txBody>
                  <a:tcPr>
                    <a:lnR w="38100" cap="flat" cmpd="sng" algn="ctr">
                      <a:solidFill>
                        <a:schemeClr val="bg1"/>
                      </a:solidFill>
                      <a:prstDash val="solid"/>
                      <a:round/>
                      <a:headEnd type="none" w="med" len="med"/>
                      <a:tailEnd type="none" w="med" len="med"/>
                    </a:lnR>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56ε</a:t>
                      </a:r>
                      <a:endParaRPr lang="nl-BE" sz="1400" dirty="0"/>
                    </a:p>
                  </a:txBody>
                  <a:tcPr>
                    <a:lnL w="38100" cap="flat" cmpd="sng" algn="ctr">
                      <a:solidFill>
                        <a:schemeClr val="bg1"/>
                      </a:solidFill>
                      <a:prstDash val="solid"/>
                      <a:round/>
                      <a:headEnd type="none" w="med" len="med"/>
                      <a:tailEnd type="none" w="med" len="med"/>
                    </a:lnL>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25,7</a:t>
                      </a:r>
                      <a:r>
                        <a:rPr lang="el-GR" sz="1400" dirty="0"/>
                        <a:t>ε</a:t>
                      </a:r>
                      <a:endParaRPr lang="nl-BE" sz="1400" dirty="0"/>
                    </a:p>
                  </a:txBody>
                  <a:tcPr>
                    <a:lnR w="38100" cap="flat" cmpd="sng" algn="ctr">
                      <a:solidFill>
                        <a:schemeClr val="bg1"/>
                      </a:solid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72ε</a:t>
                      </a:r>
                      <a:endParaRPr lang="nl-BE" sz="1400" dirty="0"/>
                    </a:p>
                  </a:txBody>
                  <a:tcPr>
                    <a:lnL w="38100" cap="flat" cmpd="sng" algn="ctr">
                      <a:solidFill>
                        <a:schemeClr val="bg1"/>
                      </a:solidFill>
                      <a:prstDash val="solid"/>
                      <a:round/>
                      <a:headEnd type="none" w="med" len="med"/>
                      <a:tailEnd type="none" w="med" len="med"/>
                    </a:lnL>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33ε</a:t>
                      </a:r>
                      <a:endParaRPr lang="nl-BE" sz="1400" dirty="0"/>
                    </a:p>
                  </a:txBody>
                  <a:tcPr>
                    <a:lnR w="38100" cap="flat" cmpd="sng" algn="ctr">
                      <a:solidFill>
                        <a:schemeClr val="bg1"/>
                      </a:solidFill>
                      <a:prstDash val="solid"/>
                      <a:round/>
                      <a:headEnd type="none" w="med" len="med"/>
                      <a:tailEnd type="none" w="med" len="med"/>
                    </a:lnR>
                    <a:solidFill>
                      <a:srgbClr val="E7EEF2"/>
                    </a:solidFill>
                  </a:tcPr>
                </a:tc>
                <a:extLst>
                  <a:ext uri="{0D108BD9-81ED-4DB2-BD59-A6C34878D82A}">
                    <a16:rowId xmlns:a16="http://schemas.microsoft.com/office/drawing/2014/main" val="10002"/>
                  </a:ext>
                </a:extLst>
              </a:tr>
              <a:tr h="370840">
                <a:tc>
                  <a:txBody>
                    <a:bodyPr/>
                    <a:lstStyle/>
                    <a:p>
                      <a:pPr algn="ctr"/>
                      <a:r>
                        <a:rPr lang="nl-BE" sz="1400" b="1" dirty="0">
                          <a:solidFill>
                            <a:schemeClr val="bg1"/>
                          </a:solidFill>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83</a:t>
                      </a:r>
                      <a:r>
                        <a:rPr lang="el-GR" sz="1400" dirty="0"/>
                        <a:t>ε</a:t>
                      </a:r>
                      <a:endParaRPr lang="nl-BE" sz="1400" dirty="0"/>
                    </a:p>
                  </a:txBody>
                  <a:tcPr>
                    <a:lnL w="38100" cap="flat" cmpd="sng" algn="ctr">
                      <a:solidFill>
                        <a:schemeClr val="bg1"/>
                      </a:solidFill>
                      <a:prstDash val="solid"/>
                      <a:round/>
                      <a:headEnd type="none" w="med" len="med"/>
                      <a:tailEnd type="none" w="med" len="med"/>
                    </a:lnL>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38</a:t>
                      </a:r>
                      <a:r>
                        <a:rPr lang="el-GR" sz="1400" dirty="0"/>
                        <a:t>ε</a:t>
                      </a:r>
                      <a:endParaRPr lang="nl-BE" sz="1400" dirty="0"/>
                    </a:p>
                  </a:txBody>
                  <a:tcPr>
                    <a:lnR w="38100" cap="flat" cmpd="sng" algn="ctr">
                      <a:solidFill>
                        <a:schemeClr val="bg1"/>
                      </a:solidFill>
                      <a:prstDash val="solid"/>
                      <a:round/>
                      <a:headEnd type="none" w="med" len="med"/>
                      <a:tailEnd type="none" w="med" len="med"/>
                    </a:lnR>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58.</a:t>
                      </a:r>
                      <a:r>
                        <a:rPr lang="el-GR" sz="1400" dirty="0"/>
                        <a:t>2ε</a:t>
                      </a:r>
                      <a:endParaRPr lang="nl-BE" sz="1400" dirty="0"/>
                    </a:p>
                  </a:txBody>
                  <a:tcPr>
                    <a:lnL w="38100" cap="flat" cmpd="sng" algn="ctr">
                      <a:solidFill>
                        <a:schemeClr val="bg1"/>
                      </a:solidFill>
                      <a:prstDash val="solid"/>
                      <a:round/>
                      <a:headEnd type="none" w="med" len="med"/>
                      <a:tailEnd type="none" w="med" len="med"/>
                    </a:lnL>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26.7</a:t>
                      </a:r>
                      <a:r>
                        <a:rPr lang="el-GR" sz="1400" baseline="30000" dirty="0"/>
                        <a:t>ε</a:t>
                      </a:r>
                      <a:endParaRPr lang="nl-BE" sz="1400" dirty="0"/>
                    </a:p>
                  </a:txBody>
                  <a:tcPr>
                    <a:lnR w="38100" cap="flat" cmpd="sng" algn="ctr">
                      <a:solidFill>
                        <a:schemeClr val="bg1"/>
                      </a:solid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76ε</a:t>
                      </a:r>
                      <a:endParaRPr lang="nl-BE" sz="1400" dirty="0"/>
                    </a:p>
                  </a:txBody>
                  <a:tcPr>
                    <a:lnL w="38100" cap="flat" cmpd="sng" algn="ctr">
                      <a:solidFill>
                        <a:schemeClr val="bg1"/>
                      </a:solidFill>
                      <a:prstDash val="solid"/>
                      <a:round/>
                      <a:headEnd type="none" w="med" len="med"/>
                      <a:tailEnd type="none" w="med" len="med"/>
                    </a:lnL>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35ε</a:t>
                      </a:r>
                      <a:endParaRPr lang="nl-BE" sz="1400" dirty="0"/>
                    </a:p>
                  </a:txBody>
                  <a:tcPr>
                    <a:lnR w="38100" cap="flat" cmpd="sng" algn="ctr">
                      <a:solidFill>
                        <a:schemeClr val="bg1"/>
                      </a:solidFill>
                      <a:prstDash val="solid"/>
                      <a:round/>
                      <a:headEnd type="none" w="med" len="med"/>
                      <a:tailEnd type="none" w="med" len="med"/>
                    </a:lnR>
                    <a:solidFill>
                      <a:srgbClr val="E7EEF2"/>
                    </a:solidFill>
                  </a:tcPr>
                </a:tc>
                <a:extLst>
                  <a:ext uri="{0D108BD9-81ED-4DB2-BD59-A6C34878D82A}">
                    <a16:rowId xmlns:a16="http://schemas.microsoft.com/office/drawing/2014/main" val="10003"/>
                  </a:ext>
                </a:extLst>
              </a:tr>
              <a:tr h="370840">
                <a:tc>
                  <a:txBody>
                    <a:bodyPr/>
                    <a:lstStyle/>
                    <a:p>
                      <a:pPr algn="ctr"/>
                      <a:r>
                        <a:rPr lang="nl-BE" sz="1400" b="1" dirty="0">
                          <a:solidFill>
                            <a:schemeClr val="bg1"/>
                          </a:solidFill>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124</a:t>
                      </a:r>
                      <a:r>
                        <a:rPr lang="el-GR" sz="1400" dirty="0"/>
                        <a:t>ε</a:t>
                      </a:r>
                      <a:endParaRPr lang="nl-BE" sz="1400"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42</a:t>
                      </a:r>
                      <a:r>
                        <a:rPr lang="el-GR" sz="1400" dirty="0"/>
                        <a:t>ε</a:t>
                      </a:r>
                      <a:endParaRPr lang="nl-BE" sz="1400"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74.8</a:t>
                      </a:r>
                      <a:r>
                        <a:rPr lang="el-GR" sz="1400" dirty="0"/>
                        <a:t>ε</a:t>
                      </a:r>
                      <a:endParaRPr lang="nl-BE" sz="1400"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30.7</a:t>
                      </a:r>
                      <a:r>
                        <a:rPr lang="el-GR" sz="1400" dirty="0"/>
                        <a:t>ε</a:t>
                      </a:r>
                      <a:endParaRPr lang="nl-BE" sz="1400"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90</a:t>
                      </a:r>
                      <a:r>
                        <a:rPr lang="el-GR" sz="1400" dirty="0"/>
                        <a:t>ε</a:t>
                      </a:r>
                      <a:endParaRPr lang="nl-BE" sz="1400"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37</a:t>
                      </a:r>
                      <a:r>
                        <a:rPr lang="el-GR" sz="1400" dirty="0"/>
                        <a:t>ε</a:t>
                      </a:r>
                      <a:endParaRPr lang="nl-BE" sz="1400"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7EEF2"/>
                    </a:solidFill>
                  </a:tcPr>
                </a:tc>
                <a:extLst>
                  <a:ext uri="{0D108BD9-81ED-4DB2-BD59-A6C34878D82A}">
                    <a16:rowId xmlns:a16="http://schemas.microsoft.com/office/drawing/2014/main" val="10004"/>
                  </a:ext>
                </a:extLst>
              </a:tr>
            </a:tbl>
          </a:graphicData>
        </a:graphic>
      </p:graphicFrame>
      <p:sp>
        <p:nvSpPr>
          <p:cNvPr id="11" name="Rectangle 3">
            <a:extLst>
              <a:ext uri="{FF2B5EF4-FFF2-40B4-BE49-F238E27FC236}">
                <a16:creationId xmlns:a16="http://schemas.microsoft.com/office/drawing/2014/main" id="{141042D0-86C1-401C-86AA-7ACE42C89DBB}"/>
              </a:ext>
            </a:extLst>
          </p:cNvPr>
          <p:cNvSpPr txBox="1">
            <a:spLocks noChangeArrowheads="1"/>
          </p:cNvSpPr>
          <p:nvPr/>
        </p:nvSpPr>
        <p:spPr>
          <a:xfrm>
            <a:off x="287090" y="1859552"/>
            <a:ext cx="8424862" cy="51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内部補強材</a:t>
            </a:r>
          </a:p>
        </p:txBody>
      </p:sp>
      <p:sp>
        <p:nvSpPr>
          <p:cNvPr id="12" name="Slide Number Placeholder 3">
            <a:extLst>
              <a:ext uri="{FF2B5EF4-FFF2-40B4-BE49-F238E27FC236}">
                <a16:creationId xmlns:a16="http://schemas.microsoft.com/office/drawing/2014/main" id="{ACA8612C-B35C-4DB3-96F4-938104A5212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744692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US" altLang="ja-JP" dirty="0">
                <a:latin typeface="ＭＳ Ｐゴシック" panose="020B0600070205080204" pitchFamily="50" charset="-128"/>
                <a:ea typeface="ＭＳ Ｐゴシック" panose="020B0600070205080204" pitchFamily="50" charset="-128"/>
              </a:rPr>
              <a:t>EN1993-1-4</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断面分類と局部座屈の表現</a:t>
            </a:r>
            <a:endParaRPr lang="en-GB" altLang="en-US" dirty="0">
              <a:latin typeface="ＭＳ Ｐゴシック" panose="020B0600070205080204" pitchFamily="50" charset="-128"/>
              <a:ea typeface="ＭＳ Ｐゴシック" panose="020B0600070205080204" pitchFamily="50" charset="-128"/>
            </a:endParaRPr>
          </a:p>
        </p:txBody>
      </p:sp>
      <p:sp>
        <p:nvSpPr>
          <p:cNvPr id="11" name="Rectangle 3">
            <a:extLst>
              <a:ext uri="{FF2B5EF4-FFF2-40B4-BE49-F238E27FC236}">
                <a16:creationId xmlns:a16="http://schemas.microsoft.com/office/drawing/2014/main" id="{141042D0-86C1-401C-86AA-7ACE42C89DBB}"/>
              </a:ext>
            </a:extLst>
          </p:cNvPr>
          <p:cNvSpPr txBox="1">
            <a:spLocks noChangeArrowheads="1"/>
          </p:cNvSpPr>
          <p:nvPr/>
        </p:nvSpPr>
        <p:spPr>
          <a:xfrm>
            <a:off x="287090" y="1859552"/>
            <a:ext cx="8424862" cy="510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外部補強材</a:t>
            </a:r>
          </a:p>
        </p:txBody>
      </p:sp>
      <mc:AlternateContent xmlns:mc="http://schemas.openxmlformats.org/markup-compatibility/2006" xmlns:a14="http://schemas.microsoft.com/office/drawing/2010/main">
        <mc:Choice Requires="a14">
          <p:sp>
            <p:nvSpPr>
              <p:cNvPr id="12" name="Tekstvak 6">
                <a:extLst>
                  <a:ext uri="{FF2B5EF4-FFF2-40B4-BE49-F238E27FC236}">
                    <a16:creationId xmlns:a16="http://schemas.microsoft.com/office/drawing/2014/main" id="{15A4FD6F-53B3-4370-8CA1-C4E1C27A2984}"/>
                  </a:ext>
                </a:extLst>
              </p:cNvPr>
              <p:cNvSpPr txBox="1"/>
              <p:nvPr/>
            </p:nvSpPr>
            <p:spPr>
              <a:xfrm>
                <a:off x="6701155" y="2406139"/>
                <a:ext cx="1899046" cy="8183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num>
                            <m:den>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210000</m:t>
                              </m:r>
                            </m:den>
                          </m:f>
                        </m:e>
                      </m:rad>
                    </m:oMath>
                  </m:oMathPara>
                </a14:m>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2" name="Tekstvak 6">
                <a:extLst>
                  <a:ext uri="{FF2B5EF4-FFF2-40B4-BE49-F238E27FC236}">
                    <a16:creationId xmlns:a16="http://schemas.microsoft.com/office/drawing/2014/main" id="{15A4FD6F-53B3-4370-8CA1-C4E1C27A2984}"/>
                  </a:ext>
                </a:extLst>
              </p:cNvPr>
              <p:cNvSpPr txBox="1">
                <a:spLocks noRot="1" noChangeAspect="1" noMove="1" noResize="1" noEditPoints="1" noAdjustHandles="1" noChangeArrowheads="1" noChangeShapeType="1" noTextEdit="1"/>
              </p:cNvSpPr>
              <p:nvPr/>
            </p:nvSpPr>
            <p:spPr>
              <a:xfrm>
                <a:off x="6701155" y="2406139"/>
                <a:ext cx="1899046" cy="818366"/>
              </a:xfrm>
              <a:prstGeom prst="rect">
                <a:avLst/>
              </a:prstGeom>
              <a:blipFill>
                <a:blip r:embed="rId3"/>
                <a:stretch>
                  <a:fillRect/>
                </a:stretch>
              </a:blipFill>
            </p:spPr>
            <p:txBody>
              <a:bodyPr/>
              <a:lstStyle/>
              <a:p>
                <a:r>
                  <a:rPr lang="ja-JP" altLang="en-US">
                    <a:noFill/>
                  </a:rPr>
                  <a:t> </a:t>
                </a:r>
              </a:p>
            </p:txBody>
          </p:sp>
        </mc:Fallback>
      </mc:AlternateContent>
      <p:pic>
        <p:nvPicPr>
          <p:cNvPr id="13" name="Tijdelijke aanduiding voor inhoud 3">
            <a:extLst>
              <a:ext uri="{FF2B5EF4-FFF2-40B4-BE49-F238E27FC236}">
                <a16:creationId xmlns:a16="http://schemas.microsoft.com/office/drawing/2014/main" id="{3D3DD42C-CF61-455E-B096-E2217134C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231" y="2276872"/>
            <a:ext cx="4124325" cy="1714500"/>
          </a:xfrm>
          <a:prstGeom prst="rect">
            <a:avLst/>
          </a:prstGeom>
        </p:spPr>
      </p:pic>
      <p:pic>
        <p:nvPicPr>
          <p:cNvPr id="14" name="Afbeelding 9">
            <a:extLst>
              <a:ext uri="{FF2B5EF4-FFF2-40B4-BE49-F238E27FC236}">
                <a16:creationId xmlns:a16="http://schemas.microsoft.com/office/drawing/2014/main" id="{24CFFC6D-B9C9-43CA-8C67-FEDDD770B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879" y="2276872"/>
            <a:ext cx="1123950" cy="1762125"/>
          </a:xfrm>
          <a:prstGeom prst="rect">
            <a:avLst/>
          </a:prstGeom>
        </p:spPr>
      </p:pic>
      <p:graphicFrame>
        <p:nvGraphicFramePr>
          <p:cNvPr id="15" name="Tabel 10">
            <a:extLst>
              <a:ext uri="{FF2B5EF4-FFF2-40B4-BE49-F238E27FC236}">
                <a16:creationId xmlns:a16="http://schemas.microsoft.com/office/drawing/2014/main" id="{F8B89629-1988-4FF3-B51D-271B1EF55A21}"/>
              </a:ext>
            </a:extLst>
          </p:cNvPr>
          <p:cNvGraphicFramePr>
            <a:graphicFrameLocks noGrp="1"/>
          </p:cNvGraphicFramePr>
          <p:nvPr/>
        </p:nvGraphicFramePr>
        <p:xfrm>
          <a:off x="917858" y="4361662"/>
          <a:ext cx="7289750" cy="2062480"/>
        </p:xfrm>
        <a:graphic>
          <a:graphicData uri="http://schemas.openxmlformats.org/drawingml/2006/table">
            <a:tbl>
              <a:tblPr firstRow="1" bandRow="1">
                <a:tableStyleId>{5C22544A-7EE6-4342-B048-85BDC9FD1C3A}</a:tableStyleId>
              </a:tblPr>
              <a:tblGrid>
                <a:gridCol w="651294">
                  <a:extLst>
                    <a:ext uri="{9D8B030D-6E8A-4147-A177-3AD203B41FA5}">
                      <a16:colId xmlns:a16="http://schemas.microsoft.com/office/drawing/2014/main" val="20000"/>
                    </a:ext>
                  </a:extLst>
                </a:gridCol>
                <a:gridCol w="1659614">
                  <a:extLst>
                    <a:ext uri="{9D8B030D-6E8A-4147-A177-3AD203B41FA5}">
                      <a16:colId xmlns:a16="http://schemas.microsoft.com/office/drawing/2014/main" val="20001"/>
                    </a:ext>
                  </a:extLst>
                </a:gridCol>
                <a:gridCol w="1659614">
                  <a:extLst>
                    <a:ext uri="{9D8B030D-6E8A-4147-A177-3AD203B41FA5}">
                      <a16:colId xmlns:a16="http://schemas.microsoft.com/office/drawing/2014/main" val="20002"/>
                    </a:ext>
                  </a:extLst>
                </a:gridCol>
                <a:gridCol w="1659614">
                  <a:extLst>
                    <a:ext uri="{9D8B030D-6E8A-4147-A177-3AD203B41FA5}">
                      <a16:colId xmlns:a16="http://schemas.microsoft.com/office/drawing/2014/main" val="20003"/>
                    </a:ext>
                  </a:extLst>
                </a:gridCol>
                <a:gridCol w="1659614">
                  <a:extLst>
                    <a:ext uri="{9D8B030D-6E8A-4147-A177-3AD203B41FA5}">
                      <a16:colId xmlns:a16="http://schemas.microsoft.com/office/drawing/2014/main" val="20004"/>
                    </a:ext>
                  </a:extLst>
                </a:gridCol>
              </a:tblGrid>
              <a:tr h="370840">
                <a:tc>
                  <a:txBody>
                    <a:bodyPr/>
                    <a:lstStyle/>
                    <a:p>
                      <a:endParaRPr lang="nl-BE"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a:txBody>
                    <a:bodyPr/>
                    <a:lstStyle/>
                    <a:p>
                      <a:pPr algn="ctr"/>
                      <a:r>
                        <a:rPr lang="en-US" altLang="ja-JP" sz="1600" dirty="0"/>
                        <a:t>Eurocode 3-1-1</a:t>
                      </a:r>
                    </a:p>
                    <a:p>
                      <a:pPr algn="ctr"/>
                      <a:r>
                        <a:rPr lang="ja-JP" altLang="en-US" sz="1600" b="1" dirty="0"/>
                        <a:t>炭素鋼</a:t>
                      </a:r>
                      <a:endParaRPr lang="nl-BE" sz="1600" b="1"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gridSpan="2">
                  <a:txBody>
                    <a:bodyPr/>
                    <a:lstStyle/>
                    <a:p>
                      <a:pPr algn="ctr"/>
                      <a:r>
                        <a:rPr lang="nl-BE" sz="1600" dirty="0"/>
                        <a:t>Eurocode 3-1-4</a:t>
                      </a:r>
                    </a:p>
                    <a:p>
                      <a:pPr algn="ctr"/>
                      <a:r>
                        <a:rPr lang="ja-JP" altLang="en-US" sz="1600" dirty="0"/>
                        <a:t>ステンレス鋼</a:t>
                      </a:r>
                      <a:endParaRPr lang="nl-BE" sz="16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nl-BE" sz="16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ctr"/>
                      <a:r>
                        <a:rPr lang="ja-JP" altLang="en-US" sz="1600" dirty="0"/>
                        <a:t>次改訂版</a:t>
                      </a:r>
                      <a:endParaRPr lang="en-US" altLang="ja-JP" sz="1600" dirty="0"/>
                    </a:p>
                    <a:p>
                      <a:pPr algn="ctr"/>
                      <a:r>
                        <a:rPr lang="ja-JP" altLang="en-US" sz="1600" dirty="0"/>
                        <a:t>（予定）</a:t>
                      </a:r>
                      <a:endParaRPr lang="nl-BE" sz="16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pPr marL="0" algn="l" defTabSz="914400" rtl="0" eaLnBrk="1" latinLnBrk="0" hangingPunct="1"/>
                      <a:r>
                        <a:rPr lang="nl-BE" sz="1400" b="1" kern="1200" dirty="0">
                          <a:solidFill>
                            <a:schemeClr val="lt1"/>
                          </a:solidFill>
                          <a:latin typeface="+mn-lt"/>
                          <a:ea typeface="+mn-ea"/>
                          <a:cs typeface="+mn-cs"/>
                        </a:rPr>
                        <a:t>Class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algn="ctr" defTabSz="914400" rtl="0" eaLnBrk="1" latinLnBrk="0" hangingPunct="1"/>
                      <a:r>
                        <a:rPr lang="ja-JP" altLang="en-US" sz="1400" b="1" kern="1200" dirty="0">
                          <a:solidFill>
                            <a:schemeClr val="lt1"/>
                          </a:solidFill>
                          <a:latin typeface="+mn-lt"/>
                          <a:ea typeface="+mn-ea"/>
                          <a:cs typeface="+mn-cs"/>
                        </a:rPr>
                        <a:t>圧縮</a:t>
                      </a:r>
                      <a:endParaRPr lang="nl-BE" sz="1400" b="1" kern="1200" dirty="0">
                        <a:solidFill>
                          <a:schemeClr val="lt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algn="ctr" defTabSz="914400" rtl="0" eaLnBrk="1" latinLnBrk="0" hangingPunct="1"/>
                      <a:r>
                        <a:rPr lang="ja-JP" altLang="en-US" sz="1400" b="1" kern="1200" dirty="0">
                          <a:solidFill>
                            <a:schemeClr val="lt1"/>
                          </a:solidFill>
                          <a:latin typeface="+mn-lt"/>
                          <a:ea typeface="+mn-ea"/>
                          <a:cs typeface="+mn-cs"/>
                        </a:rPr>
                        <a:t>圧縮（溶接構造）</a:t>
                      </a:r>
                      <a:endParaRPr lang="nl-BE" sz="1400" b="1" kern="1200" dirty="0">
                        <a:solidFill>
                          <a:schemeClr val="lt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p>
                      <a:pPr marL="0" algn="ctr" defTabSz="914400" rtl="0" eaLnBrk="1" latinLnBrk="0" hangingPunct="1"/>
                      <a:r>
                        <a:rPr lang="ja-JP" altLang="en-US" sz="1400" b="1" kern="1200" dirty="0">
                          <a:solidFill>
                            <a:schemeClr val="lt1"/>
                          </a:solidFill>
                          <a:latin typeface="+mn-lt"/>
                          <a:ea typeface="+mn-ea"/>
                          <a:cs typeface="+mn-cs"/>
                        </a:rPr>
                        <a:t>圧縮（曲げ構造）</a:t>
                      </a:r>
                      <a:endParaRPr lang="nl-BE" sz="1400" b="1" kern="1200" dirty="0">
                        <a:solidFill>
                          <a:schemeClr val="lt1"/>
                        </a:solidFill>
                        <a:latin typeface="+mn-lt"/>
                        <a:ea typeface="+mn-ea"/>
                        <a:cs typeface="+mn-cs"/>
                      </a:endParaRPr>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p>
                      <a:pPr marL="0" algn="ctr" defTabSz="914400" rtl="0" eaLnBrk="1" latinLnBrk="0" hangingPunct="1"/>
                      <a:r>
                        <a:rPr lang="ja-JP" altLang="en-US" sz="1400" b="1" kern="1200" dirty="0">
                          <a:solidFill>
                            <a:schemeClr val="lt1"/>
                          </a:solidFill>
                          <a:latin typeface="+mn-lt"/>
                          <a:ea typeface="+mn-ea"/>
                          <a:cs typeface="+mn-cs"/>
                        </a:rPr>
                        <a:t>圧縮</a:t>
                      </a:r>
                      <a:endParaRPr lang="nl-BE" sz="1400" b="1" kern="1200" dirty="0">
                        <a:solidFill>
                          <a:schemeClr val="lt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extLst>
                  <a:ext uri="{0D108BD9-81ED-4DB2-BD59-A6C34878D82A}">
                    <a16:rowId xmlns:a16="http://schemas.microsoft.com/office/drawing/2014/main" val="10001"/>
                  </a:ext>
                </a:extLst>
              </a:tr>
              <a:tr h="370840">
                <a:tc>
                  <a:txBody>
                    <a:bodyPr/>
                    <a:lstStyle/>
                    <a:p>
                      <a:pPr algn="ctr"/>
                      <a:r>
                        <a:rPr lang="nl-BE" sz="1400" b="1" dirty="0">
                          <a:solidFill>
                            <a:schemeClr val="bg1"/>
                          </a:solidFill>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9</a:t>
                      </a:r>
                      <a:r>
                        <a:rPr lang="el-GR" sz="1400" dirty="0"/>
                        <a:t>ε</a:t>
                      </a:r>
                      <a:endParaRPr lang="nl-BE" sz="1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a:t>
                      </a:r>
                      <a:r>
                        <a:rPr lang="nl-BE" sz="1400"/>
                        <a:t>≤ </a:t>
                      </a:r>
                      <a:r>
                        <a:rPr lang="el-GR" sz="1400"/>
                        <a:t>9ε</a:t>
                      </a:r>
                      <a:endParaRPr lang="nl-BE" sz="1400" dirty="0"/>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10</a:t>
                      </a:r>
                      <a:r>
                        <a:rPr lang="el-GR" sz="1400" dirty="0"/>
                        <a:t>ε</a:t>
                      </a:r>
                      <a:endParaRPr lang="nl-BE" sz="1400" dirty="0"/>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9ε</a:t>
                      </a:r>
                      <a:endParaRPr lang="nl-BE" sz="1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extLst>
                  <a:ext uri="{0D108BD9-81ED-4DB2-BD59-A6C34878D82A}">
                    <a16:rowId xmlns:a16="http://schemas.microsoft.com/office/drawing/2014/main" val="10002"/>
                  </a:ext>
                </a:extLst>
              </a:tr>
              <a:tr h="370840">
                <a:tc>
                  <a:txBody>
                    <a:bodyPr/>
                    <a:lstStyle/>
                    <a:p>
                      <a:pPr algn="ctr"/>
                      <a:r>
                        <a:rPr lang="nl-BE" sz="1400" b="1" dirty="0">
                          <a:solidFill>
                            <a:schemeClr val="bg1"/>
                          </a:solidFill>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10</a:t>
                      </a:r>
                      <a:r>
                        <a:rPr lang="el-GR" sz="1400" dirty="0"/>
                        <a:t>ε</a:t>
                      </a:r>
                      <a:endParaRPr lang="nl-BE" sz="1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9</a:t>
                      </a:r>
                      <a:r>
                        <a:rPr lang="en-US" altLang="ja-JP" sz="1400" dirty="0"/>
                        <a:t>.</a:t>
                      </a:r>
                      <a:r>
                        <a:rPr lang="el-GR" sz="1400" dirty="0"/>
                        <a:t>4ε</a:t>
                      </a:r>
                      <a:endParaRPr lang="nl-BE" sz="1400" dirty="0"/>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10.4</a:t>
                      </a:r>
                      <a:r>
                        <a:rPr lang="el-GR" sz="1400" dirty="0"/>
                        <a:t>ε</a:t>
                      </a:r>
                      <a:endParaRPr lang="nl-BE" sz="1400" dirty="0"/>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a:t>
                      </a:r>
                      <a:r>
                        <a:rPr lang="nl-BE" sz="1400"/>
                        <a:t>≤ </a:t>
                      </a:r>
                      <a:r>
                        <a:rPr lang="el-GR" sz="1400"/>
                        <a:t>10ε</a:t>
                      </a:r>
                      <a:endParaRPr lang="nl-BE" sz="1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extLst>
                  <a:ext uri="{0D108BD9-81ED-4DB2-BD59-A6C34878D82A}">
                    <a16:rowId xmlns:a16="http://schemas.microsoft.com/office/drawing/2014/main" val="10003"/>
                  </a:ext>
                </a:extLst>
              </a:tr>
              <a:tr h="370840">
                <a:tc>
                  <a:txBody>
                    <a:bodyPr/>
                    <a:lstStyle/>
                    <a:p>
                      <a:pPr algn="ctr"/>
                      <a:r>
                        <a:rPr lang="nl-BE" sz="1400" b="1" dirty="0">
                          <a:solidFill>
                            <a:schemeClr val="bg1"/>
                          </a:solidFill>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14</a:t>
                      </a:r>
                      <a:r>
                        <a:rPr lang="el-GR" sz="1400" dirty="0"/>
                        <a:t>ε</a:t>
                      </a:r>
                      <a:endParaRPr lang="nl-BE" sz="1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11</a:t>
                      </a:r>
                      <a:r>
                        <a:rPr lang="el-GR" sz="1400" dirty="0"/>
                        <a:t>ε</a:t>
                      </a:r>
                      <a:endParaRPr lang="nl-BE" sz="1400" dirty="0"/>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11,9</a:t>
                      </a:r>
                      <a:r>
                        <a:rPr lang="el-GR" sz="1400" dirty="0"/>
                        <a:t>ε</a:t>
                      </a:r>
                      <a:endParaRPr lang="nl-BE" sz="1400" dirty="0"/>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14</a:t>
                      </a:r>
                      <a:r>
                        <a:rPr lang="el-GR" sz="1400" dirty="0"/>
                        <a:t>ε</a:t>
                      </a:r>
                      <a:endParaRPr lang="nl-BE" sz="1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7EEF2"/>
                    </a:solidFill>
                  </a:tcPr>
                </a:tc>
                <a:extLst>
                  <a:ext uri="{0D108BD9-81ED-4DB2-BD59-A6C34878D82A}">
                    <a16:rowId xmlns:a16="http://schemas.microsoft.com/office/drawing/2014/main" val="10004"/>
                  </a:ext>
                </a:extLst>
              </a:tr>
            </a:tbl>
          </a:graphicData>
        </a:graphic>
      </p:graphicFrame>
      <p:sp>
        <p:nvSpPr>
          <p:cNvPr id="9" name="Slide Number Placeholder 3">
            <a:extLst>
              <a:ext uri="{FF2B5EF4-FFF2-40B4-BE49-F238E27FC236}">
                <a16:creationId xmlns:a16="http://schemas.microsoft.com/office/drawing/2014/main" id="{C778500E-4676-49B4-87C9-20AC4D581EA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6629077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張力部材、柱および梁の設計</a:t>
            </a:r>
            <a:endParaRPr lang="en-GB" altLang="en-US" dirty="0">
              <a:latin typeface="ＭＳ Ｐゴシック" panose="020B0600070205080204" pitchFamily="50" charset="-128"/>
              <a:ea typeface="ＭＳ Ｐゴシック" panose="020B0600070205080204" pitchFamily="50" charset="-128"/>
            </a:endParaRPr>
          </a:p>
        </p:txBody>
      </p:sp>
      <p:sp>
        <p:nvSpPr>
          <p:cNvPr id="30723" name="Rectangle 3"/>
          <p:cNvSpPr>
            <a:spLocks noGrp="1" noChangeArrowheads="1"/>
          </p:cNvSpPr>
          <p:nvPr>
            <p:ph type="body" idx="1"/>
          </p:nvPr>
        </p:nvSpPr>
        <p:spPr>
          <a:xfrm>
            <a:off x="611188" y="2387600"/>
            <a:ext cx="7772400" cy="3535363"/>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rPr>
              <a:t>一般的に炭素鋼と同じ方法で設計する</a:t>
            </a:r>
          </a:p>
          <a:p>
            <a:r>
              <a:rPr lang="ja-JP" altLang="en-US" sz="2800" dirty="0">
                <a:latin typeface="ＭＳ Ｐゴシック" panose="020B0600070205080204" pitchFamily="50" charset="-128"/>
                <a:ea typeface="ＭＳ Ｐゴシック" panose="020B0600070205080204" pitchFamily="50" charset="-128"/>
              </a:rPr>
              <a:t>但し、柱や制約のない梁の座屈に対しては異なる座屈カーブを用いる（</a:t>
            </a:r>
            <a:r>
              <a:rPr lang="en-US" altLang="ja-JP" sz="2800" dirty="0">
                <a:latin typeface="ＭＳ Ｐゴシック" panose="020B0600070205080204" pitchFamily="50" charset="-128"/>
                <a:ea typeface="ＭＳ Ｐゴシック" panose="020B0600070205080204" pitchFamily="50" charset="-128"/>
              </a:rPr>
              <a:t>LTB</a:t>
            </a:r>
            <a:r>
              <a:rPr lang="ja-JP" altLang="en-US" sz="2800" dirty="0">
                <a:latin typeface="ＭＳ Ｐゴシック" panose="020B0600070205080204" pitchFamily="50" charset="-128"/>
                <a:ea typeface="ＭＳ Ｐゴシック" panose="020B0600070205080204" pitchFamily="50" charset="-128"/>
              </a:rPr>
              <a:t>）</a:t>
            </a:r>
          </a:p>
          <a:p>
            <a:r>
              <a:rPr lang="ja-JP" altLang="en-US" sz="2800" dirty="0">
                <a:latin typeface="ＭＳ Ｐゴシック" panose="020B0600070205080204" pitchFamily="50" charset="-128"/>
                <a:ea typeface="ＭＳ Ｐゴシック" panose="020B0600070205080204" pitchFamily="50" charset="-128"/>
              </a:rPr>
              <a:t>鋼種に対して正しい</a:t>
            </a:r>
            <a:r>
              <a:rPr lang="en-US" altLang="ja-JP" sz="2800" dirty="0" err="1">
                <a:latin typeface="ＭＳ Ｐゴシック" panose="020B0600070205080204" pitchFamily="50" charset="-128"/>
                <a:ea typeface="ＭＳ Ｐゴシック" panose="020B0600070205080204" pitchFamily="50" charset="-128"/>
              </a:rPr>
              <a:t>fy</a:t>
            </a:r>
            <a:r>
              <a:rPr lang="ja-JP" altLang="en-US" sz="2800" dirty="0">
                <a:latin typeface="ＭＳ Ｐゴシック" panose="020B0600070205080204" pitchFamily="50" charset="-128"/>
                <a:ea typeface="ＭＳ Ｐゴシック" panose="020B0600070205080204" pitchFamily="50" charset="-128"/>
              </a:rPr>
              <a:t>を使用する（</a:t>
            </a:r>
            <a:r>
              <a:rPr lang="en-US" altLang="ja-JP" sz="2800" dirty="0">
                <a:latin typeface="ＭＳ Ｐゴシック" panose="020B0600070205080204" pitchFamily="50" charset="-128"/>
                <a:ea typeface="ＭＳ Ｐゴシック" panose="020B0600070205080204" pitchFamily="50" charset="-128"/>
              </a:rPr>
              <a:t>EN10088-4</a:t>
            </a:r>
            <a:r>
              <a:rPr lang="ja-JP" altLang="en-US" sz="2800" dirty="0">
                <a:latin typeface="ＭＳ Ｐゴシック" panose="020B0600070205080204" pitchFamily="50" charset="-128"/>
                <a:ea typeface="ＭＳ Ｐゴシック" panose="020B0600070205080204" pitchFamily="50" charset="-128"/>
              </a:rPr>
              <a:t>および</a:t>
            </a:r>
            <a:r>
              <a:rPr lang="en-US" altLang="ja-JP" sz="2800" dirty="0">
                <a:latin typeface="ＭＳ Ｐゴシック" panose="020B0600070205080204" pitchFamily="50" charset="-128"/>
                <a:ea typeface="ＭＳ Ｐゴシック" panose="020B0600070205080204" pitchFamily="50" charset="-128"/>
              </a:rPr>
              <a:t>5</a:t>
            </a:r>
            <a:r>
              <a:rPr lang="ja-JP" altLang="en-US" sz="2800" dirty="0">
                <a:latin typeface="ＭＳ Ｐゴシック" panose="020B0600070205080204" pitchFamily="50" charset="-128"/>
                <a:ea typeface="ＭＳ Ｐゴシック" panose="020B0600070205080204" pitchFamily="50" charset="-128"/>
              </a:rPr>
              <a:t>に最低数値が規定されている）</a:t>
            </a:r>
          </a:p>
        </p:txBody>
      </p:sp>
      <p:sp>
        <p:nvSpPr>
          <p:cNvPr id="6" name="Slide Number Placeholder 3">
            <a:extLst>
              <a:ext uri="{FF2B5EF4-FFF2-40B4-BE49-F238E27FC236}">
                <a16:creationId xmlns:a16="http://schemas.microsoft.com/office/drawing/2014/main" id="{2878BD31-5307-495E-879C-1178C6F5191C}"/>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8772751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Freeform 2"/>
          <p:cNvSpPr>
            <a:spLocks/>
          </p:cNvSpPr>
          <p:nvPr/>
        </p:nvSpPr>
        <p:spPr bwMode="auto">
          <a:xfrm>
            <a:off x="2401236" y="2882900"/>
            <a:ext cx="3403600" cy="2781300"/>
          </a:xfrm>
          <a:custGeom>
            <a:avLst/>
            <a:gdLst/>
            <a:ahLst/>
            <a:cxnLst>
              <a:cxn ang="0">
                <a:pos x="0" y="8"/>
              </a:cxn>
              <a:cxn ang="0">
                <a:pos x="2144" y="0"/>
              </a:cxn>
              <a:cxn ang="0">
                <a:pos x="2144" y="1752"/>
              </a:cxn>
              <a:cxn ang="0">
                <a:pos x="1808" y="1704"/>
              </a:cxn>
              <a:cxn ang="0">
                <a:pos x="1504" y="1648"/>
              </a:cxn>
              <a:cxn ang="0">
                <a:pos x="1200" y="1576"/>
              </a:cxn>
              <a:cxn ang="0">
                <a:pos x="1016" y="1504"/>
              </a:cxn>
              <a:cxn ang="0">
                <a:pos x="872" y="1440"/>
              </a:cxn>
              <a:cxn ang="0">
                <a:pos x="728" y="1352"/>
              </a:cxn>
              <a:cxn ang="0">
                <a:pos x="608" y="1240"/>
              </a:cxn>
              <a:cxn ang="0">
                <a:pos x="488" y="1104"/>
              </a:cxn>
              <a:cxn ang="0">
                <a:pos x="400" y="984"/>
              </a:cxn>
              <a:cxn ang="0">
                <a:pos x="304" y="816"/>
              </a:cxn>
              <a:cxn ang="0">
                <a:pos x="240" y="672"/>
              </a:cxn>
              <a:cxn ang="0">
                <a:pos x="176" y="512"/>
              </a:cxn>
              <a:cxn ang="0">
                <a:pos x="120" y="360"/>
              </a:cxn>
              <a:cxn ang="0">
                <a:pos x="64" y="200"/>
              </a:cxn>
              <a:cxn ang="0">
                <a:pos x="0" y="8"/>
              </a:cxn>
            </a:cxnLst>
            <a:rect l="0" t="0" r="r" b="b"/>
            <a:pathLst>
              <a:path w="2144" h="1752">
                <a:moveTo>
                  <a:pt x="0" y="8"/>
                </a:moveTo>
                <a:lnTo>
                  <a:pt x="2144" y="0"/>
                </a:lnTo>
                <a:lnTo>
                  <a:pt x="2144" y="1752"/>
                </a:lnTo>
                <a:lnTo>
                  <a:pt x="1808" y="1704"/>
                </a:lnTo>
                <a:lnTo>
                  <a:pt x="1504" y="1648"/>
                </a:lnTo>
                <a:lnTo>
                  <a:pt x="1200" y="1576"/>
                </a:lnTo>
                <a:lnTo>
                  <a:pt x="1016" y="1504"/>
                </a:lnTo>
                <a:lnTo>
                  <a:pt x="872" y="1440"/>
                </a:lnTo>
                <a:lnTo>
                  <a:pt x="728" y="1352"/>
                </a:lnTo>
                <a:lnTo>
                  <a:pt x="608" y="1240"/>
                </a:lnTo>
                <a:lnTo>
                  <a:pt x="488" y="1104"/>
                </a:lnTo>
                <a:lnTo>
                  <a:pt x="400" y="984"/>
                </a:lnTo>
                <a:lnTo>
                  <a:pt x="304" y="816"/>
                </a:lnTo>
                <a:lnTo>
                  <a:pt x="240" y="672"/>
                </a:lnTo>
                <a:lnTo>
                  <a:pt x="176" y="512"/>
                </a:lnTo>
                <a:lnTo>
                  <a:pt x="120" y="360"/>
                </a:lnTo>
                <a:lnTo>
                  <a:pt x="64" y="200"/>
                </a:lnTo>
                <a:lnTo>
                  <a:pt x="0" y="8"/>
                </a:lnTo>
                <a:close/>
              </a:path>
            </a:pathLst>
          </a:custGeom>
          <a:solidFill>
            <a:schemeClr val="tx2">
              <a:lumMod val="60000"/>
              <a:lumOff val="40000"/>
            </a:schemeClr>
          </a:solidFill>
          <a:ln w="9525">
            <a:no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35" name="Rectangle 3"/>
          <p:cNvSpPr>
            <a:spLocks noChangeArrowheads="1"/>
          </p:cNvSpPr>
          <p:nvPr/>
        </p:nvSpPr>
        <p:spPr bwMode="auto">
          <a:xfrm>
            <a:off x="1588436" y="2590800"/>
            <a:ext cx="4216400" cy="990600"/>
          </a:xfrm>
          <a:prstGeom prst="rect">
            <a:avLst/>
          </a:prstGeom>
          <a:solidFill>
            <a:schemeClr val="tx2">
              <a:lumMod val="40000"/>
              <a:lumOff val="60000"/>
            </a:schemeClr>
          </a:solidFill>
          <a:ln w="9525">
            <a:no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8612" name="Rectangle 4"/>
          <p:cNvSpPr>
            <a:spLocks noGrp="1" noChangeArrowheads="1"/>
          </p:cNvSpPr>
          <p:nvPr>
            <p:ph type="title"/>
          </p:nvPr>
        </p:nvSpPr>
        <p:spPr/>
        <p:txBody>
          <a:bodyPr/>
          <a:lstStyle/>
          <a:p>
            <a:pPr eaLnBrk="1" hangingPunct="1"/>
            <a:r>
              <a:rPr lang="en-GB"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理想的な</a:t>
            </a:r>
            <a:r>
              <a:rPr lang="en-GB"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柱構造挙動</a:t>
            </a:r>
            <a:endParaRPr lang="en-GB" dirty="0">
              <a:latin typeface="ＭＳ Ｐゴシック" panose="020B0600070205080204" pitchFamily="50" charset="-128"/>
              <a:ea typeface="ＭＳ Ｐゴシック" panose="020B0600070205080204" pitchFamily="50" charset="-128"/>
            </a:endParaRPr>
          </a:p>
        </p:txBody>
      </p:sp>
      <p:sp>
        <p:nvSpPr>
          <p:cNvPr id="68613" name="Text Box 5"/>
          <p:cNvSpPr txBox="1">
            <a:spLocks noChangeArrowheads="1"/>
          </p:cNvSpPr>
          <p:nvPr/>
        </p:nvSpPr>
        <p:spPr bwMode="auto">
          <a:xfrm>
            <a:off x="550210" y="1657350"/>
            <a:ext cx="6561789" cy="523220"/>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Calibri"/>
              </a:rPr>
              <a:t>２つの限界　</a:t>
            </a:r>
            <a:r>
              <a:rPr kumimoji="0" lang="en-GB"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Calibri"/>
              </a:rPr>
              <a:t>: </a:t>
            </a:r>
            <a:r>
              <a:rPr kumimoji="0"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Calibri"/>
              </a:rPr>
              <a:t>　降伏限界と座屈限界</a:t>
            </a:r>
            <a:endParaRPr kumimoji="0" lang="en-GB"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888838"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39" name="Rectangle 7"/>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40" name="Rectangle 8"/>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41" name="Rectangle 9"/>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42" name="Rectangle 10"/>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2" name="Group 11"/>
          <p:cNvGrpSpPr>
            <a:grpSpLocks/>
          </p:cNvGrpSpPr>
          <p:nvPr/>
        </p:nvGrpSpPr>
        <p:grpSpPr bwMode="auto">
          <a:xfrm>
            <a:off x="712136" y="2701925"/>
            <a:ext cx="7556500" cy="3944938"/>
            <a:chOff x="1000" y="1702"/>
            <a:chExt cx="4760" cy="2485"/>
          </a:xfrm>
        </p:grpSpPr>
        <p:sp>
          <p:nvSpPr>
            <p:cNvPr id="888844" name="Line 12"/>
            <p:cNvSpPr>
              <a:spLocks noChangeShapeType="1"/>
            </p:cNvSpPr>
            <p:nvPr/>
          </p:nvSpPr>
          <p:spPr bwMode="auto">
            <a:xfrm flipV="1">
              <a:off x="1551" y="1745"/>
              <a:ext cx="0" cy="2121"/>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45" name="Line 13"/>
            <p:cNvSpPr>
              <a:spLocks noChangeShapeType="1"/>
            </p:cNvSpPr>
            <p:nvPr/>
          </p:nvSpPr>
          <p:spPr bwMode="auto">
            <a:xfrm>
              <a:off x="1474" y="3794"/>
              <a:ext cx="2813" cy="0"/>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46" name="Line 14"/>
            <p:cNvSpPr>
              <a:spLocks noChangeShapeType="1"/>
            </p:cNvSpPr>
            <p:nvPr/>
          </p:nvSpPr>
          <p:spPr bwMode="auto">
            <a:xfrm>
              <a:off x="1474" y="2257"/>
              <a:ext cx="1141" cy="0"/>
            </a:xfrm>
            <a:prstGeom prst="line">
              <a:avLst/>
            </a:prstGeom>
            <a:noFill/>
            <a:ln w="38100">
              <a:solidFill>
                <a:schemeClr val="tx1"/>
              </a:solidFill>
              <a:prstDash val="dash"/>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47" name="Freeform 15"/>
            <p:cNvSpPr>
              <a:spLocks/>
            </p:cNvSpPr>
            <p:nvPr/>
          </p:nvSpPr>
          <p:spPr bwMode="auto">
            <a:xfrm>
              <a:off x="2063" y="1809"/>
              <a:ext cx="2129" cy="1756"/>
            </a:xfrm>
            <a:custGeom>
              <a:avLst/>
              <a:gdLst/>
              <a:ahLst/>
              <a:cxnLst>
                <a:cxn ang="0">
                  <a:pos x="0" y="0"/>
                </a:cxn>
                <a:cxn ang="0">
                  <a:pos x="1080" y="2160"/>
                </a:cxn>
                <a:cxn ang="0">
                  <a:pos x="3360" y="2880"/>
                </a:cxn>
              </a:cxnLst>
              <a:rect l="0" t="0" r="r" b="b"/>
              <a:pathLst>
                <a:path w="3360" h="2880">
                  <a:moveTo>
                    <a:pt x="0" y="0"/>
                  </a:moveTo>
                  <a:cubicBezTo>
                    <a:pt x="260" y="840"/>
                    <a:pt x="520" y="1680"/>
                    <a:pt x="1080" y="2160"/>
                  </a:cubicBezTo>
                  <a:cubicBezTo>
                    <a:pt x="1640" y="2640"/>
                    <a:pt x="2500" y="2760"/>
                    <a:pt x="3360" y="2880"/>
                  </a:cubicBezTo>
                </a:path>
              </a:pathLst>
            </a:custGeom>
            <a:noFill/>
            <a:ln w="38100" cap="flat" cmpd="sng">
              <a:solidFill>
                <a:schemeClr val="tx1"/>
              </a:solidFill>
              <a:prstDash val="dash"/>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48" name="Text Box 16"/>
            <p:cNvSpPr txBox="1">
              <a:spLocks noChangeArrowheads="1"/>
            </p:cNvSpPr>
            <p:nvPr/>
          </p:nvSpPr>
          <p:spPr bwMode="auto">
            <a:xfrm>
              <a:off x="1040" y="2110"/>
              <a:ext cx="491" cy="440"/>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Af</a:t>
              </a:r>
              <a:r>
                <a:rPr kumimoji="0" lang="en-GB" sz="1800" b="0" i="0"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y</a:t>
              </a:r>
              <a:endParaRPr kumimoji="0" lang="en-GB" sz="1800" b="0"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mn-cs"/>
              </a:endParaRPr>
            </a:p>
          </p:txBody>
        </p:sp>
        <p:sp>
          <p:nvSpPr>
            <p:cNvPr id="888849" name="Text Box 17"/>
            <p:cNvSpPr txBox="1">
              <a:spLocks noChangeArrowheads="1"/>
            </p:cNvSpPr>
            <p:nvPr/>
          </p:nvSpPr>
          <p:spPr bwMode="auto">
            <a:xfrm>
              <a:off x="2462" y="3895"/>
              <a:ext cx="2640" cy="292"/>
            </a:xfrm>
            <a:prstGeom prst="rect">
              <a:avLst/>
            </a:prstGeom>
            <a:noFill/>
            <a:ln w="38100">
              <a:noFill/>
              <a:miter lim="800000"/>
              <a:headEnd/>
              <a:tailEnd/>
            </a:ln>
          </p:spPr>
          <p:txBody>
            <a:bodyP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細長比</a:t>
              </a:r>
              <a:r>
                <a:rPr kumimoji="0" lang="en-GB"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0" lang="en-GB" sz="1800" b="0"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mn-cs"/>
              </a:endParaRPr>
            </a:p>
          </p:txBody>
        </p:sp>
        <p:sp>
          <p:nvSpPr>
            <p:cNvPr id="888850" name="Line 18"/>
            <p:cNvSpPr>
              <a:spLocks noChangeShapeType="1"/>
            </p:cNvSpPr>
            <p:nvPr/>
          </p:nvSpPr>
          <p:spPr bwMode="auto">
            <a:xfrm flipH="1">
              <a:off x="2434" y="1955"/>
              <a:ext cx="304" cy="293"/>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51" name="Line 19"/>
            <p:cNvSpPr>
              <a:spLocks noChangeShapeType="1"/>
            </p:cNvSpPr>
            <p:nvPr/>
          </p:nvSpPr>
          <p:spPr bwMode="auto">
            <a:xfrm flipH="1">
              <a:off x="2767" y="2843"/>
              <a:ext cx="304" cy="292"/>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52" name="Text Box 20"/>
            <p:cNvSpPr txBox="1">
              <a:spLocks noChangeArrowheads="1"/>
            </p:cNvSpPr>
            <p:nvPr/>
          </p:nvSpPr>
          <p:spPr bwMode="auto">
            <a:xfrm>
              <a:off x="2734" y="1745"/>
              <a:ext cx="1368" cy="365"/>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材料降伏</a:t>
              </a:r>
              <a:endParaRPr kumimoji="0"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圧壊</a:t>
              </a:r>
              <a:r>
                <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GB" sz="1800" b="1"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mn-cs"/>
              </a:endParaRPr>
            </a:p>
          </p:txBody>
        </p:sp>
        <p:sp>
          <p:nvSpPr>
            <p:cNvPr id="888853" name="Text Box 21"/>
            <p:cNvSpPr txBox="1">
              <a:spLocks noChangeArrowheads="1"/>
            </p:cNvSpPr>
            <p:nvPr/>
          </p:nvSpPr>
          <p:spPr bwMode="auto">
            <a:xfrm>
              <a:off x="3075" y="2723"/>
              <a:ext cx="1112" cy="367"/>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オイラー座屈</a:t>
              </a:r>
              <a:endParaRPr kumimoji="0"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N</a:t>
              </a:r>
              <a:r>
                <a:rPr kumimoji="0" lang="en-GB" sz="1800" b="1" i="0" u="none" strike="noStrike" kern="1200" cap="none" spc="0" normalizeH="0" baseline="-2500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cr</a:t>
              </a:r>
              <a:endParaRPr kumimoji="0" lang="en-GB" sz="1800" b="1"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mn-cs"/>
              </a:endParaRPr>
            </a:p>
          </p:txBody>
        </p:sp>
        <p:sp>
          <p:nvSpPr>
            <p:cNvPr id="888854" name="Oval 22"/>
            <p:cNvSpPr>
              <a:spLocks noChangeArrowheads="1"/>
            </p:cNvSpPr>
            <p:nvPr/>
          </p:nvSpPr>
          <p:spPr bwMode="auto">
            <a:xfrm>
              <a:off x="4819" y="2029"/>
              <a:ext cx="75" cy="72"/>
            </a:xfrm>
            <a:prstGeom prst="ellips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55" name="Oval 23"/>
            <p:cNvSpPr>
              <a:spLocks noChangeArrowheads="1"/>
            </p:cNvSpPr>
            <p:nvPr/>
          </p:nvSpPr>
          <p:spPr bwMode="auto">
            <a:xfrm>
              <a:off x="4819" y="2980"/>
              <a:ext cx="75" cy="73"/>
            </a:xfrm>
            <a:prstGeom prst="ellips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56" name="Line 24"/>
            <p:cNvSpPr>
              <a:spLocks noChangeShapeType="1"/>
            </p:cNvSpPr>
            <p:nvPr/>
          </p:nvSpPr>
          <p:spPr bwMode="auto">
            <a:xfrm>
              <a:off x="4856" y="2101"/>
              <a:ext cx="0" cy="879"/>
            </a:xfrm>
            <a:prstGeom prst="lin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57" name="Line 25"/>
            <p:cNvSpPr>
              <a:spLocks noChangeShapeType="1"/>
            </p:cNvSpPr>
            <p:nvPr/>
          </p:nvSpPr>
          <p:spPr bwMode="auto">
            <a:xfrm>
              <a:off x="4856" y="1736"/>
              <a:ext cx="0" cy="293"/>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58" name="Line 26"/>
            <p:cNvSpPr>
              <a:spLocks noChangeShapeType="1"/>
            </p:cNvSpPr>
            <p:nvPr/>
          </p:nvSpPr>
          <p:spPr bwMode="auto">
            <a:xfrm flipV="1">
              <a:off x="4856" y="3053"/>
              <a:ext cx="0" cy="293"/>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59" name="Text Box 27"/>
            <p:cNvSpPr txBox="1">
              <a:spLocks noChangeArrowheads="1"/>
            </p:cNvSpPr>
            <p:nvPr/>
          </p:nvSpPr>
          <p:spPr bwMode="auto">
            <a:xfrm>
              <a:off x="4866" y="1708"/>
              <a:ext cx="478" cy="366"/>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N</a:t>
              </a:r>
              <a:r>
                <a:rPr kumimoji="0" lang="en-GB" sz="1800" b="0" i="0"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Ed</a:t>
              </a:r>
              <a:endParaRPr kumimoji="0" lang="en-GB" sz="1800" b="0"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mn-cs"/>
              </a:endParaRPr>
            </a:p>
          </p:txBody>
        </p:sp>
        <p:sp>
          <p:nvSpPr>
            <p:cNvPr id="888860" name="Text Box 28"/>
            <p:cNvSpPr txBox="1">
              <a:spLocks noChangeArrowheads="1"/>
            </p:cNvSpPr>
            <p:nvPr/>
          </p:nvSpPr>
          <p:spPr bwMode="auto">
            <a:xfrm>
              <a:off x="4866" y="3126"/>
              <a:ext cx="459" cy="366"/>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N</a:t>
              </a:r>
              <a:r>
                <a:rPr kumimoji="0" lang="en-GB" sz="1800" b="0" i="0"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Ed</a:t>
              </a:r>
              <a:endParaRPr kumimoji="0" lang="en-GB" sz="1800" b="0"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mn-cs"/>
              </a:endParaRPr>
            </a:p>
          </p:txBody>
        </p:sp>
        <p:sp>
          <p:nvSpPr>
            <p:cNvPr id="888861" name="Line 29"/>
            <p:cNvSpPr>
              <a:spLocks noChangeShapeType="1"/>
            </p:cNvSpPr>
            <p:nvPr/>
          </p:nvSpPr>
          <p:spPr bwMode="auto">
            <a:xfrm>
              <a:off x="5274" y="2065"/>
              <a:ext cx="152" cy="0"/>
            </a:xfrm>
            <a:prstGeom prst="lin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62" name="Line 30"/>
            <p:cNvSpPr>
              <a:spLocks noChangeShapeType="1"/>
            </p:cNvSpPr>
            <p:nvPr/>
          </p:nvSpPr>
          <p:spPr bwMode="auto">
            <a:xfrm flipV="1">
              <a:off x="5274" y="3007"/>
              <a:ext cx="152" cy="0"/>
            </a:xfrm>
            <a:prstGeom prst="lin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63" name="Line 31"/>
            <p:cNvSpPr>
              <a:spLocks noChangeShapeType="1"/>
            </p:cNvSpPr>
            <p:nvPr/>
          </p:nvSpPr>
          <p:spPr bwMode="auto">
            <a:xfrm>
              <a:off x="5351" y="2055"/>
              <a:ext cx="0" cy="952"/>
            </a:xfrm>
            <a:prstGeom prst="line">
              <a:avLst/>
            </a:prstGeom>
            <a:noFill/>
            <a:ln w="38100">
              <a:solidFill>
                <a:schemeClr val="tx1"/>
              </a:solidFill>
              <a:round/>
              <a:headEnd type="triangle" w="med" len="me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64" name="Text Box 32"/>
            <p:cNvSpPr txBox="1">
              <a:spLocks noChangeArrowheads="1"/>
            </p:cNvSpPr>
            <p:nvPr/>
          </p:nvSpPr>
          <p:spPr bwMode="auto">
            <a:xfrm>
              <a:off x="5360" y="2412"/>
              <a:ext cx="400" cy="365"/>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L</a:t>
              </a:r>
              <a:r>
                <a:rPr kumimoji="0" lang="en-GB" sz="1800" b="0" i="0"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cr</a:t>
              </a:r>
              <a:endParaRPr kumimoji="0" lang="en-GB" sz="1800" b="0"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mn-cs"/>
              </a:endParaRPr>
            </a:p>
          </p:txBody>
        </p:sp>
        <p:sp>
          <p:nvSpPr>
            <p:cNvPr id="888865" name="Text Box 33"/>
            <p:cNvSpPr txBox="1">
              <a:spLocks noChangeArrowheads="1"/>
            </p:cNvSpPr>
            <p:nvPr/>
          </p:nvSpPr>
          <p:spPr bwMode="auto">
            <a:xfrm>
              <a:off x="1000" y="1702"/>
              <a:ext cx="491" cy="440"/>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負荷</a:t>
              </a:r>
              <a:endParaRPr kumimoji="0" lang="en-GB" sz="2800" b="0"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mn-cs"/>
              </a:endParaRPr>
            </a:p>
          </p:txBody>
        </p:sp>
      </p:grpSp>
      <p:sp>
        <p:nvSpPr>
          <p:cNvPr id="888866" name="Line 34"/>
          <p:cNvSpPr>
            <a:spLocks noChangeShapeType="1"/>
          </p:cNvSpPr>
          <p:nvPr/>
        </p:nvSpPr>
        <p:spPr bwMode="auto">
          <a:xfrm flipH="1" flipV="1">
            <a:off x="2642535" y="3581400"/>
            <a:ext cx="0" cy="2447758"/>
          </a:xfrm>
          <a:prstGeom prst="line">
            <a:avLst/>
          </a:prstGeom>
          <a:noFill/>
          <a:ln w="57150">
            <a:solidFill>
              <a:srgbClr val="FF9900"/>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67" name="Text Box 35"/>
          <p:cNvSpPr txBox="1">
            <a:spLocks noChangeArrowheads="1"/>
          </p:cNvSpPr>
          <p:nvPr/>
        </p:nvSpPr>
        <p:spPr bwMode="auto">
          <a:xfrm>
            <a:off x="1461436" y="5435600"/>
            <a:ext cx="1181100" cy="366713"/>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FE9914"/>
                </a:solidFill>
                <a:effectLst/>
                <a:uLnTx/>
                <a:uFillTx/>
                <a:latin typeface="ＭＳ Ｐゴシック" panose="020B0600070205080204" pitchFamily="50" charset="-128"/>
                <a:ea typeface="ＭＳ Ｐゴシック" panose="020B0600070205080204" pitchFamily="50" charset="-128"/>
                <a:cs typeface="+mn-cs"/>
              </a:rPr>
              <a:t>降伏</a:t>
            </a:r>
            <a:endPar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8868" name="Text Box 36"/>
          <p:cNvSpPr txBox="1">
            <a:spLocks noChangeArrowheads="1"/>
          </p:cNvSpPr>
          <p:nvPr/>
        </p:nvSpPr>
        <p:spPr bwMode="auto">
          <a:xfrm>
            <a:off x="2731436" y="5448300"/>
            <a:ext cx="1447800" cy="36671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FE9914"/>
                </a:solidFill>
                <a:effectLst/>
                <a:uLnTx/>
                <a:uFillTx/>
                <a:latin typeface="ＭＳ Ｐゴシック" panose="020B0600070205080204" pitchFamily="50" charset="-128"/>
                <a:ea typeface="ＭＳ Ｐゴシック" panose="020B0600070205080204" pitchFamily="50" charset="-128"/>
                <a:cs typeface="+mn-cs"/>
              </a:rPr>
              <a:t>弾性</a:t>
            </a:r>
            <a:endPar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8" name="Slide Number Placeholder 3">
            <a:extLst>
              <a:ext uri="{FF2B5EF4-FFF2-40B4-BE49-F238E27FC236}">
                <a16:creationId xmlns:a16="http://schemas.microsoft.com/office/drawing/2014/main" id="{CE1A4DFC-AAFD-4E67-B716-626A61FE9363}"/>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5779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8835"/>
                                        </p:tgtEl>
                                        <p:attrNameLst>
                                          <p:attrName>style.visibility</p:attrName>
                                        </p:attrNameLst>
                                      </p:cBhvr>
                                      <p:to>
                                        <p:strVal val="visible"/>
                                      </p:to>
                                    </p:set>
                                    <p:animEffect transition="in" filter="wipe(down)">
                                      <p:cBhvr>
                                        <p:cTn id="7" dur="2000"/>
                                        <p:tgtEl>
                                          <p:spTgt spid="8888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88834"/>
                                        </p:tgtEl>
                                        <p:attrNameLst>
                                          <p:attrName>style.visibility</p:attrName>
                                        </p:attrNameLst>
                                      </p:cBhvr>
                                      <p:to>
                                        <p:strVal val="visible"/>
                                      </p:to>
                                    </p:set>
                                    <p:animEffect transition="in" filter="wipe(down)">
                                      <p:cBhvr>
                                        <p:cTn id="12" dur="2000"/>
                                        <p:tgtEl>
                                          <p:spTgt spid="8888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88866"/>
                                        </p:tgtEl>
                                        <p:attrNameLst>
                                          <p:attrName>style.visibility</p:attrName>
                                        </p:attrNameLst>
                                      </p:cBhvr>
                                      <p:to>
                                        <p:strVal val="visible"/>
                                      </p:to>
                                    </p:set>
                                    <p:animEffect transition="in" filter="wipe(down)">
                                      <p:cBhvr>
                                        <p:cTn id="17" dur="2000"/>
                                        <p:tgtEl>
                                          <p:spTgt spid="888866"/>
                                        </p:tgtEl>
                                      </p:cBhvr>
                                    </p:animEffect>
                                  </p:childTnLst>
                                </p:cTn>
                              </p:par>
                            </p:childTnLst>
                          </p:cTn>
                        </p:par>
                        <p:par>
                          <p:cTn id="18" fill="hold">
                            <p:stCondLst>
                              <p:cond delay="2000"/>
                            </p:stCondLst>
                            <p:childTnLst>
                              <p:par>
                                <p:cTn id="19" presetID="9" presetClass="entr" presetSubtype="0" fill="hold" grpId="0" nodeType="afterEffect">
                                  <p:stCondLst>
                                    <p:cond delay="0"/>
                                  </p:stCondLst>
                                  <p:childTnLst>
                                    <p:set>
                                      <p:cBhvr>
                                        <p:cTn id="20" dur="1" fill="hold">
                                          <p:stCondLst>
                                            <p:cond delay="0"/>
                                          </p:stCondLst>
                                        </p:cTn>
                                        <p:tgtEl>
                                          <p:spTgt spid="888867"/>
                                        </p:tgtEl>
                                        <p:attrNameLst>
                                          <p:attrName>style.visibility</p:attrName>
                                        </p:attrNameLst>
                                      </p:cBhvr>
                                      <p:to>
                                        <p:strVal val="visible"/>
                                      </p:to>
                                    </p:set>
                                    <p:animEffect transition="in" filter="dissolve">
                                      <p:cBhvr>
                                        <p:cTn id="21" dur="500"/>
                                        <p:tgtEl>
                                          <p:spTgt spid="888867"/>
                                        </p:tgtEl>
                                      </p:cBhvr>
                                    </p:animEffect>
                                  </p:childTnLst>
                                </p:cTn>
                              </p:par>
                            </p:childTnLst>
                          </p:cTn>
                        </p:par>
                        <p:par>
                          <p:cTn id="22" fill="hold">
                            <p:stCondLst>
                              <p:cond delay="2500"/>
                            </p:stCondLst>
                            <p:childTnLst>
                              <p:par>
                                <p:cTn id="23" presetID="9" presetClass="entr" presetSubtype="0" fill="hold" grpId="0" nodeType="afterEffect">
                                  <p:stCondLst>
                                    <p:cond delay="0"/>
                                  </p:stCondLst>
                                  <p:childTnLst>
                                    <p:set>
                                      <p:cBhvr>
                                        <p:cTn id="24" dur="1" fill="hold">
                                          <p:stCondLst>
                                            <p:cond delay="0"/>
                                          </p:stCondLst>
                                        </p:cTn>
                                        <p:tgtEl>
                                          <p:spTgt spid="888868"/>
                                        </p:tgtEl>
                                        <p:attrNameLst>
                                          <p:attrName>style.visibility</p:attrName>
                                        </p:attrNameLst>
                                      </p:cBhvr>
                                      <p:to>
                                        <p:strVal val="visible"/>
                                      </p:to>
                                    </p:set>
                                    <p:animEffect transition="in" filter="dissolve">
                                      <p:cBhvr>
                                        <p:cTn id="25" dur="500"/>
                                        <p:tgtEl>
                                          <p:spTgt spid="888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4" grpId="0" animBg="1"/>
      <p:bldP spid="888835" grpId="0" animBg="1"/>
      <p:bldP spid="888867" grpId="0"/>
      <p:bldP spid="88886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
          <p:cNvSpPr>
            <a:spLocks noChangeArrowheads="1"/>
          </p:cNvSpPr>
          <p:nvPr/>
        </p:nvSpPr>
        <p:spPr bwMode="auto">
          <a:xfrm>
            <a:off x="374138" y="1715264"/>
            <a:ext cx="7213600" cy="638175"/>
          </a:xfrm>
          <a:prstGeom prst="rect">
            <a:avLst/>
          </a:prstGeom>
          <a:noFill/>
          <a:ln w="9525">
            <a:noFill/>
            <a:miter lim="800000"/>
            <a:headEnd/>
            <a:tailEnd/>
          </a:ln>
        </p:spPr>
        <p:txBody>
          <a:bodyPr lIns="92075" tIns="46038" rIns="92075" bIns="46038">
            <a:prstTxWarp prst="textNoShape">
              <a:avLst/>
            </a:prstTxWarp>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ja-JP" altLang="en-US" sz="2800" b="0" i="0" u="none" strike="noStrike" kern="1200" cap="none" spc="0" normalizeH="0" baseline="0" noProof="0" dirty="0">
                <a:ln>
                  <a:noFill/>
                </a:ln>
                <a:solidFill>
                  <a:srgbClr val="4F81BD"/>
                </a:solidFill>
                <a:effectLst/>
                <a:uLnTx/>
                <a:uFillTx/>
                <a:latin typeface="Calibri"/>
                <a:ea typeface="ＭＳ Ｐゴシック" panose="020B0600070205080204" pitchFamily="34" charset="-128"/>
                <a:cs typeface="+mn-cs"/>
              </a:rPr>
              <a:t>圧縮応力に対する座屈抵抗　：</a:t>
            </a:r>
            <a:r>
              <a:rPr kumimoji="0" lang="en-GB" sz="2800" b="0" i="0" u="none" strike="noStrike" kern="1200" cap="none" spc="0" normalizeH="0" baseline="0" noProof="0" dirty="0">
                <a:ln>
                  <a:noFill/>
                </a:ln>
                <a:solidFill>
                  <a:srgbClr val="4F81BD"/>
                </a:solidFill>
                <a:effectLst/>
                <a:uLnTx/>
                <a:uFillTx/>
                <a:latin typeface="Calibri"/>
                <a:ea typeface="+mn-ea"/>
                <a:cs typeface="+mn-cs"/>
              </a:rPr>
              <a:t> </a:t>
            </a:r>
            <a:r>
              <a:rPr kumimoji="0" lang="en-GB" sz="2800" b="0" i="0" u="none" strike="noStrike" kern="1200" cap="none" spc="0" normalizeH="0" baseline="0" noProof="0" dirty="0" err="1">
                <a:ln>
                  <a:noFill/>
                </a:ln>
                <a:solidFill>
                  <a:srgbClr val="4F81BD"/>
                </a:solidFill>
                <a:effectLst/>
                <a:uLnTx/>
                <a:uFillTx/>
                <a:latin typeface="Calibri"/>
                <a:ea typeface="+mn-ea"/>
                <a:cs typeface="Calibri"/>
              </a:rPr>
              <a:t>N</a:t>
            </a:r>
            <a:r>
              <a:rPr kumimoji="0" lang="en-GB" sz="2800" b="0" i="0" u="none" strike="noStrike" kern="1200" cap="none" spc="0" normalizeH="0" baseline="-25000" noProof="0" dirty="0" err="1">
                <a:ln>
                  <a:noFill/>
                </a:ln>
                <a:solidFill>
                  <a:srgbClr val="4F81BD"/>
                </a:solidFill>
                <a:effectLst/>
                <a:uLnTx/>
                <a:uFillTx/>
                <a:latin typeface="Calibri"/>
                <a:ea typeface="+mn-ea"/>
                <a:cs typeface="Calibri"/>
              </a:rPr>
              <a:t>b,Rd</a:t>
            </a:r>
            <a:endParaRPr kumimoji="0" lang="en-GB" sz="2800" b="0" i="0" u="none" strike="noStrike" kern="1200" cap="none" spc="0" normalizeH="0" baseline="0" noProof="0" dirty="0">
              <a:ln>
                <a:noFill/>
              </a:ln>
              <a:solidFill>
                <a:srgbClr val="4F81BD"/>
              </a:solidFill>
              <a:effectLst/>
              <a:uLnTx/>
              <a:uFillTx/>
              <a:latin typeface="Calibri"/>
              <a:ea typeface="+mn-ea"/>
              <a:cs typeface="Calibri"/>
            </a:endParaRPr>
          </a:p>
        </p:txBody>
      </p:sp>
      <p:sp>
        <p:nvSpPr>
          <p:cNvPr id="572419" name="Rectangle 3"/>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70658" name="Object 2"/>
          <p:cNvGraphicFramePr>
            <a:graphicFrameLocks noChangeAspect="1"/>
          </p:cNvGraphicFramePr>
          <p:nvPr/>
        </p:nvGraphicFramePr>
        <p:xfrm>
          <a:off x="863600" y="2749550"/>
          <a:ext cx="2381250" cy="1270000"/>
        </p:xfrm>
        <a:graphic>
          <a:graphicData uri="http://schemas.openxmlformats.org/presentationml/2006/ole">
            <mc:AlternateContent xmlns:mc="http://schemas.openxmlformats.org/markup-compatibility/2006">
              <mc:Choice xmlns:v="urn:schemas-microsoft-com:vml" Requires="v">
                <p:oleObj spid="_x0000_s2050" name="Equation" r:id="rId4" imgW="952500" imgH="508000" progId="Equation.DSMT4">
                  <p:embed/>
                </p:oleObj>
              </mc:Choice>
              <mc:Fallback>
                <p:oleObj name="Equation" r:id="rId4" imgW="952500" imgH="508000" progId="Equation.DSMT4">
                  <p:embed/>
                  <p:pic>
                    <p:nvPicPr>
                      <p:cNvPr id="706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 y="2749550"/>
                        <a:ext cx="2381250"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659" name="Object 3"/>
          <p:cNvGraphicFramePr>
            <a:graphicFrameLocks noChangeAspect="1"/>
          </p:cNvGraphicFramePr>
          <p:nvPr/>
        </p:nvGraphicFramePr>
        <p:xfrm>
          <a:off x="903288" y="4751388"/>
          <a:ext cx="2622550" cy="1249362"/>
        </p:xfrm>
        <a:graphic>
          <a:graphicData uri="http://schemas.openxmlformats.org/presentationml/2006/ole">
            <mc:AlternateContent xmlns:mc="http://schemas.openxmlformats.org/markup-compatibility/2006">
              <mc:Choice xmlns:v="urn:schemas-microsoft-com:vml" Requires="v">
                <p:oleObj spid="_x0000_s2051" name="Equation" r:id="rId6" imgW="1066800" imgH="508000" progId="Equation.DSMT4">
                  <p:embed/>
                </p:oleObj>
              </mc:Choice>
              <mc:Fallback>
                <p:oleObj name="Equation" r:id="rId6" imgW="1066800" imgH="508000" progId="Equation.DSMT4">
                  <p:embed/>
                  <p:pic>
                    <p:nvPicPr>
                      <p:cNvPr id="706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288" y="4751388"/>
                        <a:ext cx="2622550" cy="124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2" name="Rectangle 7"/>
          <p:cNvSpPr>
            <a:spLocks noGrp="1" noChangeArrowheads="1"/>
          </p:cNvSpPr>
          <p:nvPr>
            <p:ph type="title"/>
          </p:nvPr>
        </p:nvSpPr>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柱材の座屈現象</a:t>
            </a:r>
            <a:endParaRPr lang="en-GB" dirty="0">
              <a:latin typeface="ＭＳ Ｐゴシック" panose="020B0600070205080204" pitchFamily="50" charset="-128"/>
              <a:ea typeface="ＭＳ Ｐゴシック" panose="020B0600070205080204" pitchFamily="50" charset="-128"/>
            </a:endParaRPr>
          </a:p>
        </p:txBody>
      </p:sp>
      <p:sp>
        <p:nvSpPr>
          <p:cNvPr id="572430" name="Text Box 14"/>
          <p:cNvSpPr txBox="1">
            <a:spLocks noChangeArrowheads="1"/>
          </p:cNvSpPr>
          <p:nvPr/>
        </p:nvSpPr>
        <p:spPr bwMode="auto">
          <a:xfrm>
            <a:off x="4419088" y="3094802"/>
            <a:ext cx="2770187" cy="427037"/>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charset="0"/>
                <a:ea typeface="+mn-ea"/>
                <a:cs typeface="+mn-cs"/>
              </a:rPr>
              <a:t>Class 1, 2 and 3</a:t>
            </a:r>
            <a:endParaRPr kumimoji="0" lang="en-GB" sz="2200" b="1" i="0" u="none" strike="noStrike" kern="1200" cap="none" spc="0" normalizeH="0" baseline="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Arial" charset="0"/>
              <a:ea typeface="+mn-ea"/>
              <a:cs typeface="+mn-cs"/>
            </a:endParaRPr>
          </a:p>
        </p:txBody>
      </p:sp>
      <p:sp>
        <p:nvSpPr>
          <p:cNvPr id="572431" name="Text Box 15"/>
          <p:cNvSpPr txBox="1">
            <a:spLocks noChangeArrowheads="1"/>
          </p:cNvSpPr>
          <p:nvPr/>
        </p:nvSpPr>
        <p:spPr bwMode="auto">
          <a:xfrm>
            <a:off x="4363525" y="5099814"/>
            <a:ext cx="3335338" cy="430887"/>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charset="0"/>
                <a:ea typeface="+mn-ea"/>
                <a:cs typeface="+mn-cs"/>
              </a:rPr>
              <a:t>Class 4</a:t>
            </a:r>
            <a:r>
              <a:rPr kumimoji="0" lang="ja-JP" altLang="en-US" sz="2200" b="1"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　（対照）</a:t>
            </a:r>
            <a:endParaRPr kumimoji="0" lang="en-GB" sz="2200" b="1" i="0" u="none" strike="noStrike" kern="1200" cap="none" spc="0" normalizeH="0" baseline="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Arial" charset="0"/>
              <a:ea typeface="+mn-ea"/>
              <a:cs typeface="+mn-cs"/>
            </a:endParaRPr>
          </a:p>
        </p:txBody>
      </p:sp>
      <p:grpSp>
        <p:nvGrpSpPr>
          <p:cNvPr id="2" name="Group 21"/>
          <p:cNvGrpSpPr>
            <a:grpSpLocks/>
          </p:cNvGrpSpPr>
          <p:nvPr/>
        </p:nvGrpSpPr>
        <p:grpSpPr bwMode="auto">
          <a:xfrm>
            <a:off x="831338" y="2726502"/>
            <a:ext cx="2374900" cy="2736850"/>
            <a:chOff x="1366" y="1631"/>
            <a:chExt cx="1496" cy="1724"/>
          </a:xfrm>
        </p:grpSpPr>
        <p:grpSp>
          <p:nvGrpSpPr>
            <p:cNvPr id="3" name="Group 13"/>
            <p:cNvGrpSpPr>
              <a:grpSpLocks/>
            </p:cNvGrpSpPr>
            <p:nvPr/>
          </p:nvGrpSpPr>
          <p:grpSpPr bwMode="auto">
            <a:xfrm>
              <a:off x="2298" y="1631"/>
              <a:ext cx="396" cy="1724"/>
              <a:chOff x="2298" y="1631"/>
              <a:chExt cx="396" cy="1724"/>
            </a:xfrm>
          </p:grpSpPr>
          <p:sp>
            <p:nvSpPr>
              <p:cNvPr id="572427" name="Oval 11"/>
              <p:cNvSpPr>
                <a:spLocks noChangeArrowheads="1"/>
              </p:cNvSpPr>
              <p:nvPr/>
            </p:nvSpPr>
            <p:spPr bwMode="auto">
              <a:xfrm>
                <a:off x="2304" y="1631"/>
                <a:ext cx="390" cy="460"/>
              </a:xfrm>
              <a:prstGeom prst="ellipse">
                <a:avLst/>
              </a:prstGeom>
              <a:noFill/>
              <a:ln w="57150">
                <a:solidFill>
                  <a:srgbClr val="FE9914">
                    <a:alpha val="52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2428" name="Oval 12"/>
              <p:cNvSpPr>
                <a:spLocks noChangeArrowheads="1"/>
              </p:cNvSpPr>
              <p:nvPr/>
            </p:nvSpPr>
            <p:spPr bwMode="auto">
              <a:xfrm>
                <a:off x="2298" y="2895"/>
                <a:ext cx="390" cy="460"/>
              </a:xfrm>
              <a:prstGeom prst="ellipse">
                <a:avLst/>
              </a:prstGeom>
              <a:noFill/>
              <a:ln w="57150">
                <a:solidFill>
                  <a:srgbClr val="FE9914">
                    <a:alpha val="49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572434" name="Line 18"/>
            <p:cNvSpPr>
              <a:spLocks noChangeShapeType="1"/>
            </p:cNvSpPr>
            <p:nvPr/>
          </p:nvSpPr>
          <p:spPr bwMode="auto">
            <a:xfrm flipV="1">
              <a:off x="2031" y="2030"/>
              <a:ext cx="291" cy="344"/>
            </a:xfrm>
            <a:prstGeom prst="line">
              <a:avLst/>
            </a:prstGeom>
            <a:noFill/>
            <a:ln w="57150">
              <a:solidFill>
                <a:srgbClr val="FF9900"/>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0669" name="Rectangle 19"/>
            <p:cNvSpPr>
              <a:spLocks noChangeArrowheads="1"/>
            </p:cNvSpPr>
            <p:nvPr/>
          </p:nvSpPr>
          <p:spPr bwMode="auto">
            <a:xfrm>
              <a:off x="1366" y="2465"/>
              <a:ext cx="1496" cy="347"/>
            </a:xfrm>
            <a:prstGeom prst="rect">
              <a:avLst/>
            </a:prstGeom>
            <a:noFill/>
            <a:ln w="9525">
              <a:noFill/>
              <a:miter lim="800000"/>
              <a:headEnd/>
              <a:tailEnd/>
            </a:ln>
          </p:spPr>
          <p:txBody>
            <a:bodyPr>
              <a:prstTxWarp prst="textNoShape">
                <a:avLst/>
              </a:prstTxWarp>
            </a:bodyPr>
            <a:lstStyle/>
            <a:p>
              <a:pPr marL="0" marR="0" lvl="0" indent="0" algn="l" defTabSz="914400" rtl="0" eaLnBrk="1" fontAlgn="auto" latinLnBrk="0" hangingPunct="1">
                <a:lnSpc>
                  <a:spcPct val="90000"/>
                </a:lnSpc>
                <a:spcBef>
                  <a:spcPct val="20000"/>
                </a:spcBef>
                <a:spcAft>
                  <a:spcPts val="0"/>
                </a:spcAft>
                <a:buClrTx/>
                <a:buSzTx/>
                <a:buFontTx/>
                <a:buNone/>
                <a:tabLst/>
                <a:defRPr/>
              </a:pPr>
              <a:r>
                <a:rPr kumimoji="0" lang="ja-JP" altLang="en-US" sz="1800" b="1" i="0" u="none" strike="noStrike" kern="1200" cap="none" spc="0" normalizeH="0" baseline="0" noProof="0" dirty="0">
                  <a:ln>
                    <a:noFill/>
                  </a:ln>
                  <a:solidFill>
                    <a:srgbClr val="FE9914"/>
                  </a:solidFill>
                  <a:effectLst/>
                  <a:uLnTx/>
                  <a:uFillTx/>
                  <a:latin typeface="Univers" charset="0"/>
                  <a:ea typeface="ＭＳ Ｐゴシック" panose="020B0600070205080204" pitchFamily="34" charset="-128"/>
                  <a:cs typeface="+mn-cs"/>
                </a:rPr>
                <a:t>抵抗係数</a:t>
              </a:r>
              <a:endParaRPr kumimoji="0" lang="en-GB" sz="1800" b="1" i="0" u="none" strike="noStrike" kern="1200" cap="none" spc="0" normalizeH="0" baseline="0" noProof="0" dirty="0">
                <a:ln>
                  <a:noFill/>
                </a:ln>
                <a:solidFill>
                  <a:srgbClr val="FE9914"/>
                </a:solidFill>
                <a:effectLst/>
                <a:uLnTx/>
                <a:uFillTx/>
                <a:latin typeface="Univers" charset="0"/>
                <a:ea typeface="+mn-ea"/>
                <a:cs typeface="+mn-cs"/>
              </a:endParaRPr>
            </a:p>
          </p:txBody>
        </p:sp>
        <p:sp>
          <p:nvSpPr>
            <p:cNvPr id="572436" name="Line 20"/>
            <p:cNvSpPr>
              <a:spLocks noChangeShapeType="1"/>
            </p:cNvSpPr>
            <p:nvPr/>
          </p:nvSpPr>
          <p:spPr bwMode="auto">
            <a:xfrm>
              <a:off x="1990" y="2758"/>
              <a:ext cx="264" cy="312"/>
            </a:xfrm>
            <a:prstGeom prst="line">
              <a:avLst/>
            </a:prstGeom>
            <a:noFill/>
            <a:ln w="57150">
              <a:solidFill>
                <a:srgbClr val="FF9900"/>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7" name="Slide Number Placeholder 3">
            <a:extLst>
              <a:ext uri="{FF2B5EF4-FFF2-40B4-BE49-F238E27FC236}">
                <a16:creationId xmlns:a16="http://schemas.microsoft.com/office/drawing/2014/main" id="{6F60D21E-E2B2-4C6A-A93A-5EFF873C32DB}"/>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31928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9" name="Rectangle 3"/>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0662" name="Rectangle 7"/>
          <p:cNvSpPr>
            <a:spLocks noGrp="1" noChangeArrowheads="1"/>
          </p:cNvSpPr>
          <p:nvPr>
            <p:ph type="title"/>
          </p:nvPr>
        </p:nvSpPr>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柱材の座屈現象</a:t>
            </a:r>
            <a:endParaRPr lang="en-GB" dirty="0">
              <a:latin typeface="ＭＳ Ｐゴシック" panose="020B0600070205080204" pitchFamily="50" charset="-128"/>
              <a:ea typeface="ＭＳ Ｐゴシック" panose="020B0600070205080204" pitchFamily="50" charset="-128"/>
            </a:endParaRPr>
          </a:p>
        </p:txBody>
      </p:sp>
      <p:sp>
        <p:nvSpPr>
          <p:cNvPr id="17" name="Rectangle 3">
            <a:extLst>
              <a:ext uri="{FF2B5EF4-FFF2-40B4-BE49-F238E27FC236}">
                <a16:creationId xmlns:a16="http://schemas.microsoft.com/office/drawing/2014/main" id="{FAA63CD1-7670-4BEB-B7B4-BF9AABE83B4E}"/>
              </a:ext>
            </a:extLst>
          </p:cNvPr>
          <p:cNvSpPr txBox="1">
            <a:spLocks noChangeArrowheads="1"/>
          </p:cNvSpPr>
          <p:nvPr/>
        </p:nvSpPr>
        <p:spPr bwMode="auto">
          <a:xfrm>
            <a:off x="514920" y="1781175"/>
            <a:ext cx="7181850" cy="4525963"/>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09600" marR="0" lvl="0" indent="-609600" algn="l" defTabSz="914400" rtl="0" eaLnBrk="1" fontAlgn="auto" latinLnBrk="0" hangingPunct="1">
              <a:lnSpc>
                <a:spcPct val="80000"/>
              </a:lnSpc>
              <a:spcBef>
                <a:spcPts val="10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細長比（無次元級数）</a:t>
            </a:r>
            <a:r>
              <a:rPr kumimoji="1" lang="en-GB"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a:p>
            <a:pPr marL="609600" marR="0" lvl="0" indent="-609600" algn="l" defTabSz="914400" rtl="0" eaLnBrk="1" fontAlgn="auto" latinLnBrk="0" hangingPunct="1">
              <a:lnSpc>
                <a:spcPct val="80000"/>
              </a:lnSpc>
              <a:spcBef>
                <a:spcPts val="1000"/>
              </a:spcBef>
              <a:spcAft>
                <a:spcPts val="0"/>
              </a:spcAft>
              <a:buClrTx/>
              <a:buSzTx/>
              <a:buFontTx/>
              <a:buNone/>
              <a:tabLst/>
              <a:defRPr/>
            </a:pPr>
            <a:endParaRPr kumimoji="1" lang="en-GB" sz="23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endParaRPr>
          </a:p>
          <a:p>
            <a:pPr marL="609600" marR="0" lvl="0" indent="-609600" algn="l" defTabSz="914400" rtl="0" eaLnBrk="1" fontAlgn="auto" latinLnBrk="0" hangingPunct="1">
              <a:lnSpc>
                <a:spcPct val="80000"/>
              </a:lnSpc>
              <a:spcBef>
                <a:spcPts val="1000"/>
              </a:spcBef>
              <a:spcAft>
                <a:spcPts val="0"/>
              </a:spcAft>
              <a:buClrTx/>
              <a:buSzTx/>
              <a:buFontTx/>
              <a:buNone/>
              <a:tabLst/>
              <a:defRPr/>
            </a:pPr>
            <a:endParaRPr kumimoji="1" lang="en-GB" sz="23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endParaRPr>
          </a:p>
          <a:p>
            <a:pPr marL="609600" marR="0" lvl="0" indent="-609600" algn="l" defTabSz="914400" rtl="0" eaLnBrk="1" fontAlgn="auto" latinLnBrk="0" hangingPunct="1">
              <a:lnSpc>
                <a:spcPct val="80000"/>
              </a:lnSpc>
              <a:spcBef>
                <a:spcPts val="1000"/>
              </a:spcBef>
              <a:spcAft>
                <a:spcPts val="0"/>
              </a:spcAft>
              <a:buClrTx/>
              <a:buSzTx/>
              <a:buFontTx/>
              <a:buNone/>
              <a:tabLst/>
              <a:defRPr/>
            </a:pPr>
            <a:r>
              <a:rPr kumimoji="1" lang="en-GB"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a:t>
            </a:r>
            <a:r>
              <a:rPr kumimoji="1" lang="en-GB"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Class 1</a:t>
            </a:r>
            <a:r>
              <a:rPr kumimoji="1" lang="ja-JP" altLang="en-US" sz="20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20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GB"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の断面構造</a:t>
            </a:r>
            <a:endParaRPr kumimoji="1" lang="en-GB"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09600" marR="0" lvl="0" indent="-609600" algn="l" defTabSz="914400" rtl="0" eaLnBrk="1" fontAlgn="auto" latinLnBrk="0" hangingPunct="1">
              <a:lnSpc>
                <a:spcPct val="80000"/>
              </a:lnSpc>
              <a:spcBef>
                <a:spcPts val="1000"/>
              </a:spcBef>
              <a:spcAft>
                <a:spcPts val="0"/>
              </a:spcAft>
              <a:buClrTx/>
              <a:buSzTx/>
              <a:buFontTx/>
              <a:buNone/>
              <a:tabLst/>
              <a:defRPr/>
            </a:pPr>
            <a:endParaRPr kumimoji="1" lang="en-GB"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09600" marR="0" lvl="0" indent="-609600" algn="l" defTabSz="914400" rtl="0" eaLnBrk="1" fontAlgn="auto" latinLnBrk="0" hangingPunct="1">
              <a:lnSpc>
                <a:spcPct val="80000"/>
              </a:lnSpc>
              <a:spcBef>
                <a:spcPts val="1000"/>
              </a:spcBef>
              <a:spcAft>
                <a:spcPts val="0"/>
              </a:spcAft>
              <a:buClrTx/>
              <a:buSzTx/>
              <a:buFontTx/>
              <a:buNone/>
              <a:tabLst/>
              <a:defRPr/>
            </a:pPr>
            <a:endParaRPr kumimoji="1" lang="en-GB"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09600" marR="0" lvl="0" indent="-609600" algn="l" defTabSz="914400" rtl="0" eaLnBrk="1" fontAlgn="auto" latinLnBrk="0" hangingPunct="1">
              <a:lnSpc>
                <a:spcPct val="80000"/>
              </a:lnSpc>
              <a:spcBef>
                <a:spcPts val="1000"/>
              </a:spcBef>
              <a:spcAft>
                <a:spcPts val="0"/>
              </a:spcAft>
              <a:buClrTx/>
              <a:buSzTx/>
              <a:buFontTx/>
              <a:buNone/>
              <a:tabLst/>
              <a:defRPr/>
            </a:pPr>
            <a:endParaRPr kumimoji="1" lang="en-GB"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09600" marR="0" lvl="0" indent="-609600" algn="l" defTabSz="914400" rtl="0" eaLnBrk="1" fontAlgn="auto" latinLnBrk="0" hangingPunct="1">
              <a:lnSpc>
                <a:spcPct val="80000"/>
              </a:lnSpc>
              <a:spcBef>
                <a:spcPts val="1000"/>
              </a:spcBef>
              <a:spcAft>
                <a:spcPts val="0"/>
              </a:spcAft>
              <a:buClrTx/>
              <a:buSzTx/>
              <a:buFontTx/>
              <a:buNone/>
              <a:tabLst/>
              <a:defRPr/>
            </a:pPr>
            <a:endParaRPr kumimoji="1" lang="en-GB"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09600" marR="0" lvl="0" indent="-609600" algn="l" defTabSz="914400" rtl="0" eaLnBrk="1" fontAlgn="auto" latinLnBrk="0" hangingPunct="1">
              <a:lnSpc>
                <a:spcPct val="80000"/>
              </a:lnSpc>
              <a:spcBef>
                <a:spcPts val="1000"/>
              </a:spcBef>
              <a:spcAft>
                <a:spcPts val="0"/>
              </a:spcAft>
              <a:buClrTx/>
              <a:buSzTx/>
              <a:buFontTx/>
              <a:buNone/>
              <a:tabLst/>
              <a:defRPr/>
            </a:pPr>
            <a:r>
              <a:rPr kumimoji="1" lang="en-GB"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a:t>
            </a:r>
            <a:r>
              <a:rPr kumimoji="1" lang="en-GB"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Class 4</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の断面構造</a:t>
            </a:r>
            <a:endParaRPr kumimoji="1" lang="en-GB"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09600" marR="0" lvl="0" indent="-609600" algn="l" defTabSz="914400" rtl="0" eaLnBrk="1" fontAlgn="auto" latinLnBrk="0" hangingPunct="1">
              <a:lnSpc>
                <a:spcPct val="80000"/>
              </a:lnSpc>
              <a:spcBef>
                <a:spcPts val="1000"/>
              </a:spcBef>
              <a:spcAft>
                <a:spcPts val="0"/>
              </a:spcAft>
              <a:buClrTx/>
              <a:buSzTx/>
              <a:buFontTx/>
              <a:buNone/>
              <a:tabLst/>
              <a:defRPr/>
            </a:pPr>
            <a:endParaRPr kumimoji="1" lang="en-GB"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09600" marR="0" lvl="0" indent="-609600" algn="l" defTabSz="914400" rtl="0" eaLnBrk="1" fontAlgn="auto" latinLnBrk="0" hangingPunct="1">
              <a:lnSpc>
                <a:spcPct val="80000"/>
              </a:lnSpc>
              <a:spcBef>
                <a:spcPts val="1000"/>
              </a:spcBef>
              <a:spcAft>
                <a:spcPts val="0"/>
              </a:spcAft>
              <a:buClrTx/>
              <a:buSzTx/>
              <a:buFontTx/>
              <a:buNone/>
              <a:tabLst/>
              <a:defRPr/>
            </a:pPr>
            <a:r>
              <a:rPr kumimoji="1" lang="en-GB" sz="20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N</a:t>
            </a:r>
            <a:r>
              <a:rPr kumimoji="1" lang="en-GB" sz="2000" b="0" i="0" u="none" strike="noStrike" kern="1200" cap="none" spc="0" normalizeH="0" baseline="-2500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cr</a:t>
            </a:r>
            <a:r>
              <a:rPr kumimoji="1" lang="en-GB"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断面の全体的な特性による座屈モードにおける</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09600" marR="0" lvl="0" indent="-609600" algn="l" defTabSz="914400" rtl="0" eaLnBrk="1" fontAlgn="auto" latinLnBrk="0" hangingPunct="1">
              <a:lnSpc>
                <a:spcPct val="80000"/>
              </a:lnSpc>
              <a:spcBef>
                <a:spcPts val="100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弾性限界座屈荷重</a:t>
            </a:r>
            <a:endParaRPr kumimoji="1" lang="en-GB"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09600" marR="0" lvl="0" indent="-609600" algn="l" defTabSz="914400" rtl="0" eaLnBrk="1" fontAlgn="auto" latinLnBrk="0" hangingPunct="1">
              <a:lnSpc>
                <a:spcPct val="80000"/>
              </a:lnSpc>
              <a:spcBef>
                <a:spcPts val="1000"/>
              </a:spcBef>
              <a:spcAft>
                <a:spcPts val="0"/>
              </a:spcAft>
              <a:buClrTx/>
              <a:buSzTx/>
              <a:buFontTx/>
              <a:buNone/>
              <a:tabLst/>
              <a:defRPr/>
            </a:pPr>
            <a:endParaRPr kumimoji="1" lang="en-GB"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19" name="Object 3">
            <a:extLst>
              <a:ext uri="{FF2B5EF4-FFF2-40B4-BE49-F238E27FC236}">
                <a16:creationId xmlns:a16="http://schemas.microsoft.com/office/drawing/2014/main" id="{7BFD2622-E4F9-4667-B93F-38FD45070763}"/>
              </a:ext>
            </a:extLst>
          </p:cNvPr>
          <p:cNvGraphicFramePr>
            <a:graphicFrameLocks noChangeAspect="1"/>
          </p:cNvGraphicFramePr>
          <p:nvPr/>
        </p:nvGraphicFramePr>
        <p:xfrm>
          <a:off x="939289" y="2687638"/>
          <a:ext cx="400050" cy="560387"/>
        </p:xfrm>
        <a:graphic>
          <a:graphicData uri="http://schemas.openxmlformats.org/presentationml/2006/ole">
            <mc:AlternateContent xmlns:mc="http://schemas.openxmlformats.org/markup-compatibility/2006">
              <mc:Choice xmlns:v="urn:schemas-microsoft-com:vml" Requires="v">
                <p:oleObj spid="_x0000_s3074" name="Equation" r:id="rId4" imgW="139680" imgH="203040" progId="Equation.3">
                  <p:embed/>
                </p:oleObj>
              </mc:Choice>
              <mc:Fallback>
                <p:oleObj name="Equation" r:id="rId4" imgW="139680" imgH="203040" progId="Equation.3">
                  <p:embed/>
                  <p:pic>
                    <p:nvPicPr>
                      <p:cNvPr id="19" name="Object 3">
                        <a:extLst>
                          <a:ext uri="{FF2B5EF4-FFF2-40B4-BE49-F238E27FC236}">
                            <a16:creationId xmlns:a16="http://schemas.microsoft.com/office/drawing/2014/main" id="{7BFD2622-E4F9-4667-B93F-38FD45070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289" y="2687638"/>
                        <a:ext cx="400050" cy="560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4">
            <a:extLst>
              <a:ext uri="{FF2B5EF4-FFF2-40B4-BE49-F238E27FC236}">
                <a16:creationId xmlns:a16="http://schemas.microsoft.com/office/drawing/2014/main" id="{255E317E-A1DE-4493-A637-8C220FEC45E9}"/>
              </a:ext>
            </a:extLst>
          </p:cNvPr>
          <p:cNvGraphicFramePr>
            <a:graphicFrameLocks noChangeAspect="1"/>
          </p:cNvGraphicFramePr>
          <p:nvPr/>
        </p:nvGraphicFramePr>
        <p:xfrm>
          <a:off x="1863725" y="2420938"/>
          <a:ext cx="822325" cy="1141412"/>
        </p:xfrm>
        <a:graphic>
          <a:graphicData uri="http://schemas.openxmlformats.org/presentationml/2006/ole">
            <mc:AlternateContent xmlns:mc="http://schemas.openxmlformats.org/markup-compatibility/2006">
              <mc:Choice xmlns:v="urn:schemas-microsoft-com:vml" Requires="v">
                <p:oleObj spid="_x0000_s3075" name="Equation" r:id="rId6" imgW="393700" imgH="546100" progId="Equation.DSMT4">
                  <p:embed/>
                </p:oleObj>
              </mc:Choice>
              <mc:Fallback>
                <p:oleObj name="Equation" r:id="rId6" imgW="393700" imgH="546100" progId="Equation.DSMT4">
                  <p:embed/>
                  <p:pic>
                    <p:nvPicPr>
                      <p:cNvPr id="20" name="Object 4">
                        <a:extLst>
                          <a:ext uri="{FF2B5EF4-FFF2-40B4-BE49-F238E27FC236}">
                            <a16:creationId xmlns:a16="http://schemas.microsoft.com/office/drawing/2014/main" id="{255E317E-A1DE-4493-A637-8C220FEC45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3725" y="2420938"/>
                        <a:ext cx="822325" cy="1141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9">
            <a:extLst>
              <a:ext uri="{FF2B5EF4-FFF2-40B4-BE49-F238E27FC236}">
                <a16:creationId xmlns:a16="http://schemas.microsoft.com/office/drawing/2014/main" id="{E06325FB-1F1C-4EE7-B7BB-DB84173FD405}"/>
              </a:ext>
            </a:extLst>
          </p:cNvPr>
          <p:cNvSpPr>
            <a:spLocks noChangeArrowheads="1"/>
          </p:cNvSpPr>
          <p:nvPr/>
        </p:nvSpPr>
        <p:spPr bwMode="auto">
          <a:xfrm>
            <a:off x="0" y="3176588"/>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22" name="Object 5">
            <a:extLst>
              <a:ext uri="{FF2B5EF4-FFF2-40B4-BE49-F238E27FC236}">
                <a16:creationId xmlns:a16="http://schemas.microsoft.com/office/drawing/2014/main" id="{CB4A8C05-D184-4B8A-9753-2B5F2D11A169}"/>
              </a:ext>
            </a:extLst>
          </p:cNvPr>
          <p:cNvGraphicFramePr>
            <a:graphicFrameLocks noChangeAspect="1"/>
          </p:cNvGraphicFramePr>
          <p:nvPr/>
        </p:nvGraphicFramePr>
        <p:xfrm>
          <a:off x="1839913" y="3802063"/>
          <a:ext cx="1006475" cy="1069975"/>
        </p:xfrm>
        <a:graphic>
          <a:graphicData uri="http://schemas.openxmlformats.org/presentationml/2006/ole">
            <mc:AlternateContent xmlns:mc="http://schemas.openxmlformats.org/markup-compatibility/2006">
              <mc:Choice xmlns:v="urn:schemas-microsoft-com:vml" Requires="v">
                <p:oleObj spid="_x0000_s3076" name="Equation" r:id="rId8" imgW="508000" imgH="546100" progId="Equation.DSMT4">
                  <p:embed/>
                </p:oleObj>
              </mc:Choice>
              <mc:Fallback>
                <p:oleObj name="Equation" r:id="rId8" imgW="508000" imgH="546100" progId="Equation.DSMT4">
                  <p:embed/>
                  <p:pic>
                    <p:nvPicPr>
                      <p:cNvPr id="22" name="Object 5">
                        <a:extLst>
                          <a:ext uri="{FF2B5EF4-FFF2-40B4-BE49-F238E27FC236}">
                            <a16:creationId xmlns:a16="http://schemas.microsoft.com/office/drawing/2014/main" id="{CB4A8C05-D184-4B8A-9753-2B5F2D11A1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9913" y="3802063"/>
                        <a:ext cx="1006475" cy="1069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3">
            <a:extLst>
              <a:ext uri="{FF2B5EF4-FFF2-40B4-BE49-F238E27FC236}">
                <a16:creationId xmlns:a16="http://schemas.microsoft.com/office/drawing/2014/main" id="{ED894476-4B33-48EE-8166-5A3914DE224C}"/>
              </a:ext>
            </a:extLst>
          </p:cNvPr>
          <p:cNvGraphicFramePr>
            <a:graphicFrameLocks noChangeAspect="1"/>
          </p:cNvGraphicFramePr>
          <p:nvPr/>
        </p:nvGraphicFramePr>
        <p:xfrm>
          <a:off x="4779769" y="1638301"/>
          <a:ext cx="400050" cy="560387"/>
        </p:xfrm>
        <a:graphic>
          <a:graphicData uri="http://schemas.openxmlformats.org/presentationml/2006/ole">
            <mc:AlternateContent xmlns:mc="http://schemas.openxmlformats.org/markup-compatibility/2006">
              <mc:Choice xmlns:v="urn:schemas-microsoft-com:vml" Requires="v">
                <p:oleObj spid="_x0000_s3077" name="Equation" r:id="rId10" imgW="139680" imgH="203040" progId="Equation.3">
                  <p:embed/>
                </p:oleObj>
              </mc:Choice>
              <mc:Fallback>
                <p:oleObj name="Equation" r:id="rId10" imgW="139680" imgH="203040" progId="Equation.3">
                  <p:embed/>
                  <p:pic>
                    <p:nvPicPr>
                      <p:cNvPr id="23" name="Object 3">
                        <a:extLst>
                          <a:ext uri="{FF2B5EF4-FFF2-40B4-BE49-F238E27FC236}">
                            <a16:creationId xmlns:a16="http://schemas.microsoft.com/office/drawing/2014/main" id="{ED894476-4B33-48EE-8166-5A3914DE22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9769" y="1638301"/>
                        <a:ext cx="400050" cy="560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Slide Number Placeholder 3">
            <a:extLst>
              <a:ext uri="{FF2B5EF4-FFF2-40B4-BE49-F238E27FC236}">
                <a16:creationId xmlns:a16="http://schemas.microsoft.com/office/drawing/2014/main" id="{380B5F28-DDF0-42F3-8048-22E02087DE60}"/>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973367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ja-JP" altLang="en-US" sz="3200" dirty="0"/>
              <a:t>コンクリート内部への</a:t>
            </a:r>
            <a:br>
              <a:rPr lang="en-US" altLang="ja-JP" sz="3200" dirty="0"/>
            </a:br>
            <a:r>
              <a:rPr lang="ja-JP" altLang="en-US" sz="3200" dirty="0"/>
              <a:t>腐食性イオン（一般的に塩化物イオン）の拡散</a:t>
            </a:r>
            <a:endParaRPr lang="nl-BE" sz="3200" dirty="0"/>
          </a:p>
        </p:txBody>
      </p:sp>
      <p:sp>
        <p:nvSpPr>
          <p:cNvPr id="4" name="Content Placeholder 3"/>
          <p:cNvSpPr>
            <a:spLocks noGrp="1"/>
          </p:cNvSpPr>
          <p:nvPr>
            <p:ph sz="half" idx="1"/>
          </p:nvPr>
        </p:nvSpPr>
        <p:spPr>
          <a:xfrm>
            <a:off x="251520" y="1600200"/>
            <a:ext cx="2880320" cy="4925144"/>
          </a:xfrm>
        </p:spPr>
        <p:txBody>
          <a:bodyPr>
            <a:noAutofit/>
          </a:bodyPr>
          <a:lstStyle/>
          <a:p>
            <a:pPr marL="0" indent="0" algn="just">
              <a:buNone/>
            </a:pPr>
            <a:r>
              <a:rPr lang="ja-JP" altLang="en-US" sz="1600" dirty="0"/>
              <a:t>順序</a:t>
            </a:r>
            <a:r>
              <a:rPr lang="nl-BE" sz="1600" baseline="50000" dirty="0"/>
              <a:t>3</a:t>
            </a:r>
            <a:r>
              <a:rPr lang="nl-BE" sz="1600" dirty="0"/>
              <a:t>:</a:t>
            </a:r>
          </a:p>
          <a:p>
            <a:pPr marL="514350" indent="-514350" algn="just">
              <a:buFont typeface="+mj-lt"/>
              <a:buAutoNum type="arabicPeriod"/>
            </a:pPr>
            <a:r>
              <a:rPr lang="ja-JP" altLang="en-US" sz="1600" dirty="0"/>
              <a:t>最初に炭素鋼の鉄筋が腐食する（</a:t>
            </a:r>
            <a:r>
              <a:rPr lang="ja-JP" altLang="en-US" sz="1600" dirty="0" err="1"/>
              <a:t>ｔ</a:t>
            </a:r>
            <a:r>
              <a:rPr lang="en-US" altLang="ja-JP" sz="1600" dirty="0"/>
              <a:t>0</a:t>
            </a:r>
            <a:r>
              <a:rPr lang="ja-JP" altLang="en-US" sz="1600" dirty="0"/>
              <a:t>）</a:t>
            </a:r>
            <a:endParaRPr lang="nl-BE" sz="1600" dirty="0"/>
          </a:p>
          <a:p>
            <a:pPr marL="514350" indent="-514350" algn="just">
              <a:buFont typeface="+mj-lt"/>
              <a:buAutoNum type="arabicPeriod"/>
            </a:pPr>
            <a:r>
              <a:rPr lang="ja-JP" altLang="en-US" sz="1600" dirty="0"/>
              <a:t>鋼材よりも大きな体積となった腐食生成物は外側に圧力を与える</a:t>
            </a:r>
            <a:endParaRPr lang="nl-BE" sz="1600" dirty="0"/>
          </a:p>
          <a:p>
            <a:pPr marL="514350" indent="-514350" algn="just">
              <a:buFont typeface="+mj-lt"/>
              <a:buAutoNum type="arabicPeriod"/>
            </a:pPr>
            <a:r>
              <a:rPr lang="ja-JP" altLang="en-US" sz="1600" dirty="0"/>
              <a:t>コンクリートに亀裂が入り、塩化物イオンが侵入し易い環境となる（</a:t>
            </a:r>
            <a:r>
              <a:rPr lang="ja-JP" altLang="en-US" sz="1600" dirty="0" err="1"/>
              <a:t>ｔ</a:t>
            </a:r>
            <a:r>
              <a:rPr lang="en-US" altLang="ja-JP" sz="1600" dirty="0"/>
              <a:t>1</a:t>
            </a:r>
            <a:r>
              <a:rPr lang="ja-JP" altLang="en-US" sz="1600" dirty="0"/>
              <a:t>）</a:t>
            </a:r>
            <a:endParaRPr lang="nl-BE" sz="1600" dirty="0"/>
          </a:p>
          <a:p>
            <a:pPr marL="514350" indent="-514350" algn="just">
              <a:buFont typeface="+mj-lt"/>
              <a:buAutoNum type="arabicPeriod"/>
            </a:pPr>
            <a:r>
              <a:rPr lang="ja-JP" altLang="en-US" sz="1600" dirty="0"/>
              <a:t>コンクリートの外装が割れ（スポーリング）、鉄筋がむき出しとなる（</a:t>
            </a:r>
            <a:r>
              <a:rPr lang="ja-JP" altLang="en-US" sz="1600" dirty="0" err="1"/>
              <a:t>ｔ</a:t>
            </a:r>
            <a:r>
              <a:rPr lang="en-US" altLang="ja-JP" sz="1600" dirty="0"/>
              <a:t>3</a:t>
            </a:r>
            <a:r>
              <a:rPr lang="ja-JP" altLang="en-US" sz="1600" dirty="0"/>
              <a:t>）</a:t>
            </a:r>
            <a:endParaRPr lang="nl-BE" sz="1600" dirty="0"/>
          </a:p>
          <a:p>
            <a:pPr marL="514350" indent="-514350" algn="just">
              <a:buFont typeface="+mj-lt"/>
              <a:buAutoNum type="arabicPeriod"/>
            </a:pPr>
            <a:r>
              <a:rPr lang="ja-JP" altLang="en-US" sz="1600" dirty="0"/>
              <a:t>修復をしない場合、腐食が進行し、鉄筋が強度限界を迎え建物が崩壊する（</a:t>
            </a:r>
            <a:r>
              <a:rPr lang="ja-JP" altLang="en-US" sz="1600" dirty="0" err="1"/>
              <a:t>ｔ</a:t>
            </a:r>
            <a:r>
              <a:rPr lang="en-US" altLang="ja-JP" sz="1600" dirty="0"/>
              <a:t>4</a:t>
            </a:r>
            <a:r>
              <a:rPr lang="ja-JP" altLang="en-US" sz="1600" dirty="0"/>
              <a:t>）</a:t>
            </a:r>
            <a:endParaRPr lang="nl-BE" sz="16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03848" y="2708498"/>
            <a:ext cx="4051300" cy="29527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7438" y="1627918"/>
            <a:ext cx="1062000" cy="1062000"/>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438" y="4601074"/>
            <a:ext cx="1060174" cy="1060174"/>
          </a:xfrm>
          <a:prstGeom prst="rect">
            <a:avLst/>
          </a:prstGeom>
          <a:ln>
            <a:solidFill>
              <a:schemeClr val="tx1"/>
            </a:solidFill>
          </a:ln>
        </p:spPr>
      </p:pic>
      <p:pic>
        <p:nvPicPr>
          <p:cNvPr id="10" name="Picture 9"/>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7437438" y="3114496"/>
            <a:ext cx="1062000" cy="1062000"/>
          </a:xfrm>
          <a:prstGeom prst="rect">
            <a:avLst/>
          </a:prstGeom>
          <a:ln>
            <a:solidFill>
              <a:schemeClr val="tx1"/>
            </a:solidFill>
          </a:ln>
        </p:spPr>
      </p:pic>
      <p:cxnSp>
        <p:nvCxnSpPr>
          <p:cNvPr id="12" name="Straight Arrow Connector 11"/>
          <p:cNvCxnSpPr/>
          <p:nvPr/>
        </p:nvCxnSpPr>
        <p:spPr>
          <a:xfrm flipH="1">
            <a:off x="6588224" y="2689918"/>
            <a:ext cx="849214" cy="5950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1"/>
          </p:cNvCxnSpPr>
          <p:nvPr/>
        </p:nvCxnSpPr>
        <p:spPr>
          <a:xfrm flipH="1" flipV="1">
            <a:off x="6588224" y="3501008"/>
            <a:ext cx="849214" cy="1444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228184" y="4221088"/>
            <a:ext cx="1440160" cy="720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Content Placeholder 3">
            <a:extLst>
              <a:ext uri="{FF2B5EF4-FFF2-40B4-BE49-F238E27FC236}">
                <a16:creationId xmlns:a16="http://schemas.microsoft.com/office/drawing/2014/main" id="{DAAFB2CA-D804-4786-B0D3-8163FB1485D5}"/>
              </a:ext>
            </a:extLst>
          </p:cNvPr>
          <p:cNvSpPr txBox="1">
            <a:spLocks/>
          </p:cNvSpPr>
          <p:nvPr/>
        </p:nvSpPr>
        <p:spPr>
          <a:xfrm rot="16200000">
            <a:off x="2853234" y="4180843"/>
            <a:ext cx="1214710" cy="144016"/>
          </a:xfrm>
          <a:prstGeom prst="rect">
            <a:avLst/>
          </a:prstGeom>
          <a:solidFill>
            <a:schemeClr val="bg1"/>
          </a:solidFill>
        </p:spPr>
        <p:txBody>
          <a:bodyPr vert="horz" lIns="91440" tIns="45720" rIns="91440" bIns="45720" rtlCol="0" anchor="ctr">
            <a:no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ja-JP" altLang="en-US" sz="1200" dirty="0"/>
              <a:t>劣化度</a:t>
            </a:r>
            <a:endParaRPr lang="nl-BE" sz="1200" dirty="0"/>
          </a:p>
        </p:txBody>
      </p:sp>
    </p:spTree>
    <p:extLst>
      <p:ext uri="{BB962C8B-B14F-4D97-AF65-F5344CB8AC3E}">
        <p14:creationId xmlns:p14="http://schemas.microsoft.com/office/powerpoint/2010/main" val="18787906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6"/>
          <p:cNvSpPr>
            <a:spLocks noGrp="1" noChangeArrowheads="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柱材の座屈現象</a:t>
            </a:r>
            <a:endParaRPr lang="en-GB" dirty="0">
              <a:latin typeface="ＭＳ Ｐゴシック" panose="020B0600070205080204" pitchFamily="50" charset="-128"/>
              <a:ea typeface="ＭＳ Ｐゴシック" panose="020B0600070205080204" pitchFamily="50" charset="-128"/>
            </a:endParaRPr>
          </a:p>
        </p:txBody>
      </p:sp>
      <p:sp>
        <p:nvSpPr>
          <p:cNvPr id="74756" name="Rectangle 2"/>
          <p:cNvSpPr>
            <a:spLocks noGrp="1" noChangeArrowheads="1"/>
          </p:cNvSpPr>
          <p:nvPr>
            <p:ph type="body" idx="1"/>
          </p:nvPr>
        </p:nvSpPr>
        <p:spPr/>
        <p:txBody>
          <a:bodyPr/>
          <a:lstStyle/>
          <a:p>
            <a:pPr>
              <a:buNone/>
            </a:pPr>
            <a:r>
              <a:rPr lang="ja-JP" altLang="en-US" sz="2800" dirty="0"/>
              <a:t>減少係数　</a:t>
            </a:r>
            <a:r>
              <a:rPr lang="en-GB" sz="2800" dirty="0"/>
              <a:t>:  </a:t>
            </a:r>
            <a:endParaRPr lang="en-GB" dirty="0"/>
          </a:p>
        </p:txBody>
      </p:sp>
      <p:sp>
        <p:nvSpPr>
          <p:cNvPr id="574467" name="Rectangle 3"/>
          <p:cNvSpPr>
            <a:spLocks noChangeArrowheads="1"/>
          </p:cNvSpPr>
          <p:nvPr/>
        </p:nvSpPr>
        <p:spPr bwMode="auto">
          <a:xfrm>
            <a:off x="3671888" y="3200400"/>
            <a:ext cx="9144000" cy="0"/>
          </a:xfrm>
          <a:prstGeom prst="rect">
            <a:avLst/>
          </a:prstGeom>
          <a:noFill/>
          <a:ln w="12700" cap="sq">
            <a:noFill/>
            <a:miter lim="800000"/>
            <a:headEnd type="none" w="sm" len="sm"/>
            <a:tailEnd type="none" w="sm" len="sm"/>
          </a:ln>
          <a:effectLst/>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74754" name="Object 2"/>
          <p:cNvGraphicFramePr>
            <a:graphicFrameLocks noChangeAspect="1"/>
          </p:cNvGraphicFramePr>
          <p:nvPr/>
        </p:nvGraphicFramePr>
        <p:xfrm>
          <a:off x="1852613" y="2613025"/>
          <a:ext cx="4581525" cy="1270000"/>
        </p:xfrm>
        <a:graphic>
          <a:graphicData uri="http://schemas.openxmlformats.org/presentationml/2006/ole">
            <mc:AlternateContent xmlns:mc="http://schemas.openxmlformats.org/markup-compatibility/2006">
              <mc:Choice xmlns:v="urn:schemas-microsoft-com:vml" Requires="v">
                <p:oleObj spid="_x0000_s4098" name="Equation" r:id="rId4" imgW="1549400" imgH="457200" progId="Equation.DSMT4">
                  <p:embed/>
                </p:oleObj>
              </mc:Choice>
              <mc:Fallback>
                <p:oleObj name="Equation" r:id="rId4" imgW="1549400" imgH="457200" progId="Equation.DSMT4">
                  <p:embed/>
                  <p:pic>
                    <p:nvPicPr>
                      <p:cNvPr id="7475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2613" y="2613025"/>
                        <a:ext cx="4581525" cy="1270000"/>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aphicFrame>
        <p:nvGraphicFramePr>
          <p:cNvPr id="74755" name="Object 3"/>
          <p:cNvGraphicFramePr>
            <a:graphicFrameLocks noChangeAspect="1"/>
          </p:cNvGraphicFramePr>
          <p:nvPr/>
        </p:nvGraphicFramePr>
        <p:xfrm>
          <a:off x="1851025" y="4221163"/>
          <a:ext cx="4413250" cy="774700"/>
        </p:xfrm>
        <a:graphic>
          <a:graphicData uri="http://schemas.openxmlformats.org/presentationml/2006/ole">
            <mc:AlternateContent xmlns:mc="http://schemas.openxmlformats.org/markup-compatibility/2006">
              <mc:Choice xmlns:v="urn:schemas-microsoft-com:vml" Requires="v">
                <p:oleObj spid="_x0000_s4099" name="Equation" r:id="rId6" imgW="1549400" imgH="266700" progId="Equation.DSMT4">
                  <p:embed/>
                </p:oleObj>
              </mc:Choice>
              <mc:Fallback>
                <p:oleObj name="Equation" r:id="rId6" imgW="1549400" imgH="266700" progId="Equation.DSMT4">
                  <p:embed/>
                  <p:pic>
                    <p:nvPicPr>
                      <p:cNvPr id="7475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1025" y="4221163"/>
                        <a:ext cx="4413250" cy="774700"/>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pSp>
        <p:nvGrpSpPr>
          <p:cNvPr id="2" name="Group 16"/>
          <p:cNvGrpSpPr>
            <a:grpSpLocks/>
          </p:cNvGrpSpPr>
          <p:nvPr/>
        </p:nvGrpSpPr>
        <p:grpSpPr bwMode="auto">
          <a:xfrm>
            <a:off x="2128916" y="4320530"/>
            <a:ext cx="2586037" cy="1481138"/>
            <a:chOff x="1910" y="2686"/>
            <a:chExt cx="1630" cy="933"/>
          </a:xfrm>
        </p:grpSpPr>
        <p:sp>
          <p:nvSpPr>
            <p:cNvPr id="574474" name="Oval 10"/>
            <p:cNvSpPr>
              <a:spLocks noChangeArrowheads="1"/>
            </p:cNvSpPr>
            <p:nvPr/>
          </p:nvSpPr>
          <p:spPr bwMode="auto">
            <a:xfrm>
              <a:off x="2757" y="2686"/>
              <a:ext cx="408" cy="461"/>
            </a:xfrm>
            <a:prstGeom prst="ellipse">
              <a:avLst/>
            </a:prstGeom>
            <a:noFill/>
            <a:ln w="57150">
              <a:solidFill>
                <a:srgbClr val="FE9914">
                  <a:alpha val="49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4476" name="Line 12"/>
            <p:cNvSpPr>
              <a:spLocks noChangeShapeType="1"/>
            </p:cNvSpPr>
            <p:nvPr/>
          </p:nvSpPr>
          <p:spPr bwMode="auto">
            <a:xfrm flipV="1">
              <a:off x="2596" y="3101"/>
              <a:ext cx="194" cy="257"/>
            </a:xfrm>
            <a:prstGeom prst="line">
              <a:avLst/>
            </a:prstGeom>
            <a:noFill/>
            <a:ln w="57150">
              <a:solidFill>
                <a:srgbClr val="FE9914"/>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4477" name="Text Box 13"/>
            <p:cNvSpPr txBox="1">
              <a:spLocks noChangeArrowheads="1"/>
            </p:cNvSpPr>
            <p:nvPr/>
          </p:nvSpPr>
          <p:spPr bwMode="auto">
            <a:xfrm>
              <a:off x="1910" y="3386"/>
              <a:ext cx="1630" cy="233"/>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FE9914"/>
                  </a:solidFill>
                  <a:effectLst/>
                  <a:uLnTx/>
                  <a:uFillTx/>
                  <a:latin typeface="Univers" charset="0"/>
                  <a:ea typeface="ＭＳ Ｐゴシック" panose="020B0600070205080204" pitchFamily="34" charset="-128"/>
                  <a:cs typeface="+mn-cs"/>
                </a:rPr>
                <a:t>不確定要素</a:t>
              </a:r>
              <a:endParaRPr kumimoji="0" lang="en-GB" sz="1800" b="0" i="0" u="none" strike="noStrike" kern="1200" cap="none" spc="0" normalizeH="0" baseline="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Symbol" charset="2"/>
                <a:ea typeface="+mn-ea"/>
                <a:cs typeface="+mn-cs"/>
              </a:endParaRPr>
            </a:p>
          </p:txBody>
        </p:sp>
      </p:grpSp>
      <p:grpSp>
        <p:nvGrpSpPr>
          <p:cNvPr id="3" name="Group 17"/>
          <p:cNvGrpSpPr>
            <a:grpSpLocks/>
          </p:cNvGrpSpPr>
          <p:nvPr/>
        </p:nvGrpSpPr>
        <p:grpSpPr bwMode="auto">
          <a:xfrm>
            <a:off x="4643516" y="4240287"/>
            <a:ext cx="3157537" cy="1558925"/>
            <a:chOff x="3487" y="2652"/>
            <a:chExt cx="1989" cy="982"/>
          </a:xfrm>
        </p:grpSpPr>
        <p:sp>
          <p:nvSpPr>
            <p:cNvPr id="574475" name="Oval 11"/>
            <p:cNvSpPr>
              <a:spLocks noChangeArrowheads="1"/>
            </p:cNvSpPr>
            <p:nvPr/>
          </p:nvSpPr>
          <p:spPr bwMode="auto">
            <a:xfrm>
              <a:off x="3487" y="2652"/>
              <a:ext cx="497" cy="505"/>
            </a:xfrm>
            <a:prstGeom prst="ellipse">
              <a:avLst/>
            </a:prstGeom>
            <a:noFill/>
            <a:ln w="57150">
              <a:solidFill>
                <a:srgbClr val="FE9914">
                  <a:alpha val="47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4478" name="Line 14"/>
            <p:cNvSpPr>
              <a:spLocks noChangeShapeType="1"/>
            </p:cNvSpPr>
            <p:nvPr/>
          </p:nvSpPr>
          <p:spPr bwMode="auto">
            <a:xfrm flipH="1" flipV="1">
              <a:off x="3917" y="3112"/>
              <a:ext cx="302" cy="204"/>
            </a:xfrm>
            <a:prstGeom prst="line">
              <a:avLst/>
            </a:prstGeom>
            <a:noFill/>
            <a:ln w="57150">
              <a:solidFill>
                <a:srgbClr val="FE9914"/>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4479" name="Text Box 15"/>
            <p:cNvSpPr txBox="1">
              <a:spLocks noChangeArrowheads="1"/>
            </p:cNvSpPr>
            <p:nvPr/>
          </p:nvSpPr>
          <p:spPr bwMode="auto">
            <a:xfrm>
              <a:off x="3846" y="3401"/>
              <a:ext cx="1630" cy="233"/>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FE9914"/>
                  </a:solidFill>
                  <a:effectLst/>
                  <a:uLnTx/>
                  <a:uFillTx/>
                  <a:latin typeface="Univers" charset="0"/>
                  <a:ea typeface="ＭＳ Ｐゴシック" panose="020B0600070205080204" pitchFamily="34" charset="-128"/>
                  <a:cs typeface="+mn-cs"/>
                </a:rPr>
                <a:t>平坦部長さ</a:t>
              </a:r>
              <a:endParaRPr kumimoji="0" lang="en-GB" sz="1800" b="0" i="0" u="none" strike="noStrike" kern="1200" cap="none" spc="0" normalizeH="0" baseline="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Symbol" charset="2"/>
                <a:ea typeface="+mn-ea"/>
                <a:cs typeface="+mn-cs"/>
              </a:endParaRPr>
            </a:p>
          </p:txBody>
        </p:sp>
      </p:grpSp>
      <p:graphicFrame>
        <p:nvGraphicFramePr>
          <p:cNvPr id="19" name="Objet 18"/>
          <p:cNvGraphicFramePr>
            <a:graphicFrameLocks noChangeAspect="1"/>
          </p:cNvGraphicFramePr>
          <p:nvPr/>
        </p:nvGraphicFramePr>
        <p:xfrm>
          <a:off x="2771791" y="1779668"/>
          <a:ext cx="458182" cy="549118"/>
        </p:xfrm>
        <a:graphic>
          <a:graphicData uri="http://schemas.openxmlformats.org/presentationml/2006/ole">
            <mc:AlternateContent xmlns:mc="http://schemas.openxmlformats.org/markup-compatibility/2006">
              <mc:Choice xmlns:v="urn:schemas-microsoft-com:vml" Requires="v">
                <p:oleObj spid="_x0000_s4100" name="Equation" r:id="rId8" imgW="139700" imgH="165100" progId="Equation.DSMT4">
                  <p:embed/>
                </p:oleObj>
              </mc:Choice>
              <mc:Fallback>
                <p:oleObj name="Equation" r:id="rId8" imgW="139700" imgH="165100" progId="Equation.DSMT4">
                  <p:embed/>
                  <p:pic>
                    <p:nvPicPr>
                      <p:cNvPr id="19" name="Obje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1791" y="1779668"/>
                        <a:ext cx="458182" cy="5491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Slide Number Placeholder 3">
            <a:extLst>
              <a:ext uri="{FF2B5EF4-FFF2-40B4-BE49-F238E27FC236}">
                <a16:creationId xmlns:a16="http://schemas.microsoft.com/office/drawing/2014/main" id="{713C7085-DB60-48FD-B4A0-CA2C149772CC}"/>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22188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6"/>
          <p:cNvSpPr>
            <a:spLocks noGrp="1" noChangeArrowheads="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柱材の座屈現象</a:t>
            </a:r>
            <a:endParaRPr lang="en-GB" dirty="0">
              <a:latin typeface="ＭＳ Ｐゴシック" panose="020B0600070205080204" pitchFamily="50" charset="-128"/>
              <a:ea typeface="ＭＳ Ｐゴシック" panose="020B0600070205080204" pitchFamily="50" charset="-128"/>
            </a:endParaRPr>
          </a:p>
        </p:txBody>
      </p:sp>
      <p:sp>
        <p:nvSpPr>
          <p:cNvPr id="574467" name="Rectangle 3"/>
          <p:cNvSpPr>
            <a:spLocks noChangeArrowheads="1"/>
          </p:cNvSpPr>
          <p:nvPr/>
        </p:nvSpPr>
        <p:spPr bwMode="auto">
          <a:xfrm>
            <a:off x="3671888" y="3200400"/>
            <a:ext cx="9144000" cy="0"/>
          </a:xfrm>
          <a:prstGeom prst="rect">
            <a:avLst/>
          </a:prstGeom>
          <a:noFill/>
          <a:ln w="12700" cap="sq">
            <a:noFill/>
            <a:miter lim="800000"/>
            <a:headEnd type="none" w="sm" len="sm"/>
            <a:tailEnd type="none" w="sm" len="sm"/>
          </a:ln>
          <a:effectLst/>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Content Placeholder 3">
            <a:extLst>
              <a:ext uri="{FF2B5EF4-FFF2-40B4-BE49-F238E27FC236}">
                <a16:creationId xmlns:a16="http://schemas.microsoft.com/office/drawing/2014/main" id="{ACC741C2-5AAA-4B52-8ED4-3675B95D9E23}"/>
              </a:ext>
            </a:extLst>
          </p:cNvPr>
          <p:cNvSpPr>
            <a:spLocks noGrp="1"/>
          </p:cNvSpPr>
          <p:nvPr>
            <p:ph idx="1"/>
          </p:nvPr>
        </p:nvSpPr>
        <p:spPr>
          <a:xfrm>
            <a:off x="254000" y="1825625"/>
            <a:ext cx="8666480" cy="646325"/>
          </a:xfrm>
        </p:spPr>
        <p:txBody>
          <a:bodyPr>
            <a:normAutofit/>
          </a:bodyPr>
          <a:lstStyle/>
          <a:p>
            <a:pPr marL="0" indent="0">
              <a:buNone/>
            </a:pPr>
            <a:r>
              <a:rPr lang="ja-JP" altLang="en-US" sz="2800" dirty="0">
                <a:latin typeface="ＭＳ Ｐゴシック" panose="020B0600070205080204" pitchFamily="50" charset="-128"/>
                <a:ea typeface="ＭＳ Ｐゴシック" panose="020B0600070205080204" pitchFamily="50" charset="-128"/>
              </a:rPr>
              <a:t>座屈曲線の選択は断面形状、製造方法や軸による</a:t>
            </a:r>
            <a:endParaRPr lang="en-GB" sz="2800" dirty="0">
              <a:latin typeface="ＭＳ Ｐゴシック" panose="020B0600070205080204" pitchFamily="50" charset="-128"/>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DB22B28D-BC5E-4C00-894D-8838F62CE400}"/>
              </a:ext>
            </a:extLst>
          </p:cNvPr>
          <p:cNvSpPr/>
          <p:nvPr/>
        </p:nvSpPr>
        <p:spPr>
          <a:xfrm>
            <a:off x="1043608" y="2925348"/>
            <a:ext cx="648072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表</a:t>
            </a:r>
            <a:r>
              <a:rPr kumimoji="0"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5.3</a:t>
            </a: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曲げ、ねじりおよびねじり曲げ座屈に対する</a:t>
            </a:r>
            <a:r>
              <a:rPr kumimoji="0"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α</a:t>
            </a: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a:t>
            </a:r>
            <a:r>
              <a:rPr kumimoji="0" lang="el-GR"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¯λ</a:t>
            </a:r>
            <a:r>
              <a:rPr kumimoji="0" lang="el-GR"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22" name="表 21">
            <a:extLst>
              <a:ext uri="{FF2B5EF4-FFF2-40B4-BE49-F238E27FC236}">
                <a16:creationId xmlns:a16="http://schemas.microsoft.com/office/drawing/2014/main" id="{AEBA8375-74C1-475C-BF6E-5FF199E225F0}"/>
              </a:ext>
            </a:extLst>
          </p:cNvPr>
          <p:cNvGraphicFramePr>
            <a:graphicFrameLocks noGrp="1"/>
          </p:cNvGraphicFramePr>
          <p:nvPr/>
        </p:nvGraphicFramePr>
        <p:xfrm>
          <a:off x="254000" y="3428997"/>
          <a:ext cx="8361681" cy="2646654"/>
        </p:xfrm>
        <a:graphic>
          <a:graphicData uri="http://schemas.openxmlformats.org/drawingml/2006/table">
            <a:tbl>
              <a:tblPr firstRow="1" firstCol="1" bandRow="1"/>
              <a:tblGrid>
                <a:gridCol w="2421194">
                  <a:extLst>
                    <a:ext uri="{9D8B030D-6E8A-4147-A177-3AD203B41FA5}">
                      <a16:colId xmlns:a16="http://schemas.microsoft.com/office/drawing/2014/main" val="20000"/>
                    </a:ext>
                  </a:extLst>
                </a:gridCol>
                <a:gridCol w="4355843">
                  <a:extLst>
                    <a:ext uri="{9D8B030D-6E8A-4147-A177-3AD203B41FA5}">
                      <a16:colId xmlns:a16="http://schemas.microsoft.com/office/drawing/2014/main" val="20001"/>
                    </a:ext>
                  </a:extLst>
                </a:gridCol>
                <a:gridCol w="788293">
                  <a:extLst>
                    <a:ext uri="{9D8B030D-6E8A-4147-A177-3AD203B41FA5}">
                      <a16:colId xmlns:a16="http://schemas.microsoft.com/office/drawing/2014/main" val="20002"/>
                    </a:ext>
                  </a:extLst>
                </a:gridCol>
                <a:gridCol w="796351">
                  <a:extLst>
                    <a:ext uri="{9D8B030D-6E8A-4147-A177-3AD203B41FA5}">
                      <a16:colId xmlns:a16="http://schemas.microsoft.com/office/drawing/2014/main" val="20003"/>
                    </a:ext>
                  </a:extLst>
                </a:gridCol>
              </a:tblGrid>
              <a:tr h="441109">
                <a:tc>
                  <a:txBody>
                    <a:bodyPr/>
                    <a:lstStyle/>
                    <a:p>
                      <a:pPr algn="just">
                        <a:spcAft>
                          <a:spcPts val="0"/>
                        </a:spcAft>
                      </a:pPr>
                      <a:r>
                        <a:rPr lang="ja-JP" sz="1400" b="1" kern="100" dirty="0">
                          <a:effectLst/>
                          <a:latin typeface="Arial"/>
                          <a:ea typeface="ＭＳ ゴシック"/>
                          <a:cs typeface="Arial"/>
                        </a:rPr>
                        <a:t>座屈モード</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400" b="1" kern="100">
                          <a:effectLst/>
                          <a:latin typeface="Arial"/>
                          <a:ea typeface="ＭＳ ゴシック"/>
                          <a:cs typeface="Arial"/>
                        </a:rPr>
                        <a:t>部材の種類</a:t>
                      </a:r>
                      <a:endParaRPr lang="ja-JP" sz="1400" kern="10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400" b="1" kern="100" dirty="0">
                          <a:effectLst/>
                          <a:latin typeface="Arial"/>
                          <a:ea typeface="ＭＳ ゴシック"/>
                          <a:cs typeface="Arial"/>
                        </a:rPr>
                        <a:t>α</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l-GR" altLang="ja-JP" sz="1400" b="1" kern="100" dirty="0">
                          <a:effectLst/>
                          <a:latin typeface="Arial"/>
                          <a:ea typeface="ＭＳ ゴシック"/>
                          <a:cs typeface="Arial"/>
                        </a:rPr>
                        <a:t>¯λ</a:t>
                      </a:r>
                      <a:r>
                        <a:rPr lang="en-US" altLang="ja-JP" sz="1400" b="1" kern="100" dirty="0">
                          <a:effectLst/>
                          <a:latin typeface="Arial"/>
                          <a:ea typeface="ＭＳ ゴシック"/>
                          <a:cs typeface="Arial"/>
                        </a:rPr>
                        <a:t>0</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1109">
                <a:tc>
                  <a:txBody>
                    <a:bodyPr/>
                    <a:lstStyle/>
                    <a:p>
                      <a:pPr algn="just">
                        <a:spcAft>
                          <a:spcPts val="0"/>
                        </a:spcAft>
                      </a:pPr>
                      <a:r>
                        <a:rPr lang="ja-JP" sz="1400" b="1" kern="100" dirty="0">
                          <a:effectLst/>
                          <a:latin typeface="Arial"/>
                          <a:ea typeface="ＭＳ ゴシック"/>
                          <a:cs typeface="Arial"/>
                        </a:rPr>
                        <a:t>曲げ</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400" b="1" kern="100">
                          <a:effectLst/>
                          <a:latin typeface="Arial"/>
                          <a:ea typeface="ＭＳ ゴシック"/>
                          <a:cs typeface="Arial"/>
                        </a:rPr>
                        <a:t>冷間成形開放断面</a:t>
                      </a:r>
                      <a:endParaRPr lang="ja-JP" sz="1400" kern="10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kern="100" dirty="0">
                          <a:effectLst/>
                          <a:latin typeface="Arial"/>
                          <a:ea typeface="ＭＳ ゴシック"/>
                        </a:rPr>
                        <a:t>0,49</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kern="100">
                          <a:effectLst/>
                          <a:latin typeface="Arial"/>
                          <a:ea typeface="ＭＳ ゴシック"/>
                        </a:rPr>
                        <a:t>0,40</a:t>
                      </a:r>
                      <a:endParaRPr lang="ja-JP" sz="1400" kern="10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1109">
                <a:tc>
                  <a:txBody>
                    <a:bodyPr/>
                    <a:lstStyle/>
                    <a:p>
                      <a:pPr algn="just">
                        <a:spcAft>
                          <a:spcPts val="0"/>
                        </a:spcAft>
                      </a:pPr>
                      <a:r>
                        <a:rPr lang="en-US" sz="1400" b="1" kern="100" dirty="0">
                          <a:effectLst/>
                          <a:latin typeface="Arial"/>
                          <a:ea typeface="ＭＳ ゴシック"/>
                        </a:rPr>
                        <a:t> </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400" b="1" kern="100" dirty="0">
                          <a:effectLst/>
                          <a:latin typeface="Arial"/>
                          <a:ea typeface="ＭＳ ゴシック"/>
                          <a:cs typeface="Arial"/>
                        </a:rPr>
                        <a:t>中空断面　（溶接およびシームレス）</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kern="100" dirty="0">
                          <a:effectLst/>
                          <a:latin typeface="Arial"/>
                          <a:ea typeface="ＭＳ ゴシック"/>
                        </a:rPr>
                        <a:t>0,49</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kern="100">
                          <a:effectLst/>
                          <a:latin typeface="Arial"/>
                          <a:ea typeface="ＭＳ ゴシック"/>
                        </a:rPr>
                        <a:t>0,40</a:t>
                      </a:r>
                      <a:endParaRPr lang="ja-JP" sz="1400" kern="10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1109">
                <a:tc>
                  <a:txBody>
                    <a:bodyPr/>
                    <a:lstStyle/>
                    <a:p>
                      <a:pPr algn="just">
                        <a:spcAft>
                          <a:spcPts val="0"/>
                        </a:spcAft>
                      </a:pPr>
                      <a:r>
                        <a:rPr lang="en-US" sz="1400" b="1" kern="100">
                          <a:effectLst/>
                          <a:latin typeface="Arial"/>
                          <a:ea typeface="ＭＳ ゴシック"/>
                        </a:rPr>
                        <a:t> </a:t>
                      </a:r>
                      <a:endParaRPr lang="ja-JP" sz="1400" kern="10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400" b="1" kern="100" dirty="0">
                          <a:effectLst/>
                          <a:latin typeface="Arial"/>
                          <a:ea typeface="ＭＳ ゴシック"/>
                          <a:cs typeface="Arial"/>
                        </a:rPr>
                        <a:t>溶接開放断面　（主要軸）</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kern="100" dirty="0">
                          <a:effectLst/>
                          <a:latin typeface="Arial"/>
                          <a:ea typeface="ＭＳ ゴシック"/>
                        </a:rPr>
                        <a:t>0,49</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kern="100">
                          <a:effectLst/>
                          <a:latin typeface="Arial"/>
                          <a:ea typeface="ＭＳ ゴシック"/>
                        </a:rPr>
                        <a:t>0,20</a:t>
                      </a:r>
                      <a:endParaRPr lang="ja-JP" sz="1400" kern="10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1109">
                <a:tc>
                  <a:txBody>
                    <a:bodyPr/>
                    <a:lstStyle/>
                    <a:p>
                      <a:pPr algn="just">
                        <a:spcAft>
                          <a:spcPts val="0"/>
                        </a:spcAft>
                      </a:pPr>
                      <a:r>
                        <a:rPr lang="en-US" sz="1400" b="1" kern="100">
                          <a:effectLst/>
                          <a:latin typeface="Arial"/>
                          <a:ea typeface="ＭＳ ゴシック"/>
                        </a:rPr>
                        <a:t> </a:t>
                      </a:r>
                      <a:endParaRPr lang="ja-JP" sz="1400" kern="10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400" b="1" kern="100" dirty="0">
                          <a:effectLst/>
                          <a:latin typeface="Arial"/>
                          <a:ea typeface="ＭＳ ゴシック"/>
                          <a:cs typeface="Arial"/>
                        </a:rPr>
                        <a:t>溶接開放断面　（補助軸）</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kern="100" dirty="0">
                          <a:effectLst/>
                          <a:latin typeface="Arial"/>
                          <a:ea typeface="ＭＳ ゴシック"/>
                        </a:rPr>
                        <a:t>0,76</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kern="100" dirty="0">
                          <a:effectLst/>
                          <a:latin typeface="Arial"/>
                          <a:ea typeface="ＭＳ ゴシック"/>
                        </a:rPr>
                        <a:t>0,20</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1109">
                <a:tc>
                  <a:txBody>
                    <a:bodyPr/>
                    <a:lstStyle/>
                    <a:p>
                      <a:pPr algn="just">
                        <a:spcAft>
                          <a:spcPts val="0"/>
                        </a:spcAft>
                      </a:pPr>
                      <a:r>
                        <a:rPr lang="ja-JP" sz="1400" b="1" kern="100" dirty="0">
                          <a:effectLst/>
                          <a:latin typeface="Arial"/>
                          <a:ea typeface="ＭＳ ゴシック"/>
                          <a:cs typeface="Arial"/>
                        </a:rPr>
                        <a:t>ねじりー曲げねじり</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400" b="1" kern="100" dirty="0">
                          <a:effectLst/>
                          <a:latin typeface="Arial"/>
                          <a:ea typeface="ＭＳ ゴシック"/>
                          <a:cs typeface="Arial"/>
                        </a:rPr>
                        <a:t>すべての部材</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kern="100" dirty="0">
                          <a:effectLst/>
                          <a:latin typeface="Arial"/>
                          <a:ea typeface="ＭＳ ゴシック"/>
                        </a:rPr>
                        <a:t>0,34</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kern="100" dirty="0">
                          <a:effectLst/>
                          <a:latin typeface="Arial"/>
                          <a:ea typeface="ＭＳ ゴシック"/>
                        </a:rPr>
                        <a:t>0,20</a:t>
                      </a:r>
                      <a:endParaRPr lang="ja-JP" sz="1400" kern="100" dirty="0">
                        <a:effectLst/>
                        <a:latin typeface="Times New Roman"/>
                        <a:ea typeface="ＭＳ ゴシック"/>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Slide Number Placeholder 3">
            <a:extLst>
              <a:ext uri="{FF2B5EF4-FFF2-40B4-BE49-F238E27FC236}">
                <a16:creationId xmlns:a16="http://schemas.microsoft.com/office/drawing/2014/main" id="{A5FFDD41-609E-4341-ADEF-BF11A164D305}"/>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7436251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15900" y="116632"/>
            <a:ext cx="8640762" cy="1143000"/>
          </a:xfrm>
        </p:spPr>
        <p:txBody>
          <a:bodyPr>
            <a:normAutofit/>
          </a:bodyPr>
          <a:lstStyle/>
          <a:p>
            <a:r>
              <a:rPr lang="en-US" altLang="ja-JP" dirty="0">
                <a:latin typeface="ＭＳ Ｐゴシック" panose="020B0600070205080204" pitchFamily="50" charset="-128"/>
                <a:ea typeface="ＭＳ Ｐゴシック" panose="020B0600070205080204" pitchFamily="50" charset="-128"/>
              </a:rPr>
              <a:t>Eurocode3</a:t>
            </a:r>
            <a:r>
              <a:rPr lang="ja-JP" altLang="en-US" dirty="0">
                <a:latin typeface="ＭＳ Ｐゴシック" panose="020B0600070205080204" pitchFamily="50" charset="-128"/>
                <a:ea typeface="ＭＳ Ｐゴシック" panose="020B0600070205080204" pitchFamily="50" charset="-128"/>
              </a:rPr>
              <a:t>　曲げ座屈曲線</a:t>
            </a:r>
            <a:endParaRPr lang="en-GB" altLang="en-US" dirty="0">
              <a:latin typeface="ＭＳ Ｐゴシック" panose="020B0600070205080204" pitchFamily="50" charset="-128"/>
              <a:ea typeface="ＭＳ Ｐゴシック" panose="020B0600070205080204" pitchFamily="50" charset="-128"/>
            </a:endParaRPr>
          </a:p>
        </p:txBody>
      </p:sp>
      <p:pic>
        <p:nvPicPr>
          <p:cNvPr id="32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17650"/>
            <a:ext cx="6697663"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971426" y="2420888"/>
            <a:ext cx="432048" cy="160043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減少係数</a:t>
            </a:r>
            <a:endPar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Ｘ</a:t>
            </a:r>
            <a:endPar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 name="テキスト ボックス 4"/>
          <p:cNvSpPr txBox="1"/>
          <p:nvPr/>
        </p:nvSpPr>
        <p:spPr>
          <a:xfrm>
            <a:off x="3594212" y="5234202"/>
            <a:ext cx="2088232"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非定型細長比</a:t>
            </a:r>
            <a:r>
              <a:rPr kumimoji="1" lang="el-GR" altLang="zh-TW"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λ¯</a:t>
            </a:r>
            <a:endPar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テキスト ボックス 5"/>
          <p:cNvSpPr txBox="1"/>
          <p:nvPr/>
        </p:nvSpPr>
        <p:spPr>
          <a:xfrm>
            <a:off x="2508514" y="5470017"/>
            <a:ext cx="5046240"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ステンレス：中空断面　（溶接＋シームレス）、冷間成形溝断面</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ステンレス：溶接断面</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炭素鋼：溶接</a:t>
            </a:r>
            <a:r>
              <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a:t>
            </a: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断面、冷間成形中空部分、冷間成形溝断面</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炭素鋼：熱間仕上中空断面</a:t>
            </a:r>
            <a:endPar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Slide Number Placeholder 3">
            <a:extLst>
              <a:ext uri="{FF2B5EF4-FFF2-40B4-BE49-F238E27FC236}">
                <a16:creationId xmlns:a16="http://schemas.microsoft.com/office/drawing/2014/main" id="{5C4ED36E-014D-472E-9096-830656BAA1B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68189673"/>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15900" y="116632"/>
            <a:ext cx="8640762" cy="1143000"/>
          </a:xfrm>
        </p:spPr>
        <p:txBody>
          <a:bodyPr>
            <a:normAutofit/>
          </a:bodyPr>
          <a:lstStyle/>
          <a:p>
            <a:r>
              <a:rPr lang="en-US" altLang="ja-JP" dirty="0">
                <a:latin typeface="ＭＳ Ｐゴシック" panose="020B0600070205080204" pitchFamily="50" charset="-128"/>
                <a:ea typeface="ＭＳ Ｐゴシック" panose="020B0600070205080204" pitchFamily="50" charset="-128"/>
              </a:rPr>
              <a:t>Eurocode3</a:t>
            </a:r>
            <a:r>
              <a:rPr lang="ja-JP" altLang="en-US" dirty="0">
                <a:latin typeface="ＭＳ Ｐゴシック" panose="020B0600070205080204" pitchFamily="50" charset="-128"/>
                <a:ea typeface="ＭＳ Ｐゴシック" panose="020B0600070205080204" pitchFamily="50" charset="-128"/>
              </a:rPr>
              <a:t>　曲げ座屈　事例</a:t>
            </a:r>
            <a:endParaRPr lang="en-GB" altLang="en-US" dirty="0">
              <a:latin typeface="ＭＳ Ｐゴシック" panose="020B0600070205080204" pitchFamily="50" charset="-128"/>
              <a:ea typeface="ＭＳ Ｐゴシック" panose="020B0600070205080204" pitchFamily="50" charset="-128"/>
            </a:endParaRPr>
          </a:p>
        </p:txBody>
      </p:sp>
      <p:pic>
        <p:nvPicPr>
          <p:cNvPr id="9" name="Afbeelding 7">
            <a:extLst>
              <a:ext uri="{FF2B5EF4-FFF2-40B4-BE49-F238E27FC236}">
                <a16:creationId xmlns:a16="http://schemas.microsoft.com/office/drawing/2014/main" id="{8659421D-BBF2-4C09-BF8C-CAD129D97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274" y="1417637"/>
            <a:ext cx="2387525" cy="5301953"/>
          </a:xfrm>
          <a:prstGeom prst="rect">
            <a:avLst/>
          </a:prstGeom>
        </p:spPr>
      </p:pic>
      <p:sp>
        <p:nvSpPr>
          <p:cNvPr id="10" name="Tijdelijke aanduiding voor inhoud 9">
            <a:extLst>
              <a:ext uri="{FF2B5EF4-FFF2-40B4-BE49-F238E27FC236}">
                <a16:creationId xmlns:a16="http://schemas.microsoft.com/office/drawing/2014/main" id="{B5F4C26F-90BB-484F-B7AE-B6E336BFD3F4}"/>
              </a:ext>
            </a:extLst>
          </p:cNvPr>
          <p:cNvSpPr txBox="1">
            <a:spLocks/>
          </p:cNvSpPr>
          <p:nvPr/>
        </p:nvSpPr>
        <p:spPr>
          <a:xfrm>
            <a:off x="357708" y="1462627"/>
            <a:ext cx="7886700" cy="488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冷間成形された角形鋼管における同心円方向圧縮</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11" name="Tabel 6">
            <a:extLst>
              <a:ext uri="{FF2B5EF4-FFF2-40B4-BE49-F238E27FC236}">
                <a16:creationId xmlns:a16="http://schemas.microsoft.com/office/drawing/2014/main" id="{DA49E3D2-D0CF-41FF-8668-D6A408179EF9}"/>
              </a:ext>
            </a:extLst>
          </p:cNvPr>
          <p:cNvGraphicFramePr>
            <a:graphicFrameLocks noGrp="1"/>
          </p:cNvGraphicFramePr>
          <p:nvPr/>
        </p:nvGraphicFramePr>
        <p:xfrm>
          <a:off x="899592" y="2403152"/>
          <a:ext cx="5266929" cy="146304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2530625">
                  <a:extLst>
                    <a:ext uri="{9D8B030D-6E8A-4147-A177-3AD203B41FA5}">
                      <a16:colId xmlns:a16="http://schemas.microsoft.com/office/drawing/2014/main" val="20002"/>
                    </a:ext>
                  </a:extLst>
                </a:gridCol>
              </a:tblGrid>
              <a:tr h="360000">
                <a:tc>
                  <a:txBody>
                    <a:bodyPr/>
                    <a:lstStyle/>
                    <a:p>
                      <a:endParaRPr lang="nl-BE" dirty="0"/>
                    </a:p>
                  </a:txBody>
                  <a:tcPr>
                    <a:noFill/>
                  </a:tcPr>
                </a:tc>
                <a:tc>
                  <a:txBody>
                    <a:bodyPr/>
                    <a:lstStyle/>
                    <a:p>
                      <a:pPr algn="ctr"/>
                      <a:r>
                        <a:rPr lang="ja-JP" altLang="en-US" dirty="0"/>
                        <a:t>炭素鋼</a:t>
                      </a:r>
                      <a:endParaRPr lang="nl-BE" dirty="0"/>
                    </a:p>
                  </a:txBody>
                  <a:tcPr/>
                </a:tc>
                <a:tc>
                  <a:txBody>
                    <a:bodyPr/>
                    <a:lstStyle/>
                    <a:p>
                      <a:pPr algn="ctr"/>
                      <a:r>
                        <a:rPr lang="ja-JP" altLang="en-US" dirty="0"/>
                        <a:t>ｵｰｽﾃﾅｲﾄ系ｽﾃﾝﾚｽ鋼</a:t>
                      </a:r>
                      <a:endParaRPr lang="nl-BE" dirty="0"/>
                    </a:p>
                  </a:txBody>
                  <a:tcPr/>
                </a:tc>
                <a:extLst>
                  <a:ext uri="{0D108BD9-81ED-4DB2-BD59-A6C34878D82A}">
                    <a16:rowId xmlns:a16="http://schemas.microsoft.com/office/drawing/2014/main" val="10000"/>
                  </a:ext>
                </a:extLst>
              </a:tr>
              <a:tr h="360000">
                <a:tc>
                  <a:txBody>
                    <a:bodyPr/>
                    <a:lstStyle/>
                    <a:p>
                      <a:pPr algn="ctr"/>
                      <a:r>
                        <a:rPr lang="ja-JP" altLang="en-US" b="1" dirty="0">
                          <a:solidFill>
                            <a:schemeClr val="bg1"/>
                          </a:solidFill>
                        </a:rPr>
                        <a:t>材料</a:t>
                      </a:r>
                      <a:endParaRPr lang="nl-BE" b="1" dirty="0">
                        <a:solidFill>
                          <a:schemeClr val="bg1"/>
                        </a:solidFill>
                      </a:endParaRPr>
                    </a:p>
                  </a:txBody>
                  <a:tcPr>
                    <a:solidFill>
                      <a:schemeClr val="accent1"/>
                    </a:solidFill>
                  </a:tcPr>
                </a:tc>
                <a:tc>
                  <a:txBody>
                    <a:bodyPr/>
                    <a:lstStyle/>
                    <a:p>
                      <a:pPr algn="r"/>
                      <a:r>
                        <a:rPr lang="nl-BE" dirty="0"/>
                        <a:t>S235</a:t>
                      </a:r>
                    </a:p>
                  </a:txBody>
                  <a:tcPr/>
                </a:tc>
                <a:tc>
                  <a:txBody>
                    <a:bodyPr/>
                    <a:lstStyle/>
                    <a:p>
                      <a:pPr algn="r"/>
                      <a:r>
                        <a:rPr lang="nl-BE" dirty="0"/>
                        <a:t>EN 1.4301</a:t>
                      </a:r>
                    </a:p>
                  </a:txBody>
                  <a:tcPr/>
                </a:tc>
                <a:extLst>
                  <a:ext uri="{0D108BD9-81ED-4DB2-BD59-A6C34878D82A}">
                    <a16:rowId xmlns:a16="http://schemas.microsoft.com/office/drawing/2014/main" val="10001"/>
                  </a:ext>
                </a:extLst>
              </a:tr>
              <a:tr h="360000">
                <a:tc>
                  <a:txBody>
                    <a:bodyPr/>
                    <a:lstStyle/>
                    <a:p>
                      <a:pPr algn="ctr"/>
                      <a:r>
                        <a:rPr lang="nl-BE" b="1" dirty="0" err="1">
                          <a:solidFill>
                            <a:schemeClr val="bg1"/>
                          </a:solidFill>
                        </a:rPr>
                        <a:t>f</a:t>
                      </a:r>
                      <a:r>
                        <a:rPr lang="nl-BE" b="1" baseline="-25000" dirty="0" err="1">
                          <a:solidFill>
                            <a:schemeClr val="bg1"/>
                          </a:solidFill>
                        </a:rPr>
                        <a:t>y</a:t>
                      </a:r>
                      <a:r>
                        <a:rPr lang="nl-BE" b="1" baseline="0" dirty="0">
                          <a:solidFill>
                            <a:schemeClr val="bg1"/>
                          </a:solidFill>
                        </a:rPr>
                        <a:t> [N/mm²]</a:t>
                      </a:r>
                      <a:endParaRPr lang="nl-BE" b="1" dirty="0">
                        <a:solidFill>
                          <a:schemeClr val="bg1"/>
                        </a:solidFill>
                      </a:endParaRPr>
                    </a:p>
                  </a:txBody>
                  <a:tcPr>
                    <a:solidFill>
                      <a:schemeClr val="accent1"/>
                    </a:solidFill>
                  </a:tcPr>
                </a:tc>
                <a:tc>
                  <a:txBody>
                    <a:bodyPr/>
                    <a:lstStyle/>
                    <a:p>
                      <a:pPr algn="r"/>
                      <a:r>
                        <a:rPr lang="nl-BE" dirty="0"/>
                        <a:t>235</a:t>
                      </a:r>
                    </a:p>
                  </a:txBody>
                  <a:tcPr/>
                </a:tc>
                <a:tc>
                  <a:txBody>
                    <a:bodyPr/>
                    <a:lstStyle/>
                    <a:p>
                      <a:pPr algn="r"/>
                      <a:r>
                        <a:rPr lang="nl-BE" dirty="0"/>
                        <a:t>230</a:t>
                      </a:r>
                    </a:p>
                  </a:txBody>
                  <a:tcPr/>
                </a:tc>
                <a:extLst>
                  <a:ext uri="{0D108BD9-81ED-4DB2-BD59-A6C34878D82A}">
                    <a16:rowId xmlns:a16="http://schemas.microsoft.com/office/drawing/2014/main" val="10002"/>
                  </a:ext>
                </a:extLst>
              </a:tr>
              <a:tr h="360000">
                <a:tc>
                  <a:txBody>
                    <a:bodyPr/>
                    <a:lstStyle/>
                    <a:p>
                      <a:pPr algn="ctr"/>
                      <a:r>
                        <a:rPr lang="nl-BE" b="1" dirty="0">
                          <a:solidFill>
                            <a:schemeClr val="bg1"/>
                          </a:solidFill>
                        </a:rPr>
                        <a:t>E [N/mm²]</a:t>
                      </a:r>
                    </a:p>
                  </a:txBody>
                  <a:tcPr>
                    <a:solidFill>
                      <a:schemeClr val="accent1"/>
                    </a:solidFill>
                  </a:tcPr>
                </a:tc>
                <a:tc>
                  <a:txBody>
                    <a:bodyPr/>
                    <a:lstStyle/>
                    <a:p>
                      <a:pPr algn="r"/>
                      <a:r>
                        <a:rPr lang="nl-BE" dirty="0"/>
                        <a:t>210000</a:t>
                      </a:r>
                    </a:p>
                  </a:txBody>
                  <a:tcPr/>
                </a:tc>
                <a:tc>
                  <a:txBody>
                    <a:bodyPr/>
                    <a:lstStyle/>
                    <a:p>
                      <a:pPr algn="r"/>
                      <a:r>
                        <a:rPr lang="nl-BE" dirty="0"/>
                        <a:t>200000</a:t>
                      </a:r>
                    </a:p>
                  </a:txBody>
                  <a:tcPr/>
                </a:tc>
                <a:extLst>
                  <a:ext uri="{0D108BD9-81ED-4DB2-BD59-A6C34878D82A}">
                    <a16:rowId xmlns:a16="http://schemas.microsoft.com/office/drawing/2014/main" val="10003"/>
                  </a:ext>
                </a:extLst>
              </a:tr>
            </a:tbl>
          </a:graphicData>
        </a:graphic>
      </p:graphicFrame>
      <p:pic>
        <p:nvPicPr>
          <p:cNvPr id="12" name="Afbeelding 2">
            <a:extLst>
              <a:ext uri="{FF2B5EF4-FFF2-40B4-BE49-F238E27FC236}">
                <a16:creationId xmlns:a16="http://schemas.microsoft.com/office/drawing/2014/main" id="{ED7291CC-D702-4C08-B76C-475DC3AAF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4069187"/>
            <a:ext cx="3096344" cy="2650403"/>
          </a:xfrm>
          <a:prstGeom prst="rect">
            <a:avLst/>
          </a:prstGeom>
        </p:spPr>
      </p:pic>
      <p:sp>
        <p:nvSpPr>
          <p:cNvPr id="13" name="Slide Number Placeholder 3">
            <a:extLst>
              <a:ext uri="{FF2B5EF4-FFF2-40B4-BE49-F238E27FC236}">
                <a16:creationId xmlns:a16="http://schemas.microsoft.com/office/drawing/2014/main" id="{BD8C6764-2850-4427-B89D-F5CB2C3FC800}"/>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2551358"/>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15900" y="116632"/>
            <a:ext cx="8640762" cy="1143000"/>
          </a:xfrm>
        </p:spPr>
        <p:txBody>
          <a:bodyPr>
            <a:normAutofit/>
          </a:bodyPr>
          <a:lstStyle/>
          <a:p>
            <a:r>
              <a:rPr lang="en-US" altLang="ja-JP" dirty="0">
                <a:latin typeface="ＭＳ Ｐゴシック" panose="020B0600070205080204" pitchFamily="50" charset="-128"/>
                <a:ea typeface="ＭＳ Ｐゴシック" panose="020B0600070205080204" pitchFamily="50" charset="-128"/>
              </a:rPr>
              <a:t>Eurocode3</a:t>
            </a:r>
            <a:r>
              <a:rPr lang="ja-JP" altLang="en-US" dirty="0">
                <a:latin typeface="ＭＳ Ｐゴシック" panose="020B0600070205080204" pitchFamily="50" charset="-128"/>
                <a:ea typeface="ＭＳ Ｐゴシック" panose="020B0600070205080204" pitchFamily="50" charset="-128"/>
              </a:rPr>
              <a:t>　曲げ座屈　事例</a:t>
            </a:r>
            <a:endParaRPr lang="en-GB" altLang="en-US" dirty="0">
              <a:latin typeface="ＭＳ Ｐゴシック" panose="020B0600070205080204" pitchFamily="50" charset="-128"/>
              <a:ea typeface="ＭＳ Ｐゴシック" panose="020B0600070205080204" pitchFamily="50" charset="-128"/>
            </a:endParaRPr>
          </a:p>
        </p:txBody>
      </p:sp>
      <p:sp>
        <p:nvSpPr>
          <p:cNvPr id="13" name="Tijdelijke aanduiding voor tekst 8">
            <a:extLst>
              <a:ext uri="{FF2B5EF4-FFF2-40B4-BE49-F238E27FC236}">
                <a16:creationId xmlns:a16="http://schemas.microsoft.com/office/drawing/2014/main" id="{FA67B11C-A22D-4E57-BE9F-DFC1C7B0E7CC}"/>
              </a:ext>
            </a:extLst>
          </p:cNvPr>
          <p:cNvSpPr txBox="1">
            <a:spLocks/>
          </p:cNvSpPr>
          <p:nvPr/>
        </p:nvSpPr>
        <p:spPr>
          <a:xfrm>
            <a:off x="457200" y="1268760"/>
            <a:ext cx="4040188" cy="1027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nl-BE"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Eurocode 3-1-1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nl-BE"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S235</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（炭素鋼）</a:t>
            </a:r>
            <a:endParaRPr kumimoji="1" lang="nl-BE"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14" name="Tijdelijke aanduiding voor inhoud 2">
                <a:extLst>
                  <a:ext uri="{FF2B5EF4-FFF2-40B4-BE49-F238E27FC236}">
                    <a16:creationId xmlns:a16="http://schemas.microsoft.com/office/drawing/2014/main" id="{64B40976-A20B-4C2E-8C92-3FA481755D04}"/>
                  </a:ext>
                </a:extLst>
              </p:cNvPr>
              <p:cNvSpPr txBox="1">
                <a:spLocks/>
              </p:cNvSpPr>
              <p:nvPr/>
            </p:nvSpPr>
            <p:spPr>
              <a:xfrm>
                <a:off x="457200" y="2562513"/>
                <a:ext cx="4040188" cy="39303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分類</a:t>
                </a:r>
                <a:endParaRPr kumimoji="1" lang="nl-BE"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全ての内部構造</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type m:val="skw"/>
                          <m:ctrlP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num>
                        <m:den>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den>
                      </m:f>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=21&lt;33=33</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oMath>
                  </m:oMathPara>
                </a14:m>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Class 1</a:t>
                </a:r>
              </a:p>
              <a:p>
                <a:pPr marL="571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断面構造</a:t>
                </a:r>
                <a:r>
                  <a:rPr kumimoji="1" lang="nl-BE"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class 1</a:t>
                </a:r>
              </a:p>
            </p:txBody>
          </p:sp>
        </mc:Choice>
        <mc:Fallback xmlns="">
          <p:sp>
            <p:nvSpPr>
              <p:cNvPr id="14" name="Tijdelijke aanduiding voor inhoud 2">
                <a:extLst>
                  <a:ext uri="{FF2B5EF4-FFF2-40B4-BE49-F238E27FC236}">
                    <a16:creationId xmlns:a16="http://schemas.microsoft.com/office/drawing/2014/main" id="{64B40976-A20B-4C2E-8C92-3FA481755D04}"/>
                  </a:ext>
                </a:extLst>
              </p:cNvPr>
              <p:cNvSpPr txBox="1">
                <a:spLocks noRot="1" noChangeAspect="1" noMove="1" noResize="1" noEditPoints="1" noAdjustHandles="1" noChangeArrowheads="1" noChangeShapeType="1" noTextEdit="1"/>
              </p:cNvSpPr>
              <p:nvPr/>
            </p:nvSpPr>
            <p:spPr>
              <a:xfrm>
                <a:off x="457200" y="2562513"/>
                <a:ext cx="4040188" cy="3930362"/>
              </a:xfrm>
              <a:prstGeom prst="rect">
                <a:avLst/>
              </a:prstGeom>
              <a:blipFill>
                <a:blip r:embed="rId3"/>
                <a:stretch>
                  <a:fillRect l="-2715" t="-2636"/>
                </a:stretch>
              </a:blipFill>
            </p:spPr>
            <p:txBody>
              <a:bodyPr/>
              <a:lstStyle/>
              <a:p>
                <a:r>
                  <a:rPr lang="ja-JP" altLang="en-US">
                    <a:noFill/>
                  </a:rPr>
                  <a:t> </a:t>
                </a:r>
              </a:p>
            </p:txBody>
          </p:sp>
        </mc:Fallback>
      </mc:AlternateContent>
      <p:sp>
        <p:nvSpPr>
          <p:cNvPr id="15" name="Tijdelijke aanduiding voor tekst 9">
            <a:extLst>
              <a:ext uri="{FF2B5EF4-FFF2-40B4-BE49-F238E27FC236}">
                <a16:creationId xmlns:a16="http://schemas.microsoft.com/office/drawing/2014/main" id="{09564DFF-0C88-46E0-B97B-4011EEC0EE09}"/>
              </a:ext>
            </a:extLst>
          </p:cNvPr>
          <p:cNvSpPr txBox="1">
            <a:spLocks/>
          </p:cNvSpPr>
          <p:nvPr/>
        </p:nvSpPr>
        <p:spPr>
          <a:xfrm>
            <a:off x="4645025" y="1268760"/>
            <a:ext cx="4041775" cy="1027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nl-BE"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Eurocode 3-1-4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ｵｰｽﾃﾅｲﾄ系ｽﾃﾝﾚｽ鋼</a:t>
            </a:r>
            <a:endParaRPr kumimoji="1" lang="nl-BE"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16" name="Tijdelijke aanduiding voor inhoud 10">
                <a:extLst>
                  <a:ext uri="{FF2B5EF4-FFF2-40B4-BE49-F238E27FC236}">
                    <a16:creationId xmlns:a16="http://schemas.microsoft.com/office/drawing/2014/main" id="{D5E84D75-CE7A-4905-B26F-6BE966D0C13D}"/>
                  </a:ext>
                </a:extLst>
              </p:cNvPr>
              <p:cNvSpPr txBox="1">
                <a:spLocks/>
              </p:cNvSpPr>
              <p:nvPr/>
            </p:nvSpPr>
            <p:spPr>
              <a:xfrm>
                <a:off x="4645025" y="2562513"/>
                <a:ext cx="4041775" cy="39303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分類</a:t>
                </a:r>
                <a:endParaRPr kumimoji="1" lang="nl-BE"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1" lang="nl-BE"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全ての内部構造</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type m:val="skw"/>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num>
                        <m:den>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den>
                      </m:f>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21</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&lt;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25</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25</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oMath>
                  </m:oMathPara>
                </a14:m>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Class 1</a:t>
                </a:r>
              </a:p>
              <a:p>
                <a:pPr marL="571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断面構造</a:t>
                </a:r>
                <a:r>
                  <a:rPr kumimoji="1" lang="nl-BE"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class 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nl-BE"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Choice>
        <mc:Fallback xmlns="">
          <p:sp>
            <p:nvSpPr>
              <p:cNvPr id="16" name="Tijdelijke aanduiding voor inhoud 10">
                <a:extLst>
                  <a:ext uri="{FF2B5EF4-FFF2-40B4-BE49-F238E27FC236}">
                    <a16:creationId xmlns:a16="http://schemas.microsoft.com/office/drawing/2014/main" id="{D5E84D75-CE7A-4905-B26F-6BE966D0C13D}"/>
                  </a:ext>
                </a:extLst>
              </p:cNvPr>
              <p:cNvSpPr txBox="1">
                <a:spLocks noRot="1" noChangeAspect="1" noMove="1" noResize="1" noEditPoints="1" noAdjustHandles="1" noChangeArrowheads="1" noChangeShapeType="1" noTextEdit="1"/>
              </p:cNvSpPr>
              <p:nvPr/>
            </p:nvSpPr>
            <p:spPr>
              <a:xfrm>
                <a:off x="4645025" y="2562513"/>
                <a:ext cx="4041775" cy="3930362"/>
              </a:xfrm>
              <a:prstGeom prst="rect">
                <a:avLst/>
              </a:prstGeom>
              <a:blipFill>
                <a:blip r:embed="rId4"/>
                <a:stretch>
                  <a:fillRect l="-2715" t="-2636"/>
                </a:stretch>
              </a:blipFill>
            </p:spPr>
            <p:txBody>
              <a:bodyPr/>
              <a:lstStyle/>
              <a:p>
                <a:r>
                  <a:rPr lang="ja-JP" altLang="en-US">
                    <a:noFill/>
                  </a:rPr>
                  <a:t> </a:t>
                </a:r>
              </a:p>
            </p:txBody>
          </p:sp>
        </mc:Fallback>
      </mc:AlternateContent>
      <p:cxnSp>
        <p:nvCxnSpPr>
          <p:cNvPr id="17" name="Rechte verbindingslijn 18">
            <a:extLst>
              <a:ext uri="{FF2B5EF4-FFF2-40B4-BE49-F238E27FC236}">
                <a16:creationId xmlns:a16="http://schemas.microsoft.com/office/drawing/2014/main" id="{CA037127-6432-4D70-A564-38D668174577}"/>
              </a:ext>
            </a:extLst>
          </p:cNvPr>
          <p:cNvCxnSpPr/>
          <p:nvPr/>
        </p:nvCxnSpPr>
        <p:spPr>
          <a:xfrm>
            <a:off x="4255464" y="1535113"/>
            <a:ext cx="0" cy="4846215"/>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kstvak 11">
                <a:extLst>
                  <a:ext uri="{FF2B5EF4-FFF2-40B4-BE49-F238E27FC236}">
                    <a16:creationId xmlns:a16="http://schemas.microsoft.com/office/drawing/2014/main" id="{E9CE6D96-6899-4D1C-A17E-822B21275BF3}"/>
                  </a:ext>
                </a:extLst>
              </p:cNvPr>
              <p:cNvSpPr txBox="1"/>
              <p:nvPr/>
            </p:nvSpPr>
            <p:spPr>
              <a:xfrm>
                <a:off x="1197783" y="3090936"/>
                <a:ext cx="1870536" cy="81050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e>
                      </m:rad>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oMath>
                  </m:oMathPara>
                </a14:m>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8" name="Tekstvak 11">
                <a:extLst>
                  <a:ext uri="{FF2B5EF4-FFF2-40B4-BE49-F238E27FC236}">
                    <a16:creationId xmlns:a16="http://schemas.microsoft.com/office/drawing/2014/main" id="{E9CE6D96-6899-4D1C-A17E-822B21275BF3}"/>
                  </a:ext>
                </a:extLst>
              </p:cNvPr>
              <p:cNvSpPr txBox="1">
                <a:spLocks noRot="1" noChangeAspect="1" noMove="1" noResize="1" noEditPoints="1" noAdjustHandles="1" noChangeArrowheads="1" noChangeShapeType="1" noTextEdit="1"/>
              </p:cNvSpPr>
              <p:nvPr/>
            </p:nvSpPr>
            <p:spPr>
              <a:xfrm>
                <a:off x="1197783" y="3090936"/>
                <a:ext cx="1870536" cy="810503"/>
              </a:xfrm>
              <a:prstGeom prst="rect">
                <a:avLst/>
              </a:prstGeom>
              <a:blipFill>
                <a:blip r:embed="rId5"/>
                <a:stretch>
                  <a:fillRect b="-7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Tekstvak 12">
                <a:extLst>
                  <a:ext uri="{FF2B5EF4-FFF2-40B4-BE49-F238E27FC236}">
                    <a16:creationId xmlns:a16="http://schemas.microsoft.com/office/drawing/2014/main" id="{46A877FA-4C55-4902-95EF-577A0A088BD6}"/>
                  </a:ext>
                </a:extLst>
              </p:cNvPr>
              <p:cNvSpPr txBox="1"/>
              <p:nvPr/>
            </p:nvSpPr>
            <p:spPr>
              <a:xfrm>
                <a:off x="5364479" y="2957120"/>
                <a:ext cx="2931173" cy="1143000"/>
              </a:xfrm>
              <a:prstGeom prst="rect">
                <a:avLst/>
              </a:prstGeom>
              <a:noFill/>
            </p:spPr>
            <p:txBody>
              <a:bodyPr wrap="none" lIns="0" tIns="0" rIns="0" bIns="0"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num>
                          <m:den>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210000</m:t>
                            </m:r>
                          </m:den>
                        </m:f>
                      </m:e>
                    </m:rad>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nl-BE" sz="1800" b="0" i="0" u="none" strike="noStrike" kern="1200" cap="none" spc="0" normalizeH="0" baseline="0" noProof="0" dirty="0">
                    <a:ln>
                      <a:noFill/>
                    </a:ln>
                    <a:solidFill>
                      <a:prstClr val="black"/>
                    </a:solidFill>
                    <a:effectLst/>
                    <a:uLnTx/>
                    <a:uFillTx/>
                    <a:latin typeface="Calibri"/>
                    <a:ea typeface="+mn-ea"/>
                    <a:cs typeface="+mn-cs"/>
                  </a:rPr>
                  <a:t>0</a:t>
                </a:r>
                <a:r>
                  <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0" lang="nl-BE" sz="1800" b="0" i="0" u="none" strike="noStrike" kern="1200" cap="none" spc="0" normalizeH="0" baseline="0" noProof="0" dirty="0">
                    <a:ln>
                      <a:noFill/>
                    </a:ln>
                    <a:solidFill>
                      <a:prstClr val="black"/>
                    </a:solidFill>
                    <a:effectLst/>
                    <a:uLnTx/>
                    <a:uFillTx/>
                    <a:latin typeface="Calibri"/>
                    <a:ea typeface="+mn-ea"/>
                    <a:cs typeface="+mn-cs"/>
                  </a:rPr>
                  <a:t>99</a:t>
                </a:r>
              </a:p>
            </p:txBody>
          </p:sp>
        </mc:Choice>
        <mc:Fallback xmlns="">
          <p:sp>
            <p:nvSpPr>
              <p:cNvPr id="19" name="Tekstvak 12">
                <a:extLst>
                  <a:ext uri="{FF2B5EF4-FFF2-40B4-BE49-F238E27FC236}">
                    <a16:creationId xmlns:a16="http://schemas.microsoft.com/office/drawing/2014/main" id="{46A877FA-4C55-4902-95EF-577A0A088BD6}"/>
                  </a:ext>
                </a:extLst>
              </p:cNvPr>
              <p:cNvSpPr txBox="1">
                <a:spLocks noRot="1" noChangeAspect="1" noMove="1" noResize="1" noEditPoints="1" noAdjustHandles="1" noChangeArrowheads="1" noChangeShapeType="1" noTextEdit="1"/>
              </p:cNvSpPr>
              <p:nvPr/>
            </p:nvSpPr>
            <p:spPr>
              <a:xfrm>
                <a:off x="5364479" y="2957120"/>
                <a:ext cx="2931173" cy="1143000"/>
              </a:xfrm>
              <a:prstGeom prst="rect">
                <a:avLst/>
              </a:prstGeom>
              <a:blipFill>
                <a:blip r:embed="rId6"/>
                <a:stretch>
                  <a:fillRect/>
                </a:stretch>
              </a:blipFill>
            </p:spPr>
            <p:txBody>
              <a:bodyPr/>
              <a:lstStyle/>
              <a:p>
                <a:r>
                  <a:rPr lang="ja-JP" altLang="en-US">
                    <a:noFill/>
                  </a:rPr>
                  <a:t> </a:t>
                </a:r>
              </a:p>
            </p:txBody>
          </p:sp>
        </mc:Fallback>
      </mc:AlternateContent>
      <p:sp>
        <p:nvSpPr>
          <p:cNvPr id="11" name="Slide Number Placeholder 3">
            <a:extLst>
              <a:ext uri="{FF2B5EF4-FFF2-40B4-BE49-F238E27FC236}">
                <a16:creationId xmlns:a16="http://schemas.microsoft.com/office/drawing/2014/main" id="{C79ADEC7-4493-4A01-9D0E-8B0310DDA08B}"/>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2403905"/>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15900" y="116632"/>
            <a:ext cx="8640762" cy="1143000"/>
          </a:xfrm>
        </p:spPr>
        <p:txBody>
          <a:bodyPr>
            <a:normAutofit/>
          </a:bodyPr>
          <a:lstStyle/>
          <a:p>
            <a:r>
              <a:rPr lang="en-US" altLang="ja-JP" dirty="0">
                <a:latin typeface="ＭＳ Ｐゴシック" panose="020B0600070205080204" pitchFamily="50" charset="-128"/>
                <a:ea typeface="ＭＳ Ｐゴシック" panose="020B0600070205080204" pitchFamily="50" charset="-128"/>
              </a:rPr>
              <a:t>Eurocode3</a:t>
            </a:r>
            <a:r>
              <a:rPr lang="ja-JP" altLang="en-US" dirty="0">
                <a:latin typeface="ＭＳ Ｐゴシック" panose="020B0600070205080204" pitchFamily="50" charset="-128"/>
                <a:ea typeface="ＭＳ Ｐゴシック" panose="020B0600070205080204" pitchFamily="50" charset="-128"/>
              </a:rPr>
              <a:t>　曲げ座屈　事例</a:t>
            </a:r>
            <a:endParaRPr lang="en-GB" altLang="en-US" dirty="0">
              <a:latin typeface="ＭＳ Ｐゴシック" panose="020B0600070205080204" pitchFamily="50" charset="-128"/>
              <a:ea typeface="ＭＳ Ｐゴシック" panose="020B0600070205080204" pitchFamily="50" charset="-128"/>
            </a:endParaRPr>
          </a:p>
        </p:txBody>
      </p:sp>
      <p:graphicFrame>
        <p:nvGraphicFramePr>
          <p:cNvPr id="20" name="Tabel 2">
            <a:extLst>
              <a:ext uri="{FF2B5EF4-FFF2-40B4-BE49-F238E27FC236}">
                <a16:creationId xmlns:a16="http://schemas.microsoft.com/office/drawing/2014/main" id="{96C41344-DEBC-4638-A8AB-6E248C388E2E}"/>
              </a:ext>
            </a:extLst>
          </p:cNvPr>
          <p:cNvGraphicFramePr>
            <a:graphicFrameLocks noGrp="1"/>
          </p:cNvGraphicFramePr>
          <p:nvPr/>
        </p:nvGraphicFramePr>
        <p:xfrm>
          <a:off x="1612826" y="1252885"/>
          <a:ext cx="5739444" cy="5464684"/>
        </p:xfrm>
        <a:graphic>
          <a:graphicData uri="http://schemas.openxmlformats.org/drawingml/2006/table">
            <a:tbl>
              <a:tblPr firstRow="1" bandRow="1">
                <a:tableStyleId>{5C22544A-7EE6-4342-B048-85BDC9FD1C3A}</a:tableStyleId>
              </a:tblPr>
              <a:tblGrid>
                <a:gridCol w="1913148">
                  <a:extLst>
                    <a:ext uri="{9D8B030D-6E8A-4147-A177-3AD203B41FA5}">
                      <a16:colId xmlns:a16="http://schemas.microsoft.com/office/drawing/2014/main" val="20000"/>
                    </a:ext>
                  </a:extLst>
                </a:gridCol>
                <a:gridCol w="1913148">
                  <a:extLst>
                    <a:ext uri="{9D8B030D-6E8A-4147-A177-3AD203B41FA5}">
                      <a16:colId xmlns:a16="http://schemas.microsoft.com/office/drawing/2014/main" val="20001"/>
                    </a:ext>
                  </a:extLst>
                </a:gridCol>
                <a:gridCol w="1913148">
                  <a:extLst>
                    <a:ext uri="{9D8B030D-6E8A-4147-A177-3AD203B41FA5}">
                      <a16:colId xmlns:a16="http://schemas.microsoft.com/office/drawing/2014/main" val="20002"/>
                    </a:ext>
                  </a:extLst>
                </a:gridCol>
              </a:tblGrid>
              <a:tr h="370840">
                <a:tc>
                  <a:txBody>
                    <a:bodyPr/>
                    <a:lstStyle/>
                    <a:p>
                      <a:endParaRPr lang="nl-BE" dirty="0">
                        <a:solidFill>
                          <a:schemeClr val="bg1"/>
                        </a:solidFill>
                      </a:endParaRPr>
                    </a:p>
                  </a:txBody>
                  <a:tcPr>
                    <a:solidFill>
                      <a:schemeClr val="bg1"/>
                    </a:solidFill>
                  </a:tcPr>
                </a:tc>
                <a:tc>
                  <a:txBody>
                    <a:bodyPr/>
                    <a:lstStyle/>
                    <a:p>
                      <a:r>
                        <a:rPr lang="en-US" altLang="ja-JP" dirty="0"/>
                        <a:t>Eurocode</a:t>
                      </a:r>
                      <a:r>
                        <a:rPr lang="nl-BE" dirty="0"/>
                        <a:t> 3-1-1 S355</a:t>
                      </a:r>
                    </a:p>
                  </a:txBody>
                  <a:tcPr/>
                </a:tc>
                <a:tc>
                  <a:txBody>
                    <a:bodyPr/>
                    <a:lstStyle/>
                    <a:p>
                      <a:r>
                        <a:rPr lang="en-US" altLang="ja-JP" dirty="0"/>
                        <a:t>Eurocode</a:t>
                      </a:r>
                      <a:r>
                        <a:rPr lang="nl-BE" dirty="0"/>
                        <a:t> 3-1-4</a:t>
                      </a:r>
                    </a:p>
                    <a:p>
                      <a:r>
                        <a:rPr lang="ja-JP" altLang="en-US" dirty="0"/>
                        <a:t>二相系ｽﾃﾝﾚｽ鋼</a:t>
                      </a:r>
                      <a:endParaRPr lang="nl-BE" dirty="0"/>
                    </a:p>
                  </a:txBody>
                  <a:tcPr/>
                </a:tc>
                <a:extLst>
                  <a:ext uri="{0D108BD9-81ED-4DB2-BD59-A6C34878D82A}">
                    <a16:rowId xmlns:a16="http://schemas.microsoft.com/office/drawing/2014/main" val="10000"/>
                  </a:ext>
                </a:extLst>
              </a:tr>
              <a:tr h="370840">
                <a:tc>
                  <a:txBody>
                    <a:bodyPr/>
                    <a:lstStyle/>
                    <a:p>
                      <a:r>
                        <a:rPr lang="nl-BE" b="1" baseline="0" dirty="0">
                          <a:solidFill>
                            <a:schemeClr val="bg1"/>
                          </a:solidFill>
                        </a:rPr>
                        <a:t>A [mm²]</a:t>
                      </a:r>
                      <a:endParaRPr lang="nl-BE" b="1" dirty="0">
                        <a:solidFill>
                          <a:schemeClr val="bg1"/>
                        </a:solidFill>
                      </a:endParaRPr>
                    </a:p>
                  </a:txBody>
                  <a:tcPr>
                    <a:solidFill>
                      <a:schemeClr val="accent1"/>
                    </a:solidFill>
                  </a:tcPr>
                </a:tc>
                <a:tc>
                  <a:txBody>
                    <a:bodyPr/>
                    <a:lstStyle/>
                    <a:p>
                      <a:pPr algn="r" fontAlgn="b"/>
                      <a:r>
                        <a:rPr lang="nl-BE" sz="1800" b="0" i="0" u="none" strike="noStrike">
                          <a:solidFill>
                            <a:srgbClr val="000000"/>
                          </a:solidFill>
                          <a:effectLst/>
                          <a:latin typeface="Calibri" panose="020F0502020204030204" pitchFamily="34" charset="0"/>
                        </a:rPr>
                        <a:t>1495</a:t>
                      </a:r>
                    </a:p>
                  </a:txBody>
                  <a:tcPr marL="9525" marR="9525" marT="9525" marB="0" anchor="b"/>
                </a:tc>
                <a:tc>
                  <a:txBody>
                    <a:bodyPr/>
                    <a:lstStyle/>
                    <a:p>
                      <a:pPr algn="r" fontAlgn="b"/>
                      <a:r>
                        <a:rPr lang="nl-BE" sz="1800" b="0" i="0" u="none" strike="noStrike">
                          <a:solidFill>
                            <a:srgbClr val="000000"/>
                          </a:solidFill>
                          <a:effectLst/>
                          <a:latin typeface="Calibri" panose="020F0502020204030204" pitchFamily="34" charset="0"/>
                        </a:rPr>
                        <a:t>1495</a:t>
                      </a:r>
                    </a:p>
                  </a:txBody>
                  <a:tcPr marL="9525" marR="9525" marT="9525" marB="0" anchor="b"/>
                </a:tc>
                <a:extLst>
                  <a:ext uri="{0D108BD9-81ED-4DB2-BD59-A6C34878D82A}">
                    <a16:rowId xmlns:a16="http://schemas.microsoft.com/office/drawing/2014/main" val="10001"/>
                  </a:ext>
                </a:extLst>
              </a:tr>
              <a:tr h="370840">
                <a:tc>
                  <a:txBody>
                    <a:bodyPr/>
                    <a:lstStyle/>
                    <a:p>
                      <a:r>
                        <a:rPr lang="nl-BE" b="1" dirty="0" err="1">
                          <a:solidFill>
                            <a:schemeClr val="bg1"/>
                          </a:solidFill>
                        </a:rPr>
                        <a:t>f</a:t>
                      </a:r>
                      <a:r>
                        <a:rPr lang="nl-BE" b="1" baseline="-25000" dirty="0" err="1">
                          <a:solidFill>
                            <a:schemeClr val="bg1"/>
                          </a:solidFill>
                        </a:rPr>
                        <a:t>y</a:t>
                      </a:r>
                      <a:r>
                        <a:rPr lang="nl-BE" b="1" baseline="0" dirty="0">
                          <a:solidFill>
                            <a:schemeClr val="bg1"/>
                          </a:solidFill>
                        </a:rPr>
                        <a:t> [N/mm²]</a:t>
                      </a:r>
                      <a:endParaRPr lang="nl-BE" b="1" dirty="0">
                        <a:solidFill>
                          <a:schemeClr val="bg1"/>
                        </a:solidFill>
                      </a:endParaRPr>
                    </a:p>
                  </a:txBody>
                  <a:tcPr>
                    <a:solidFill>
                      <a:schemeClr val="accent1"/>
                    </a:solidFill>
                  </a:tcPr>
                </a:tc>
                <a:tc>
                  <a:txBody>
                    <a:bodyPr/>
                    <a:lstStyle/>
                    <a:p>
                      <a:pPr algn="r" fontAlgn="b"/>
                      <a:r>
                        <a:rPr lang="nl-BE" sz="1800" b="1" i="0" u="none" strike="noStrike" dirty="0">
                          <a:solidFill>
                            <a:srgbClr val="000000"/>
                          </a:solidFill>
                          <a:effectLst/>
                          <a:latin typeface="Calibri" panose="020F0502020204030204" pitchFamily="34" charset="0"/>
                        </a:rPr>
                        <a:t>235</a:t>
                      </a:r>
                    </a:p>
                  </a:txBody>
                  <a:tcPr marL="9525" marR="9525" marT="9525" marB="0" anchor="b"/>
                </a:tc>
                <a:tc>
                  <a:txBody>
                    <a:bodyPr/>
                    <a:lstStyle/>
                    <a:p>
                      <a:pPr algn="r" fontAlgn="b"/>
                      <a:r>
                        <a:rPr lang="nl-BE" sz="1800" b="1" i="0" u="none" strike="noStrike" dirty="0">
                          <a:solidFill>
                            <a:srgbClr val="000000"/>
                          </a:solidFill>
                          <a:effectLst/>
                          <a:latin typeface="Calibri" panose="020F0502020204030204" pitchFamily="34" charset="0"/>
                        </a:rPr>
                        <a:t>230</a:t>
                      </a:r>
                    </a:p>
                  </a:txBody>
                  <a:tcPr marL="9525" marR="9525" marT="9525" marB="0" anchor="b"/>
                </a:tc>
                <a:extLst>
                  <a:ext uri="{0D108BD9-81ED-4DB2-BD59-A6C34878D82A}">
                    <a16:rowId xmlns:a16="http://schemas.microsoft.com/office/drawing/2014/main" val="10002"/>
                  </a:ext>
                </a:extLst>
              </a:tr>
              <a:tr h="370840">
                <a:tc>
                  <a:txBody>
                    <a:bodyPr/>
                    <a:lstStyle/>
                    <a:p>
                      <a:endParaRPr lang="nl-BE"/>
                    </a:p>
                  </a:txBody>
                  <a:tcPr>
                    <a:blipFill rotWithShape="0">
                      <a:blip r:embed="rId3"/>
                      <a:stretch>
                        <a:fillRect l="-239" t="-308197" r="-200955" b="-1036066"/>
                      </a:stretch>
                    </a:blipFill>
                  </a:tcPr>
                </a:tc>
                <a:tc>
                  <a:txBody>
                    <a:bodyPr/>
                    <a:lstStyle/>
                    <a:p>
                      <a:pPr algn="r" fontAlgn="b"/>
                      <a:r>
                        <a:rPr lang="nl-BE" sz="1800" b="1" i="0" u="none" strike="noStrike" dirty="0">
                          <a:solidFill>
                            <a:srgbClr val="000000"/>
                          </a:solidFill>
                          <a:effectLst/>
                          <a:latin typeface="Calibri" panose="020F0502020204030204" pitchFamily="34" charset="0"/>
                        </a:rPr>
                        <a:t>1</a:t>
                      </a:r>
                    </a:p>
                  </a:txBody>
                  <a:tcPr marL="9525" marR="9525" marT="9525" marB="0" anchor="b"/>
                </a:tc>
                <a:tc>
                  <a:txBody>
                    <a:bodyPr/>
                    <a:lstStyle/>
                    <a:p>
                      <a:pPr algn="r" fontAlgn="b"/>
                      <a:r>
                        <a:rPr lang="nl-BE" sz="1800" b="1" i="0" u="none" strike="noStrike" dirty="0">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0003"/>
                  </a:ext>
                </a:extLst>
              </a:tr>
              <a:tr h="370840">
                <a:tc>
                  <a:txBody>
                    <a:bodyPr/>
                    <a:lstStyle/>
                    <a:p>
                      <a:r>
                        <a:rPr lang="nl-BE" b="1" baseline="0" dirty="0" err="1">
                          <a:solidFill>
                            <a:schemeClr val="bg1"/>
                          </a:solidFill>
                        </a:rPr>
                        <a:t>N</a:t>
                      </a:r>
                      <a:r>
                        <a:rPr lang="nl-BE" b="1" baseline="-25000" dirty="0" err="1">
                          <a:solidFill>
                            <a:schemeClr val="bg1"/>
                          </a:solidFill>
                        </a:rPr>
                        <a:t>c,Rd</a:t>
                      </a:r>
                      <a:r>
                        <a:rPr lang="nl-BE" b="1" baseline="0" dirty="0">
                          <a:solidFill>
                            <a:schemeClr val="bg1"/>
                          </a:solidFill>
                        </a:rPr>
                        <a:t> [</a:t>
                      </a:r>
                      <a:r>
                        <a:rPr lang="nl-BE" b="1" baseline="0" dirty="0" err="1">
                          <a:solidFill>
                            <a:schemeClr val="bg1"/>
                          </a:solidFill>
                        </a:rPr>
                        <a:t>kN</a:t>
                      </a:r>
                      <a:r>
                        <a:rPr lang="nl-BE" b="1" baseline="0" dirty="0">
                          <a:solidFill>
                            <a:schemeClr val="bg1"/>
                          </a:solidFill>
                        </a:rPr>
                        <a:t>]</a:t>
                      </a:r>
                      <a:endParaRPr lang="nl-BE" b="1" dirty="0">
                        <a:solidFill>
                          <a:schemeClr val="bg1"/>
                        </a:solidFill>
                      </a:endParaRPr>
                    </a:p>
                  </a:txBody>
                  <a:tcPr>
                    <a:solidFill>
                      <a:schemeClr val="accent1"/>
                    </a:solidFill>
                  </a:tcPr>
                </a:tc>
                <a:tc>
                  <a:txBody>
                    <a:bodyPr/>
                    <a:lstStyle/>
                    <a:p>
                      <a:pPr algn="r" fontAlgn="b"/>
                      <a:r>
                        <a:rPr lang="nl-BE" sz="1800" b="1" i="0" u="none" strike="noStrike" dirty="0">
                          <a:solidFill>
                            <a:srgbClr val="000000"/>
                          </a:solidFill>
                          <a:effectLst/>
                          <a:latin typeface="Calibri" panose="020F0502020204030204" pitchFamily="34" charset="0"/>
                        </a:rPr>
                        <a:t>351</a:t>
                      </a:r>
                    </a:p>
                  </a:txBody>
                  <a:tcPr marL="9525" marR="9525" marT="9525" marB="0" anchor="b"/>
                </a:tc>
                <a:tc>
                  <a:txBody>
                    <a:bodyPr/>
                    <a:lstStyle/>
                    <a:p>
                      <a:pPr algn="r" fontAlgn="b"/>
                      <a:r>
                        <a:rPr lang="nl-BE" sz="1800" b="1" i="0" u="none" strike="noStrike" dirty="0">
                          <a:solidFill>
                            <a:srgbClr val="000000"/>
                          </a:solidFill>
                          <a:effectLst/>
                          <a:latin typeface="Calibri" panose="020F0502020204030204" pitchFamily="34" charset="0"/>
                        </a:rPr>
                        <a:t>313</a:t>
                      </a:r>
                    </a:p>
                  </a:txBody>
                  <a:tcPr marL="9525" marR="9525" marT="9525" marB="0" anchor="b"/>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1" dirty="0" err="1">
                          <a:solidFill>
                            <a:schemeClr val="bg1"/>
                          </a:solidFill>
                        </a:rPr>
                        <a:t>L</a:t>
                      </a:r>
                      <a:r>
                        <a:rPr lang="nl-BE" b="1" baseline="-25000" dirty="0" err="1">
                          <a:solidFill>
                            <a:schemeClr val="bg1"/>
                          </a:solidFill>
                        </a:rPr>
                        <a:t>cr</a:t>
                      </a:r>
                      <a:r>
                        <a:rPr lang="nl-BE" b="1" baseline="0" dirty="0">
                          <a:solidFill>
                            <a:schemeClr val="bg1"/>
                          </a:solidFill>
                        </a:rPr>
                        <a:t> [mm]</a:t>
                      </a:r>
                      <a:endParaRPr lang="nl-BE" b="1" dirty="0">
                        <a:solidFill>
                          <a:schemeClr val="bg1"/>
                        </a:solidFill>
                      </a:endParaRPr>
                    </a:p>
                  </a:txBody>
                  <a:tcPr>
                    <a:solidFill>
                      <a:schemeClr val="accent1"/>
                    </a:solidFill>
                  </a:tcPr>
                </a:tc>
                <a:tc>
                  <a:txBody>
                    <a:bodyPr/>
                    <a:lstStyle/>
                    <a:p>
                      <a:pPr algn="r" fontAlgn="b"/>
                      <a:r>
                        <a:rPr lang="nl-BE" sz="1800" b="0" i="0" u="none" strike="noStrike">
                          <a:solidFill>
                            <a:srgbClr val="000000"/>
                          </a:solidFill>
                          <a:effectLst/>
                          <a:latin typeface="Calibri" panose="020F0502020204030204" pitchFamily="34" charset="0"/>
                        </a:rPr>
                        <a:t>2100</a:t>
                      </a:r>
                    </a:p>
                  </a:txBody>
                  <a:tcPr marL="9525" marR="9525" marT="9525" marB="0" anchor="b"/>
                </a:tc>
                <a:tc>
                  <a:txBody>
                    <a:bodyPr/>
                    <a:lstStyle/>
                    <a:p>
                      <a:pPr algn="r" fontAlgn="b"/>
                      <a:r>
                        <a:rPr lang="nl-BE" sz="1800" b="0" i="0" u="none" strike="noStrike">
                          <a:solidFill>
                            <a:srgbClr val="000000"/>
                          </a:solidFill>
                          <a:effectLst/>
                          <a:latin typeface="Calibri" panose="020F0502020204030204" pitchFamily="34" charset="0"/>
                        </a:rPr>
                        <a:t>2100</a:t>
                      </a:r>
                    </a:p>
                  </a:txBody>
                  <a:tcPr marL="9525" marR="9525" marT="9525" marB="0" anchor="b"/>
                </a:tc>
                <a:extLst>
                  <a:ext uri="{0D108BD9-81ED-4DB2-BD59-A6C34878D82A}">
                    <a16:rowId xmlns:a16="http://schemas.microsoft.com/office/drawing/2014/main" val="10005"/>
                  </a:ext>
                </a:extLst>
              </a:tr>
              <a:tr h="370840">
                <a:tc>
                  <a:txBody>
                    <a:bodyPr/>
                    <a:lstStyle/>
                    <a:p>
                      <a:endParaRPr lang="nl-BE"/>
                    </a:p>
                  </a:txBody>
                  <a:tcPr>
                    <a:blipFill rotWithShape="0">
                      <a:blip r:embed="rId3"/>
                      <a:stretch>
                        <a:fillRect l="-239" t="-606557" r="-200955" b="-737705"/>
                      </a:stretch>
                    </a:blipFill>
                  </a:tcPr>
                </a:tc>
                <a:tc>
                  <a:txBody>
                    <a:bodyPr/>
                    <a:lstStyle/>
                    <a:p>
                      <a:pPr algn="r" fontAlgn="b"/>
                      <a:r>
                        <a:rPr lang="nl-BE" sz="1800" b="0" i="0" u="none" strike="noStrike">
                          <a:solidFill>
                            <a:srgbClr val="000000"/>
                          </a:solidFill>
                          <a:effectLst/>
                          <a:latin typeface="Calibri" panose="020F0502020204030204" pitchFamily="34" charset="0"/>
                        </a:rPr>
                        <a:t>93,9</a:t>
                      </a:r>
                    </a:p>
                  </a:txBody>
                  <a:tcPr marL="9525" marR="9525" marT="9525" marB="0" anchor="b"/>
                </a:tc>
                <a:tc>
                  <a:txBody>
                    <a:bodyPr/>
                    <a:lstStyle/>
                    <a:p>
                      <a:pPr algn="r" fontAlgn="b"/>
                      <a:r>
                        <a:rPr lang="nl-BE" sz="1800" b="0" i="0" u="none" strike="noStrike" dirty="0">
                          <a:solidFill>
                            <a:srgbClr val="000000"/>
                          </a:solidFill>
                          <a:effectLst/>
                          <a:latin typeface="Calibri" panose="020F0502020204030204" pitchFamily="34" charset="0"/>
                        </a:rPr>
                        <a:t>92,6</a:t>
                      </a:r>
                    </a:p>
                  </a:txBody>
                  <a:tcPr marL="9525" marR="9525" marT="9525" marB="0" anchor="b"/>
                </a:tc>
                <a:extLst>
                  <a:ext uri="{0D108BD9-81ED-4DB2-BD59-A6C34878D82A}">
                    <a16:rowId xmlns:a16="http://schemas.microsoft.com/office/drawing/2014/main" val="10006"/>
                  </a:ext>
                </a:extLst>
              </a:tr>
              <a:tr h="372682">
                <a:tc>
                  <a:txBody>
                    <a:bodyPr/>
                    <a:lstStyle/>
                    <a:p>
                      <a:endParaRPr lang="nl-BE" dirty="0"/>
                    </a:p>
                  </a:txBody>
                  <a:tcPr>
                    <a:blipFill rotWithShape="0">
                      <a:blip r:embed="rId3"/>
                      <a:stretch>
                        <a:fillRect l="-239" t="-706557" r="-200955" b="-637705"/>
                      </a:stretch>
                    </a:blipFill>
                  </a:tcPr>
                </a:tc>
                <a:tc>
                  <a:txBody>
                    <a:bodyPr/>
                    <a:lstStyle/>
                    <a:p>
                      <a:pPr algn="r" fontAlgn="b"/>
                      <a:r>
                        <a:rPr lang="nl-BE" sz="1800" b="0" i="0" u="none" strike="noStrike">
                          <a:solidFill>
                            <a:srgbClr val="000000"/>
                          </a:solidFill>
                          <a:effectLst/>
                          <a:latin typeface="Calibri" panose="020F0502020204030204" pitchFamily="34" charset="0"/>
                        </a:rPr>
                        <a:t>0,575</a:t>
                      </a:r>
                    </a:p>
                  </a:txBody>
                  <a:tcPr marL="9525" marR="9525" marT="9525" marB="0" anchor="b"/>
                </a:tc>
                <a:tc>
                  <a:txBody>
                    <a:bodyPr/>
                    <a:lstStyle/>
                    <a:p>
                      <a:pPr algn="r" fontAlgn="b"/>
                      <a:r>
                        <a:rPr lang="nl-BE" sz="1800" b="0" i="0" u="none" strike="noStrike">
                          <a:solidFill>
                            <a:srgbClr val="000000"/>
                          </a:solidFill>
                          <a:effectLst/>
                          <a:latin typeface="Calibri" panose="020F0502020204030204" pitchFamily="34" charset="0"/>
                        </a:rPr>
                        <a:t>0,583</a:t>
                      </a:r>
                    </a:p>
                  </a:txBody>
                  <a:tcPr marL="9525" marR="9525" marT="9525" marB="0" anchor="b"/>
                </a:tc>
                <a:extLst>
                  <a:ext uri="{0D108BD9-81ED-4DB2-BD59-A6C34878D82A}">
                    <a16:rowId xmlns:a16="http://schemas.microsoft.com/office/drawing/2014/main" val="10007"/>
                  </a:ext>
                </a:extLst>
              </a:tr>
              <a:tr h="370840">
                <a:tc>
                  <a:txBody>
                    <a:bodyPr/>
                    <a:lstStyle/>
                    <a:p>
                      <a:endParaRPr lang="nl-BE"/>
                    </a:p>
                  </a:txBody>
                  <a:tcPr>
                    <a:blipFill rotWithShape="0">
                      <a:blip r:embed="rId3"/>
                      <a:stretch>
                        <a:fillRect l="-239" t="-806557" r="-200955" b="-537705"/>
                      </a:stretch>
                    </a:blipFill>
                  </a:tcPr>
                </a:tc>
                <a:tc>
                  <a:txBody>
                    <a:bodyPr/>
                    <a:lstStyle/>
                    <a:p>
                      <a:pPr algn="r" fontAlgn="b"/>
                      <a:r>
                        <a:rPr lang="nl-BE" sz="1800" b="0" i="0" u="none" strike="noStrike">
                          <a:solidFill>
                            <a:srgbClr val="000000"/>
                          </a:solidFill>
                          <a:effectLst/>
                          <a:latin typeface="Calibri" panose="020F0502020204030204" pitchFamily="34" charset="0"/>
                        </a:rPr>
                        <a:t>0,49</a:t>
                      </a:r>
                    </a:p>
                  </a:txBody>
                  <a:tcPr marL="9525" marR="9525" marT="9525" marB="0" anchor="b"/>
                </a:tc>
                <a:tc>
                  <a:txBody>
                    <a:bodyPr/>
                    <a:lstStyle/>
                    <a:p>
                      <a:pPr algn="r" fontAlgn="b"/>
                      <a:r>
                        <a:rPr lang="nl-BE" sz="1800" b="0" i="0" u="none" strike="noStrike" dirty="0">
                          <a:solidFill>
                            <a:srgbClr val="000000"/>
                          </a:solidFill>
                          <a:effectLst/>
                          <a:latin typeface="Calibri" panose="020F0502020204030204" pitchFamily="34" charset="0"/>
                        </a:rPr>
                        <a:t>0,49</a:t>
                      </a:r>
                    </a:p>
                  </a:txBody>
                  <a:tcPr marL="9525" marR="9525" marT="9525" marB="0" anchor="b"/>
                </a:tc>
                <a:extLst>
                  <a:ext uri="{0D108BD9-81ED-4DB2-BD59-A6C34878D82A}">
                    <a16:rowId xmlns:a16="http://schemas.microsoft.com/office/drawing/2014/main" val="10008"/>
                  </a:ext>
                </a:extLst>
              </a:tr>
              <a:tr h="372682">
                <a:tc>
                  <a:txBody>
                    <a:bodyPr/>
                    <a:lstStyle/>
                    <a:p>
                      <a:endParaRPr lang="nl-BE"/>
                    </a:p>
                  </a:txBody>
                  <a:tcPr>
                    <a:blipFill rotWithShape="0">
                      <a:blip r:embed="rId3"/>
                      <a:stretch>
                        <a:fillRect l="-239" t="-906557" r="-200955" b="-437705"/>
                      </a:stretch>
                    </a:blipFill>
                  </a:tcPr>
                </a:tc>
                <a:tc>
                  <a:txBody>
                    <a:bodyPr/>
                    <a:lstStyle/>
                    <a:p>
                      <a:pPr algn="r" fontAlgn="b"/>
                      <a:r>
                        <a:rPr lang="nl-BE" sz="1800" b="0" i="0" u="none" strike="noStrike">
                          <a:solidFill>
                            <a:srgbClr val="000000"/>
                          </a:solidFill>
                          <a:effectLst/>
                          <a:latin typeface="Calibri" panose="020F0502020204030204" pitchFamily="34" charset="0"/>
                        </a:rPr>
                        <a:t>0,2</a:t>
                      </a:r>
                    </a:p>
                  </a:txBody>
                  <a:tcPr marL="9525" marR="9525" marT="9525" marB="0" anchor="b"/>
                </a:tc>
                <a:tc>
                  <a:txBody>
                    <a:bodyPr/>
                    <a:lstStyle/>
                    <a:p>
                      <a:pPr algn="r" fontAlgn="b"/>
                      <a:r>
                        <a:rPr lang="nl-BE" sz="1800" b="0" i="0" u="none" strike="noStrike" dirty="0">
                          <a:solidFill>
                            <a:srgbClr val="000000"/>
                          </a:solidFill>
                          <a:effectLst/>
                          <a:latin typeface="Calibri" panose="020F0502020204030204" pitchFamily="34" charset="0"/>
                        </a:rPr>
                        <a:t>0,4</a:t>
                      </a:r>
                    </a:p>
                  </a:txBody>
                  <a:tcPr marL="9525" marR="9525" marT="9525" marB="0" anchor="b"/>
                </a:tc>
                <a:extLst>
                  <a:ext uri="{0D108BD9-81ED-4DB2-BD59-A6C34878D82A}">
                    <a16:rowId xmlns:a16="http://schemas.microsoft.com/office/drawing/2014/main" val="10009"/>
                  </a:ext>
                </a:extLst>
              </a:tr>
              <a:tr h="370840">
                <a:tc>
                  <a:txBody>
                    <a:bodyPr/>
                    <a:lstStyle/>
                    <a:p>
                      <a:endParaRPr lang="nl-BE"/>
                    </a:p>
                  </a:txBody>
                  <a:tcPr>
                    <a:blipFill rotWithShape="0">
                      <a:blip r:embed="rId3"/>
                      <a:stretch>
                        <a:fillRect l="-239" t="-1006557" r="-200955" b="-337705"/>
                      </a:stretch>
                    </a:blipFill>
                  </a:tcPr>
                </a:tc>
                <a:tc>
                  <a:txBody>
                    <a:bodyPr/>
                    <a:lstStyle/>
                    <a:p>
                      <a:pPr algn="r" fontAlgn="b"/>
                      <a:r>
                        <a:rPr lang="nl-BE" sz="1800" b="0" i="0" u="none" strike="noStrike">
                          <a:solidFill>
                            <a:srgbClr val="000000"/>
                          </a:solidFill>
                          <a:effectLst/>
                          <a:latin typeface="Calibri" panose="020F0502020204030204" pitchFamily="34" charset="0"/>
                        </a:rPr>
                        <a:t>0,76</a:t>
                      </a:r>
                    </a:p>
                  </a:txBody>
                  <a:tcPr marL="9525" marR="9525" marT="9525" marB="0" anchor="b"/>
                </a:tc>
                <a:tc>
                  <a:txBody>
                    <a:bodyPr/>
                    <a:lstStyle/>
                    <a:p>
                      <a:pPr algn="r" fontAlgn="b"/>
                      <a:r>
                        <a:rPr lang="nl-BE" sz="1800" b="0" i="0" u="none" strike="noStrike">
                          <a:solidFill>
                            <a:srgbClr val="000000"/>
                          </a:solidFill>
                          <a:effectLst/>
                          <a:latin typeface="Calibri" panose="020F0502020204030204" pitchFamily="34" charset="0"/>
                        </a:rPr>
                        <a:t>0,71</a:t>
                      </a:r>
                    </a:p>
                  </a:txBody>
                  <a:tcPr marL="9525" marR="9525" marT="9525" marB="0" anchor="b"/>
                </a:tc>
                <a:extLst>
                  <a:ext uri="{0D108BD9-81ED-4DB2-BD59-A6C34878D82A}">
                    <a16:rowId xmlns:a16="http://schemas.microsoft.com/office/drawing/2014/main" val="10010"/>
                  </a:ext>
                </a:extLst>
              </a:tr>
              <a:tr h="370840">
                <a:tc>
                  <a:txBody>
                    <a:bodyPr/>
                    <a:lstStyle/>
                    <a:p>
                      <a:endParaRPr lang="nl-BE"/>
                    </a:p>
                  </a:txBody>
                  <a:tcPr>
                    <a:blipFill rotWithShape="0">
                      <a:blip r:embed="rId3"/>
                      <a:stretch>
                        <a:fillRect l="-239" t="-1106557" r="-200955" b="-237705"/>
                      </a:stretch>
                    </a:blipFill>
                  </a:tcPr>
                </a:tc>
                <a:tc>
                  <a:txBody>
                    <a:bodyPr/>
                    <a:lstStyle/>
                    <a:p>
                      <a:pPr algn="r" fontAlgn="b"/>
                      <a:r>
                        <a:rPr lang="nl-BE" sz="1800" b="0" i="0" u="none" strike="noStrike">
                          <a:solidFill>
                            <a:srgbClr val="000000"/>
                          </a:solidFill>
                          <a:effectLst/>
                          <a:latin typeface="Calibri" panose="020F0502020204030204" pitchFamily="34" charset="0"/>
                        </a:rPr>
                        <a:t>0,80</a:t>
                      </a:r>
                    </a:p>
                  </a:txBody>
                  <a:tcPr marL="9525" marR="9525" marT="9525" marB="0" anchor="b"/>
                </a:tc>
                <a:tc>
                  <a:txBody>
                    <a:bodyPr/>
                    <a:lstStyle/>
                    <a:p>
                      <a:pPr algn="r" fontAlgn="b"/>
                      <a:r>
                        <a:rPr lang="nl-BE" sz="1800" b="0" i="0" u="none" strike="noStrike">
                          <a:solidFill>
                            <a:srgbClr val="000000"/>
                          </a:solidFill>
                          <a:effectLst/>
                          <a:latin typeface="Calibri" panose="020F0502020204030204" pitchFamily="34" charset="0"/>
                        </a:rPr>
                        <a:t>0,89</a:t>
                      </a:r>
                    </a:p>
                  </a:txBody>
                  <a:tcPr marL="9525" marR="9525" marT="9525" marB="0" anchor="b"/>
                </a:tc>
                <a:extLst>
                  <a:ext uri="{0D108BD9-81ED-4DB2-BD59-A6C34878D82A}">
                    <a16:rowId xmlns:a16="http://schemas.microsoft.com/office/drawing/2014/main" val="10011"/>
                  </a:ext>
                </a:extLst>
              </a:tr>
              <a:tr h="370840">
                <a:tc>
                  <a:txBody>
                    <a:bodyPr/>
                    <a:lstStyle/>
                    <a:p>
                      <a:endParaRPr lang="nl-BE"/>
                    </a:p>
                  </a:txBody>
                  <a:tcPr>
                    <a:blipFill rotWithShape="0">
                      <a:blip r:embed="rId3"/>
                      <a:stretch>
                        <a:fillRect l="-239" t="-1206557" r="-200955" b="-137705"/>
                      </a:stretch>
                    </a:blipFill>
                  </a:tcPr>
                </a:tc>
                <a:tc>
                  <a:txBody>
                    <a:bodyPr/>
                    <a:lstStyle/>
                    <a:p>
                      <a:pPr algn="r" fontAlgn="b"/>
                      <a:r>
                        <a:rPr lang="nl-BE" sz="1800" b="1" i="0" u="none" strike="noStrike" dirty="0">
                          <a:solidFill>
                            <a:srgbClr val="000000"/>
                          </a:solidFill>
                          <a:effectLst/>
                          <a:latin typeface="Calibri" panose="020F0502020204030204" pitchFamily="34" charset="0"/>
                        </a:rPr>
                        <a:t>1</a:t>
                      </a:r>
                    </a:p>
                  </a:txBody>
                  <a:tcPr marL="9525" marR="9525" marT="9525" marB="0" anchor="b"/>
                </a:tc>
                <a:tc>
                  <a:txBody>
                    <a:bodyPr/>
                    <a:lstStyle/>
                    <a:p>
                      <a:pPr algn="r" fontAlgn="b"/>
                      <a:r>
                        <a:rPr lang="nl-BE" sz="1800" b="1" i="0" u="none" strike="noStrike" dirty="0">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0012"/>
                  </a:ext>
                </a:extLst>
              </a:tr>
              <a:tr h="370840">
                <a:tc>
                  <a:txBody>
                    <a:bodyPr/>
                    <a:lstStyle/>
                    <a:p>
                      <a:r>
                        <a:rPr lang="nl-BE" b="1" baseline="0" dirty="0" err="1">
                          <a:solidFill>
                            <a:schemeClr val="bg1"/>
                          </a:solidFill>
                        </a:rPr>
                        <a:t>N</a:t>
                      </a:r>
                      <a:r>
                        <a:rPr lang="nl-BE" b="1" baseline="-25000" dirty="0" err="1">
                          <a:solidFill>
                            <a:schemeClr val="bg1"/>
                          </a:solidFill>
                        </a:rPr>
                        <a:t>b,Rd</a:t>
                      </a:r>
                      <a:r>
                        <a:rPr lang="nl-BE" b="1" baseline="0" dirty="0">
                          <a:solidFill>
                            <a:schemeClr val="bg1"/>
                          </a:solidFill>
                        </a:rPr>
                        <a:t> [</a:t>
                      </a:r>
                      <a:r>
                        <a:rPr lang="nl-BE" b="1" baseline="0" dirty="0" err="1">
                          <a:solidFill>
                            <a:schemeClr val="bg1"/>
                          </a:solidFill>
                        </a:rPr>
                        <a:t>kN</a:t>
                      </a:r>
                      <a:r>
                        <a:rPr lang="nl-BE" b="1" baseline="0" dirty="0">
                          <a:solidFill>
                            <a:schemeClr val="bg1"/>
                          </a:solidFill>
                        </a:rPr>
                        <a:t>]</a:t>
                      </a:r>
                      <a:endParaRPr lang="nl-BE" b="1" dirty="0">
                        <a:solidFill>
                          <a:schemeClr val="bg1"/>
                        </a:solidFill>
                      </a:endParaRPr>
                    </a:p>
                  </a:txBody>
                  <a:tcPr>
                    <a:solidFill>
                      <a:schemeClr val="accent1"/>
                    </a:solidFill>
                  </a:tcPr>
                </a:tc>
                <a:tc>
                  <a:txBody>
                    <a:bodyPr/>
                    <a:lstStyle/>
                    <a:p>
                      <a:pPr algn="r" fontAlgn="b"/>
                      <a:r>
                        <a:rPr lang="nl-BE" sz="1800" b="1" i="0" u="none" strike="noStrike" dirty="0">
                          <a:solidFill>
                            <a:srgbClr val="000000"/>
                          </a:solidFill>
                          <a:effectLst/>
                          <a:latin typeface="Calibri" panose="020F0502020204030204" pitchFamily="34" charset="0"/>
                        </a:rPr>
                        <a:t>281</a:t>
                      </a:r>
                    </a:p>
                  </a:txBody>
                  <a:tcPr marL="9525" marR="9525" marT="9525" marB="0" anchor="b"/>
                </a:tc>
                <a:tc>
                  <a:txBody>
                    <a:bodyPr/>
                    <a:lstStyle/>
                    <a:p>
                      <a:pPr algn="r" fontAlgn="b"/>
                      <a:r>
                        <a:rPr lang="nl-BE" sz="1800" b="1" i="0" u="none" strike="noStrike" dirty="0">
                          <a:solidFill>
                            <a:srgbClr val="000000"/>
                          </a:solidFill>
                          <a:effectLst/>
                          <a:latin typeface="Calibri" panose="020F0502020204030204" pitchFamily="34" charset="0"/>
                        </a:rPr>
                        <a:t>277</a:t>
                      </a:r>
                    </a:p>
                  </a:txBody>
                  <a:tcPr marL="9525" marR="9525" marT="9525" marB="0" anchor="b"/>
                </a:tc>
                <a:extLst>
                  <a:ext uri="{0D108BD9-81ED-4DB2-BD59-A6C34878D82A}">
                    <a16:rowId xmlns:a16="http://schemas.microsoft.com/office/drawing/2014/main" val="10013"/>
                  </a:ext>
                </a:extLst>
              </a:tr>
            </a:tbl>
          </a:graphicData>
        </a:graphic>
      </p:graphicFrame>
      <p:sp>
        <p:nvSpPr>
          <p:cNvPr id="5" name="Slide Number Placeholder 3">
            <a:extLst>
              <a:ext uri="{FF2B5EF4-FFF2-40B4-BE49-F238E27FC236}">
                <a16:creationId xmlns:a16="http://schemas.microsoft.com/office/drawing/2014/main" id="{1313041D-CCD8-492C-965E-1532267F09B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77524665"/>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15900" y="116632"/>
            <a:ext cx="8640762" cy="1143000"/>
          </a:xfrm>
        </p:spPr>
        <p:txBody>
          <a:bodyPr>
            <a:normAutofit/>
          </a:bodyPr>
          <a:lstStyle/>
          <a:p>
            <a:r>
              <a:rPr lang="en-US" altLang="ja-JP" dirty="0">
                <a:latin typeface="ＭＳ Ｐゴシック" panose="020B0600070205080204" pitchFamily="50" charset="-128"/>
                <a:ea typeface="ＭＳ Ｐゴシック" panose="020B0600070205080204" pitchFamily="50" charset="-128"/>
              </a:rPr>
              <a:t>Eurocode3</a:t>
            </a:r>
            <a:r>
              <a:rPr lang="ja-JP" altLang="en-US" dirty="0">
                <a:latin typeface="ＭＳ Ｐゴシック" panose="020B0600070205080204" pitchFamily="50" charset="-128"/>
                <a:ea typeface="ＭＳ Ｐゴシック" panose="020B0600070205080204" pitchFamily="50" charset="-128"/>
              </a:rPr>
              <a:t>　曲げ座屈　事例</a:t>
            </a:r>
            <a:endParaRPr lang="en-GB" altLang="en-US" dirty="0">
              <a:latin typeface="ＭＳ Ｐゴシック" panose="020B0600070205080204" pitchFamily="50" charset="-128"/>
              <a:ea typeface="ＭＳ Ｐゴシック" panose="020B0600070205080204" pitchFamily="50" charset="-128"/>
            </a:endParaRPr>
          </a:p>
        </p:txBody>
      </p:sp>
      <p:graphicFrame>
        <p:nvGraphicFramePr>
          <p:cNvPr id="6" name="Tabel 2">
            <a:extLst>
              <a:ext uri="{FF2B5EF4-FFF2-40B4-BE49-F238E27FC236}">
                <a16:creationId xmlns:a16="http://schemas.microsoft.com/office/drawing/2014/main" id="{4FCEFE5F-EAE9-468C-A322-988562A91CB6}"/>
              </a:ext>
            </a:extLst>
          </p:cNvPr>
          <p:cNvGraphicFramePr>
            <a:graphicFrameLocks noGrp="1"/>
          </p:cNvGraphicFramePr>
          <p:nvPr/>
        </p:nvGraphicFramePr>
        <p:xfrm>
          <a:off x="479480" y="1494552"/>
          <a:ext cx="7632849" cy="2494280"/>
        </p:xfrm>
        <a:graphic>
          <a:graphicData uri="http://schemas.openxmlformats.org/drawingml/2006/table">
            <a:tbl>
              <a:tblPr firstRow="1" bandRow="1">
                <a:tableStyleId>{5C22544A-7EE6-4342-B048-85BDC9FD1C3A}</a:tableStyleId>
              </a:tblPr>
              <a:tblGrid>
                <a:gridCol w="2544283">
                  <a:extLst>
                    <a:ext uri="{9D8B030D-6E8A-4147-A177-3AD203B41FA5}">
                      <a16:colId xmlns:a16="http://schemas.microsoft.com/office/drawing/2014/main" val="20000"/>
                    </a:ext>
                  </a:extLst>
                </a:gridCol>
                <a:gridCol w="2544283">
                  <a:extLst>
                    <a:ext uri="{9D8B030D-6E8A-4147-A177-3AD203B41FA5}">
                      <a16:colId xmlns:a16="http://schemas.microsoft.com/office/drawing/2014/main" val="20001"/>
                    </a:ext>
                  </a:extLst>
                </a:gridCol>
                <a:gridCol w="2544283">
                  <a:extLst>
                    <a:ext uri="{9D8B030D-6E8A-4147-A177-3AD203B41FA5}">
                      <a16:colId xmlns:a16="http://schemas.microsoft.com/office/drawing/2014/main" val="20002"/>
                    </a:ext>
                  </a:extLst>
                </a:gridCol>
              </a:tblGrid>
              <a:tr h="370840">
                <a:tc>
                  <a:txBody>
                    <a:bodyPr/>
                    <a:lstStyle/>
                    <a:p>
                      <a:endParaRPr lang="nl-BE" dirty="0">
                        <a:solidFill>
                          <a:schemeClr val="bg1"/>
                        </a:solidFill>
                      </a:endParaRPr>
                    </a:p>
                  </a:txBody>
                  <a:tcPr>
                    <a:lnR w="12700" cap="flat" cmpd="sng" algn="ctr">
                      <a:noFill/>
                      <a:prstDash val="solid"/>
                      <a:round/>
                      <a:headEnd type="none" w="med" len="med"/>
                      <a:tailEnd type="none" w="med" len="med"/>
                    </a:lnR>
                    <a:solidFill>
                      <a:schemeClr val="bg1"/>
                    </a:solidFill>
                  </a:tcPr>
                </a:tc>
                <a:tc>
                  <a:txBody>
                    <a:bodyPr/>
                    <a:lstStyle/>
                    <a:p>
                      <a:r>
                        <a:rPr lang="en-US" altLang="ja-JP" dirty="0"/>
                        <a:t>Eurocode 3-1-1</a:t>
                      </a:r>
                    </a:p>
                    <a:p>
                      <a:r>
                        <a:rPr lang="nl-BE" dirty="0"/>
                        <a:t>S235 </a:t>
                      </a:r>
                      <a:r>
                        <a:rPr lang="ja-JP" altLang="en-US" dirty="0"/>
                        <a:t>（炭素鋼）</a:t>
                      </a:r>
                      <a:endParaRPr lang="nl-BE"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en-US" altLang="ja-JP" dirty="0"/>
                        <a:t>Eurocode 3-1-4</a:t>
                      </a:r>
                    </a:p>
                    <a:p>
                      <a:r>
                        <a:rPr lang="ja-JP" altLang="en-US" dirty="0"/>
                        <a:t>ｵｰｽﾃﾅｲﾄ系ｽﾃﾝﾚｽ鋼</a:t>
                      </a:r>
                      <a:endParaRPr lang="nl-BE"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r>
                        <a:rPr lang="nl-BE" b="1" dirty="0" err="1">
                          <a:solidFill>
                            <a:schemeClr val="bg1"/>
                          </a:solidFill>
                        </a:rPr>
                        <a:t>f</a:t>
                      </a:r>
                      <a:r>
                        <a:rPr lang="nl-BE" b="1" baseline="-25000" dirty="0" err="1">
                          <a:solidFill>
                            <a:schemeClr val="bg1"/>
                          </a:solidFill>
                        </a:rPr>
                        <a:t>y</a:t>
                      </a:r>
                      <a:r>
                        <a:rPr lang="nl-BE" b="1" baseline="0" dirty="0">
                          <a:solidFill>
                            <a:schemeClr val="bg1"/>
                          </a:solidFill>
                        </a:rPr>
                        <a:t> [N/mm²]</a:t>
                      </a:r>
                      <a:endParaRPr lang="nl-BE" b="1"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r"/>
                      <a:r>
                        <a:rPr lang="nl-BE" dirty="0"/>
                        <a:t>235</a:t>
                      </a:r>
                    </a:p>
                  </a:txBody>
                  <a:tcPr>
                    <a:lnL w="12700" cap="flat" cmpd="sng" algn="ctr">
                      <a:noFill/>
                      <a:prstDash val="solid"/>
                      <a:round/>
                      <a:headEnd type="none" w="med" len="med"/>
                      <a:tailEnd type="none" w="med" len="med"/>
                    </a:lnL>
                  </a:tcPr>
                </a:tc>
                <a:tc>
                  <a:txBody>
                    <a:bodyPr/>
                    <a:lstStyle/>
                    <a:p>
                      <a:pPr algn="r"/>
                      <a:r>
                        <a:rPr lang="nl-BE" dirty="0"/>
                        <a:t>230</a:t>
                      </a:r>
                    </a:p>
                  </a:txBody>
                  <a:tcPr/>
                </a:tc>
                <a:extLst>
                  <a:ext uri="{0D108BD9-81ED-4DB2-BD59-A6C34878D82A}">
                    <a16:rowId xmlns:a16="http://schemas.microsoft.com/office/drawing/2014/main" val="10001"/>
                  </a:ext>
                </a:extLst>
              </a:tr>
              <a:tr h="370840">
                <a:tc>
                  <a:txBody>
                    <a:bodyPr/>
                    <a:lstStyle/>
                    <a:p>
                      <a:endParaRPr lang="nl-BE"/>
                    </a:p>
                  </a:txBody>
                  <a:tcPr>
                    <a:lnR w="12700" cap="flat" cmpd="sng" algn="ctr">
                      <a:noFill/>
                      <a:prstDash val="solid"/>
                      <a:round/>
                      <a:headEnd type="none" w="med" len="med"/>
                      <a:tailEnd type="none" w="med" len="med"/>
                    </a:lnR>
                    <a:blipFill rotWithShape="0">
                      <a:blip r:embed="rId3"/>
                      <a:stretch>
                        <a:fillRect l="-239" t="-208197" r="-200718" b="-324590"/>
                      </a:stretch>
                    </a:blipFill>
                  </a:tcPr>
                </a:tc>
                <a:tc>
                  <a:txBody>
                    <a:bodyPr/>
                    <a:lstStyle/>
                    <a:p>
                      <a:pPr algn="r"/>
                      <a:r>
                        <a:rPr lang="nl-BE" dirty="0"/>
                        <a:t>1,0</a:t>
                      </a:r>
                    </a:p>
                  </a:txBody>
                  <a:tcPr>
                    <a:lnL w="12700" cap="flat" cmpd="sng" algn="ctr">
                      <a:noFill/>
                      <a:prstDash val="solid"/>
                      <a:round/>
                      <a:headEnd type="none" w="med" len="med"/>
                      <a:tailEnd type="none" w="med" len="med"/>
                    </a:lnL>
                  </a:tcPr>
                </a:tc>
                <a:tc>
                  <a:txBody>
                    <a:bodyPr/>
                    <a:lstStyle/>
                    <a:p>
                      <a:pPr algn="r"/>
                      <a:r>
                        <a:rPr lang="nl-BE" dirty="0"/>
                        <a:t>1,1</a:t>
                      </a:r>
                    </a:p>
                  </a:txBody>
                  <a:tcPr/>
                </a:tc>
                <a:extLst>
                  <a:ext uri="{0D108BD9-81ED-4DB2-BD59-A6C34878D82A}">
                    <a16:rowId xmlns:a16="http://schemas.microsoft.com/office/drawing/2014/main" val="10002"/>
                  </a:ext>
                </a:extLst>
              </a:tr>
              <a:tr h="370840">
                <a:tc>
                  <a:txBody>
                    <a:bodyPr/>
                    <a:lstStyle/>
                    <a:p>
                      <a:endParaRPr lang="nl-BE" dirty="0"/>
                    </a:p>
                  </a:txBody>
                  <a:tcPr>
                    <a:lnR w="12700" cap="flat" cmpd="sng" algn="ctr">
                      <a:noFill/>
                      <a:prstDash val="solid"/>
                      <a:round/>
                      <a:headEnd type="none" w="med" len="med"/>
                      <a:tailEnd type="none" w="med" len="med"/>
                    </a:lnR>
                    <a:blipFill rotWithShape="0">
                      <a:blip r:embed="rId3"/>
                      <a:stretch>
                        <a:fillRect l="-239" t="-308197" r="-200718" b="-224590"/>
                      </a:stretch>
                    </a:blipFill>
                  </a:tcPr>
                </a:tc>
                <a:tc>
                  <a:txBody>
                    <a:bodyPr/>
                    <a:lstStyle/>
                    <a:p>
                      <a:pPr algn="r"/>
                      <a:r>
                        <a:rPr lang="nl-BE" dirty="0"/>
                        <a:t>1,0</a:t>
                      </a:r>
                    </a:p>
                  </a:txBody>
                  <a:tcPr>
                    <a:lnL w="12700" cap="flat" cmpd="sng" algn="ctr">
                      <a:noFill/>
                      <a:prstDash val="solid"/>
                      <a:round/>
                      <a:headEnd type="none" w="med" len="med"/>
                      <a:tailEnd type="none" w="med" len="med"/>
                    </a:lnL>
                  </a:tcPr>
                </a:tc>
                <a:tc>
                  <a:txBody>
                    <a:bodyPr/>
                    <a:lstStyle/>
                    <a:p>
                      <a:pPr algn="r"/>
                      <a:r>
                        <a:rPr lang="nl-BE" dirty="0"/>
                        <a:t>1,1</a:t>
                      </a:r>
                    </a:p>
                  </a:txBody>
                  <a:tcPr/>
                </a:tc>
                <a:extLst>
                  <a:ext uri="{0D108BD9-81ED-4DB2-BD59-A6C34878D82A}">
                    <a16:rowId xmlns:a16="http://schemas.microsoft.com/office/drawing/2014/main" val="10003"/>
                  </a:ext>
                </a:extLst>
              </a:tr>
              <a:tr h="370840">
                <a:tc>
                  <a:txBody>
                    <a:bodyPr/>
                    <a:lstStyle/>
                    <a:p>
                      <a:r>
                        <a:rPr lang="ja-JP" altLang="en-US" b="1" dirty="0">
                          <a:solidFill>
                            <a:schemeClr val="bg1"/>
                          </a:solidFill>
                        </a:rPr>
                        <a:t>断面構造</a:t>
                      </a:r>
                      <a:r>
                        <a:rPr lang="nl-BE" b="1" dirty="0">
                          <a:solidFill>
                            <a:schemeClr val="bg1"/>
                          </a:solidFill>
                        </a:rPr>
                        <a:t> N</a:t>
                      </a:r>
                      <a:r>
                        <a:rPr lang="nl-BE" b="1" baseline="-25000" dirty="0">
                          <a:solidFill>
                            <a:schemeClr val="bg1"/>
                          </a:solidFill>
                        </a:rPr>
                        <a:t>c,Rd</a:t>
                      </a:r>
                      <a:r>
                        <a:rPr lang="nl-BE" b="1" baseline="0" dirty="0">
                          <a:solidFill>
                            <a:schemeClr val="bg1"/>
                          </a:solidFill>
                        </a:rPr>
                        <a:t> [kN]</a:t>
                      </a:r>
                      <a:endParaRPr lang="nl-BE" b="1"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r"/>
                      <a:r>
                        <a:rPr lang="nl-BE" dirty="0"/>
                        <a:t>351</a:t>
                      </a:r>
                    </a:p>
                  </a:txBody>
                  <a:tcPr>
                    <a:lnL w="12700" cap="flat" cmpd="sng" algn="ctr">
                      <a:noFill/>
                      <a:prstDash val="solid"/>
                      <a:round/>
                      <a:headEnd type="none" w="med" len="med"/>
                      <a:tailEnd type="none" w="med" len="med"/>
                    </a:lnL>
                  </a:tcPr>
                </a:tc>
                <a:tc>
                  <a:txBody>
                    <a:bodyPr/>
                    <a:lstStyle/>
                    <a:p>
                      <a:pPr algn="r"/>
                      <a:r>
                        <a:rPr lang="nl-BE" dirty="0"/>
                        <a:t>313</a:t>
                      </a:r>
                    </a:p>
                  </a:txBody>
                  <a:tcPr/>
                </a:tc>
                <a:extLst>
                  <a:ext uri="{0D108BD9-81ED-4DB2-BD59-A6C34878D82A}">
                    <a16:rowId xmlns:a16="http://schemas.microsoft.com/office/drawing/2014/main" val="10004"/>
                  </a:ext>
                </a:extLst>
              </a:tr>
              <a:tr h="370840">
                <a:tc>
                  <a:txBody>
                    <a:bodyPr/>
                    <a:lstStyle/>
                    <a:p>
                      <a:r>
                        <a:rPr lang="ja-JP" altLang="en-US" b="1" dirty="0">
                          <a:solidFill>
                            <a:schemeClr val="bg1"/>
                          </a:solidFill>
                        </a:rPr>
                        <a:t>安定性</a:t>
                      </a:r>
                      <a:r>
                        <a:rPr lang="nl-BE" b="1" dirty="0">
                          <a:solidFill>
                            <a:schemeClr val="bg1"/>
                          </a:solidFill>
                        </a:rPr>
                        <a:t> N</a:t>
                      </a:r>
                      <a:r>
                        <a:rPr lang="nl-BE" b="1" baseline="-25000" dirty="0">
                          <a:solidFill>
                            <a:schemeClr val="bg1"/>
                          </a:solidFill>
                        </a:rPr>
                        <a:t>b,Rd</a:t>
                      </a:r>
                      <a:r>
                        <a:rPr lang="nl-BE" b="1" baseline="0" dirty="0">
                          <a:solidFill>
                            <a:schemeClr val="bg1"/>
                          </a:solidFill>
                        </a:rPr>
                        <a:t> [kN]</a:t>
                      </a:r>
                      <a:endParaRPr lang="nl-BE" b="1"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r"/>
                      <a:r>
                        <a:rPr lang="nl-BE" dirty="0"/>
                        <a:t>281</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r"/>
                      <a:r>
                        <a:rPr lang="nl-BE" dirty="0"/>
                        <a:t>277</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ijdelijke aanduiding voor tekst 8">
            <a:extLst>
              <a:ext uri="{FF2B5EF4-FFF2-40B4-BE49-F238E27FC236}">
                <a16:creationId xmlns:a16="http://schemas.microsoft.com/office/drawing/2014/main" id="{66DEE79D-DEB1-460D-A009-402970395F32}"/>
              </a:ext>
            </a:extLst>
          </p:cNvPr>
          <p:cNvSpPr txBox="1">
            <a:spLocks/>
          </p:cNvSpPr>
          <p:nvPr/>
        </p:nvSpPr>
        <p:spPr>
          <a:xfrm>
            <a:off x="628650" y="1422400"/>
            <a:ext cx="7886700" cy="531896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比較</a:t>
            </a:r>
            <a:endPar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この事例においては、炭素鋼とステンレス鋼が</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同等の座屈抵抗を示す</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br>
              <a:rPr kumimoji="1" 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1" lang="en-GB" sz="2400" b="1"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ひずみ硬化の優位性が示されておらず、</a:t>
            </a:r>
            <a:endParaRPr kumimoji="1" lang="en-US" altLang="ja-JP" sz="2400" b="1"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　　現在の</a:t>
            </a:r>
            <a:r>
              <a:rPr kumimoji="1" lang="en-US" altLang="ja-JP" sz="2400" b="1"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Eurocode3-1-4</a:t>
            </a:r>
            <a:r>
              <a:rPr kumimoji="1" lang="ja-JP" altLang="en-US" sz="2400" b="1"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では、ひずみ硬化の</a:t>
            </a:r>
            <a:endParaRPr kumimoji="1" lang="en-US" altLang="ja-JP" sz="2400" b="1"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rPr>
              <a:t>　　影響が考慮されているとは言えない</a:t>
            </a:r>
            <a:endParaRPr kumimoji="1" lang="en-US" sz="2811" b="1"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Slide Number Placeholder 3">
            <a:extLst>
              <a:ext uri="{FF2B5EF4-FFF2-40B4-BE49-F238E27FC236}">
                <a16:creationId xmlns:a16="http://schemas.microsoft.com/office/drawing/2014/main" id="{223D29E6-A24E-4F66-B5FE-7D7C67121FD1}"/>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55375321"/>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4" name="Rectangle 24"/>
          <p:cNvSpPr>
            <a:spLocks noChangeArrowheads="1"/>
          </p:cNvSpPr>
          <p:nvPr/>
        </p:nvSpPr>
        <p:spPr bwMode="auto">
          <a:xfrm>
            <a:off x="6365113" y="2127250"/>
            <a:ext cx="2235200" cy="2413000"/>
          </a:xfrm>
          <a:prstGeom prst="rect">
            <a:avLst/>
          </a:prstGeom>
          <a:solidFill>
            <a:schemeClr val="accent1"/>
          </a:solidFill>
          <a:ln w="38100">
            <a:solidFill>
              <a:srgbClr val="FE9914"/>
            </a:solid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62" name="Rectangle 2"/>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63" name="Rectangle 3"/>
          <p:cNvSpPr>
            <a:spLocks noChangeArrowheads="1"/>
          </p:cNvSpPr>
          <p:nvPr/>
        </p:nvSpPr>
        <p:spPr bwMode="auto">
          <a:xfrm>
            <a:off x="-553212" y="320040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8854" name="Rectangle 4"/>
          <p:cNvSpPr>
            <a:spLocks noGrp="1" noChangeArrowheads="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水平ねじれ座屈現象</a:t>
            </a:r>
            <a:endParaRPr lang="en-GB" dirty="0">
              <a:latin typeface="ＭＳ Ｐゴシック" panose="020B0600070205080204" pitchFamily="50" charset="-128"/>
              <a:ea typeface="ＭＳ Ｐゴシック" panose="020B0600070205080204" pitchFamily="50" charset="-128"/>
            </a:endParaRPr>
          </a:p>
        </p:txBody>
      </p:sp>
      <p:sp>
        <p:nvSpPr>
          <p:cNvPr id="23" name="Espace réservé du contenu 22"/>
          <p:cNvSpPr>
            <a:spLocks noGrp="1"/>
          </p:cNvSpPr>
          <p:nvPr>
            <p:ph idx="1"/>
          </p:nvPr>
        </p:nvSpPr>
        <p:spPr/>
        <p:txBody>
          <a:bodyPr>
            <a:normAutofit fontScale="92500" lnSpcReduction="10000"/>
          </a:bodyPr>
          <a:lstStyle/>
          <a:p>
            <a:pPr marL="0" indent="0">
              <a:buNone/>
            </a:pPr>
            <a:r>
              <a:rPr lang="ja-JP" altLang="en-US" dirty="0">
                <a:latin typeface="ＭＳ Ｐゴシック" panose="020B0600070205080204" pitchFamily="50" charset="-128"/>
                <a:ea typeface="ＭＳ Ｐゴシック" panose="020B0600070205080204" pitchFamily="50" charset="-128"/>
              </a:rPr>
              <a:t>以下の条件下では、</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水平ねじれ座屈現象</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を軽減することができる</a:t>
            </a:r>
            <a:endParaRPr lang="en-US" altLang="ja-JP" dirty="0">
              <a:latin typeface="ＭＳ Ｐゴシック" panose="020B0600070205080204" pitchFamily="50" charset="-128"/>
              <a:ea typeface="ＭＳ Ｐゴシック" panose="020B0600070205080204" pitchFamily="50" charset="-128"/>
            </a:endParaRPr>
          </a:p>
          <a:p>
            <a:pPr marL="0" indent="0">
              <a:buNone/>
            </a:pPr>
            <a:endParaRPr lang="en-GB" dirty="0">
              <a:latin typeface="ＭＳ Ｐゴシック" panose="020B0600070205080204" pitchFamily="50" charset="-128"/>
              <a:ea typeface="ＭＳ Ｐゴシック" panose="020B0600070205080204" pitchFamily="50" charset="-128"/>
            </a:endParaRPr>
          </a:p>
          <a:p>
            <a:pPr lvl="1"/>
            <a:r>
              <a:rPr lang="en-GB"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対称軸曲げ</a:t>
            </a:r>
            <a:br>
              <a:rPr lang="en-GB" dirty="0">
                <a:latin typeface="ＭＳ Ｐゴシック" panose="020B0600070205080204" pitchFamily="50" charset="-128"/>
                <a:ea typeface="ＭＳ Ｐゴシック" panose="020B0600070205080204" pitchFamily="50" charset="-128"/>
              </a:rPr>
            </a:br>
            <a:endParaRPr lang="en-GB" dirty="0">
              <a:latin typeface="ＭＳ Ｐゴシック" panose="020B0600070205080204" pitchFamily="50" charset="-128"/>
              <a:ea typeface="ＭＳ Ｐゴシック" panose="020B0600070205080204" pitchFamily="50" charset="-128"/>
            </a:endParaRPr>
          </a:p>
          <a:p>
            <a:pPr lvl="1"/>
            <a:r>
              <a:rPr lang="en-GB" dirty="0">
                <a:latin typeface="ＭＳ Ｐゴシック" panose="020B0600070205080204" pitchFamily="50" charset="-128"/>
                <a:ea typeface="ＭＳ Ｐゴシック" panose="020B0600070205080204" pitchFamily="50" charset="-128"/>
              </a:rPr>
              <a:t> CHS, SHS,</a:t>
            </a:r>
            <a:r>
              <a:rPr lang="ja-JP" altLang="en-US" dirty="0">
                <a:latin typeface="ＭＳ Ｐゴシック" panose="020B0600070205080204" pitchFamily="50" charset="-128"/>
                <a:ea typeface="ＭＳ Ｐゴシック" panose="020B0600070205080204" pitchFamily="50" charset="-128"/>
              </a:rPr>
              <a:t>　棒鋼（丸、角）</a:t>
            </a:r>
            <a:br>
              <a:rPr lang="en-GB" dirty="0">
                <a:latin typeface="ＭＳ Ｐゴシック" panose="020B0600070205080204" pitchFamily="50" charset="-128"/>
                <a:ea typeface="ＭＳ Ｐゴシック" panose="020B0600070205080204" pitchFamily="50" charset="-128"/>
              </a:rPr>
            </a:br>
            <a:endParaRPr lang="en-GB"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完全に水平方向に拘束された梁</a:t>
            </a:r>
            <a:br>
              <a:rPr lang="en-GB" dirty="0">
                <a:latin typeface="ＭＳ Ｐゴシック" panose="020B0600070205080204" pitchFamily="50" charset="-128"/>
                <a:ea typeface="ＭＳ Ｐゴシック" panose="020B0600070205080204" pitchFamily="50" charset="-128"/>
              </a:rPr>
            </a:br>
            <a:endParaRPr lang="en-GB" dirty="0">
              <a:latin typeface="ＭＳ Ｐゴシック" panose="020B0600070205080204" pitchFamily="50" charset="-128"/>
              <a:ea typeface="ＭＳ Ｐゴシック" panose="020B0600070205080204" pitchFamily="50" charset="-128"/>
            </a:endParaRPr>
          </a:p>
          <a:p>
            <a:pPr lvl="1"/>
            <a:r>
              <a:rPr lang="en-GB"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a:t>
            </a:r>
            <a:r>
              <a:rPr lang="en-GB" dirty="0">
                <a:latin typeface="ＭＳ Ｐゴシック" panose="020B0600070205080204" pitchFamily="50" charset="-128"/>
                <a:ea typeface="ＭＳ Ｐゴシック" panose="020B0600070205080204" pitchFamily="50" charset="-128"/>
              </a:rPr>
              <a:t>&lt; 0.4</a:t>
            </a:r>
            <a:endParaRPr lang="en-US" dirty="0">
              <a:latin typeface="ＭＳ Ｐゴシック" panose="020B0600070205080204" pitchFamily="50" charset="-128"/>
              <a:ea typeface="ＭＳ Ｐゴシック" panose="020B0600070205080204" pitchFamily="50" charset="-128"/>
            </a:endParaRPr>
          </a:p>
          <a:p>
            <a:endParaRPr lang="fr-FR" dirty="0">
              <a:latin typeface="ＭＳ Ｐゴシック" panose="020B0600070205080204" pitchFamily="50" charset="-128"/>
              <a:ea typeface="ＭＳ Ｐゴシック" panose="020B0600070205080204" pitchFamily="50" charset="-128"/>
            </a:endParaRPr>
          </a:p>
        </p:txBody>
      </p:sp>
      <p:graphicFrame>
        <p:nvGraphicFramePr>
          <p:cNvPr id="78850" name="Object 2"/>
          <p:cNvGraphicFramePr>
            <a:graphicFrameLocks noChangeAspect="1"/>
          </p:cNvGraphicFramePr>
          <p:nvPr/>
        </p:nvGraphicFramePr>
        <p:xfrm>
          <a:off x="1555101" y="5922094"/>
          <a:ext cx="671513" cy="603250"/>
        </p:xfrm>
        <a:graphic>
          <a:graphicData uri="http://schemas.openxmlformats.org/presentationml/2006/ole">
            <mc:AlternateContent xmlns:mc="http://schemas.openxmlformats.org/markup-compatibility/2006">
              <mc:Choice xmlns:v="urn:schemas-microsoft-com:vml" Requires="v">
                <p:oleObj spid="_x0000_s5122" name="Equation" r:id="rId4" imgW="253800" imgH="228600" progId="Equation.DSMT4">
                  <p:embed/>
                </p:oleObj>
              </mc:Choice>
              <mc:Fallback>
                <p:oleObj name="Equation" r:id="rId4" imgW="253800" imgH="228600" progId="Equation.DSMT4">
                  <p:embed/>
                  <p:pic>
                    <p:nvPicPr>
                      <p:cNvPr id="788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101" y="5922094"/>
                        <a:ext cx="671513"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11"/>
          <p:cNvGrpSpPr>
            <a:grpSpLocks/>
          </p:cNvGrpSpPr>
          <p:nvPr/>
        </p:nvGrpSpPr>
        <p:grpSpPr bwMode="auto">
          <a:xfrm>
            <a:off x="6428613" y="2686050"/>
            <a:ext cx="2247900" cy="1824038"/>
            <a:chOff x="4248" y="2224"/>
            <a:chExt cx="1416" cy="1149"/>
          </a:xfrm>
        </p:grpSpPr>
        <p:grpSp>
          <p:nvGrpSpPr>
            <p:cNvPr id="4" name="Group 12"/>
            <p:cNvGrpSpPr>
              <a:grpSpLocks/>
            </p:cNvGrpSpPr>
            <p:nvPr/>
          </p:nvGrpSpPr>
          <p:grpSpPr bwMode="auto">
            <a:xfrm>
              <a:off x="5092" y="2224"/>
              <a:ext cx="298" cy="577"/>
              <a:chOff x="2421" y="10804"/>
              <a:chExt cx="745" cy="1443"/>
            </a:xfrm>
          </p:grpSpPr>
          <p:sp>
            <p:nvSpPr>
              <p:cNvPr id="860173" name="Line 13"/>
              <p:cNvSpPr>
                <a:spLocks noChangeShapeType="1"/>
              </p:cNvSpPr>
              <p:nvPr/>
            </p:nvSpPr>
            <p:spPr bwMode="auto">
              <a:xfrm>
                <a:off x="2786" y="10807"/>
                <a:ext cx="0" cy="144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74" name="Line 14"/>
              <p:cNvSpPr>
                <a:spLocks noChangeShapeType="1"/>
              </p:cNvSpPr>
              <p:nvPr/>
            </p:nvSpPr>
            <p:spPr bwMode="auto">
              <a:xfrm>
                <a:off x="2421" y="10804"/>
                <a:ext cx="720" cy="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75" name="Line 15"/>
              <p:cNvSpPr>
                <a:spLocks noChangeShapeType="1"/>
              </p:cNvSpPr>
              <p:nvPr/>
            </p:nvSpPr>
            <p:spPr bwMode="auto">
              <a:xfrm>
                <a:off x="2446" y="12247"/>
                <a:ext cx="720" cy="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5" name="Group 16"/>
            <p:cNvGrpSpPr>
              <a:grpSpLocks/>
            </p:cNvGrpSpPr>
            <p:nvPr/>
          </p:nvGrpSpPr>
          <p:grpSpPr bwMode="auto">
            <a:xfrm rot="-1273705">
              <a:off x="4382" y="2359"/>
              <a:ext cx="298" cy="577"/>
              <a:chOff x="2421" y="10804"/>
              <a:chExt cx="745" cy="1443"/>
            </a:xfrm>
          </p:grpSpPr>
          <p:sp>
            <p:nvSpPr>
              <p:cNvPr id="860177" name="Line 17"/>
              <p:cNvSpPr>
                <a:spLocks noChangeShapeType="1"/>
              </p:cNvSpPr>
              <p:nvPr/>
            </p:nvSpPr>
            <p:spPr bwMode="auto">
              <a:xfrm>
                <a:off x="2785" y="10806"/>
                <a:ext cx="0" cy="144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78" name="Line 18"/>
              <p:cNvSpPr>
                <a:spLocks noChangeShapeType="1"/>
              </p:cNvSpPr>
              <p:nvPr/>
            </p:nvSpPr>
            <p:spPr bwMode="auto">
              <a:xfrm>
                <a:off x="2419" y="10802"/>
                <a:ext cx="720" cy="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79" name="Line 19"/>
              <p:cNvSpPr>
                <a:spLocks noChangeShapeType="1"/>
              </p:cNvSpPr>
              <p:nvPr/>
            </p:nvSpPr>
            <p:spPr bwMode="auto">
              <a:xfrm>
                <a:off x="2444" y="12245"/>
                <a:ext cx="720" cy="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860180" name="Freeform 20"/>
            <p:cNvSpPr>
              <a:spLocks/>
            </p:cNvSpPr>
            <p:nvPr/>
          </p:nvSpPr>
          <p:spPr bwMode="auto">
            <a:xfrm rot="21112194" flipH="1">
              <a:off x="4676" y="2500"/>
              <a:ext cx="432" cy="84"/>
            </a:xfrm>
            <a:custGeom>
              <a:avLst/>
              <a:gdLst/>
              <a:ahLst/>
              <a:cxnLst>
                <a:cxn ang="0">
                  <a:pos x="0" y="30"/>
                </a:cxn>
                <a:cxn ang="0">
                  <a:pos x="540" y="30"/>
                </a:cxn>
                <a:cxn ang="0">
                  <a:pos x="1080" y="210"/>
                </a:cxn>
              </a:cxnLst>
              <a:rect l="0" t="0" r="r" b="b"/>
              <a:pathLst>
                <a:path w="1080" h="210">
                  <a:moveTo>
                    <a:pt x="0" y="30"/>
                  </a:moveTo>
                  <a:cubicBezTo>
                    <a:pt x="180" y="15"/>
                    <a:pt x="360" y="0"/>
                    <a:pt x="540" y="30"/>
                  </a:cubicBezTo>
                  <a:cubicBezTo>
                    <a:pt x="720" y="60"/>
                    <a:pt x="900" y="135"/>
                    <a:pt x="1080" y="210"/>
                  </a:cubicBezTo>
                </a:path>
              </a:pathLst>
            </a:custGeom>
            <a:noFill/>
            <a:ln w="38100" cap="flat" cmpd="sng">
              <a:solidFill>
                <a:schemeClr val="tx1"/>
              </a:solidFill>
              <a:prstDash val="solid"/>
              <a:round/>
              <a:headEnd type="none" w="med" len="med"/>
              <a:tailEnd type="triangle" w="lg" len="me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8863" name="Text Box 21"/>
            <p:cNvSpPr txBox="1">
              <a:spLocks noChangeArrowheads="1"/>
            </p:cNvSpPr>
            <p:nvPr/>
          </p:nvSpPr>
          <p:spPr bwMode="auto">
            <a:xfrm>
              <a:off x="4248" y="3104"/>
              <a:ext cx="1416" cy="269"/>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Calibri"/>
                  <a:ea typeface="+mn-ea"/>
                  <a:cs typeface="+mn-cs"/>
                </a:rPr>
                <a:t>LTB</a:t>
              </a:r>
            </a:p>
          </p:txBody>
        </p:sp>
      </p:grpSp>
      <p:sp>
        <p:nvSpPr>
          <p:cNvPr id="860182" name="Line 22"/>
          <p:cNvSpPr>
            <a:spLocks noChangeShapeType="1"/>
          </p:cNvSpPr>
          <p:nvPr/>
        </p:nvSpPr>
        <p:spPr bwMode="auto">
          <a:xfrm>
            <a:off x="8003413" y="2203450"/>
            <a:ext cx="0" cy="419100"/>
          </a:xfrm>
          <a:prstGeom prst="line">
            <a:avLst/>
          </a:prstGeom>
          <a:noFill/>
          <a:ln w="57150">
            <a:solidFill>
              <a:srgbClr val="CC0000"/>
            </a:solidFill>
            <a:round/>
            <a:headEnd/>
            <a:tailEnd type="triangle" w="med" len="me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83" name="Line 23"/>
          <p:cNvSpPr>
            <a:spLocks noChangeShapeType="1"/>
          </p:cNvSpPr>
          <p:nvPr/>
        </p:nvSpPr>
        <p:spPr bwMode="auto">
          <a:xfrm>
            <a:off x="6708013" y="2457450"/>
            <a:ext cx="0" cy="419100"/>
          </a:xfrm>
          <a:prstGeom prst="line">
            <a:avLst/>
          </a:prstGeom>
          <a:noFill/>
          <a:ln w="57150">
            <a:solidFill>
              <a:srgbClr val="CC0000"/>
            </a:solidFill>
            <a:round/>
            <a:headEnd/>
            <a:tailEnd type="triangle" w="med" len="me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Slide Number Placeholder 3">
            <a:extLst>
              <a:ext uri="{FF2B5EF4-FFF2-40B4-BE49-F238E27FC236}">
                <a16:creationId xmlns:a16="http://schemas.microsoft.com/office/drawing/2014/main" id="{2E3B4D3C-C164-45A2-B058-DC557D45FECA}"/>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1100601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8854" name="Rectangle 4"/>
          <p:cNvSpPr>
            <a:spLocks noGrp="1" noChangeArrowheads="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水平ねじれ座屈現象</a:t>
            </a:r>
            <a:endParaRPr lang="en-GB" dirty="0">
              <a:latin typeface="ＭＳ Ｐゴシック" panose="020B0600070205080204" pitchFamily="50" charset="-128"/>
              <a:ea typeface="ＭＳ Ｐゴシック" panose="020B0600070205080204" pitchFamily="50" charset="-128"/>
            </a:endParaRPr>
          </a:p>
        </p:txBody>
      </p:sp>
      <p:sp>
        <p:nvSpPr>
          <p:cNvPr id="24" name="Freeform 2">
            <a:extLst>
              <a:ext uri="{FF2B5EF4-FFF2-40B4-BE49-F238E27FC236}">
                <a16:creationId xmlns:a16="http://schemas.microsoft.com/office/drawing/2014/main" id="{70F708DA-B6C4-4ECF-8526-963A6A86ADA4}"/>
              </a:ext>
            </a:extLst>
          </p:cNvPr>
          <p:cNvSpPr>
            <a:spLocks/>
          </p:cNvSpPr>
          <p:nvPr/>
        </p:nvSpPr>
        <p:spPr bwMode="auto">
          <a:xfrm>
            <a:off x="2342622" y="2921975"/>
            <a:ext cx="3421224" cy="2705101"/>
          </a:xfrm>
          <a:custGeom>
            <a:avLst/>
            <a:gdLst/>
            <a:ahLst/>
            <a:cxnLst>
              <a:cxn ang="0">
                <a:pos x="0" y="8"/>
              </a:cxn>
              <a:cxn ang="0">
                <a:pos x="2144" y="0"/>
              </a:cxn>
              <a:cxn ang="0">
                <a:pos x="2144" y="1752"/>
              </a:cxn>
              <a:cxn ang="0">
                <a:pos x="1808" y="1704"/>
              </a:cxn>
              <a:cxn ang="0">
                <a:pos x="1504" y="1648"/>
              </a:cxn>
              <a:cxn ang="0">
                <a:pos x="1200" y="1576"/>
              </a:cxn>
              <a:cxn ang="0">
                <a:pos x="1016" y="1504"/>
              </a:cxn>
              <a:cxn ang="0">
                <a:pos x="872" y="1440"/>
              </a:cxn>
              <a:cxn ang="0">
                <a:pos x="728" y="1352"/>
              </a:cxn>
              <a:cxn ang="0">
                <a:pos x="608" y="1240"/>
              </a:cxn>
              <a:cxn ang="0">
                <a:pos x="488" y="1104"/>
              </a:cxn>
              <a:cxn ang="0">
                <a:pos x="400" y="984"/>
              </a:cxn>
              <a:cxn ang="0">
                <a:pos x="304" y="816"/>
              </a:cxn>
              <a:cxn ang="0">
                <a:pos x="240" y="672"/>
              </a:cxn>
              <a:cxn ang="0">
                <a:pos x="176" y="512"/>
              </a:cxn>
              <a:cxn ang="0">
                <a:pos x="120" y="360"/>
              </a:cxn>
              <a:cxn ang="0">
                <a:pos x="64" y="200"/>
              </a:cxn>
              <a:cxn ang="0">
                <a:pos x="0" y="8"/>
              </a:cxn>
            </a:cxnLst>
            <a:rect l="0" t="0" r="r" b="b"/>
            <a:pathLst>
              <a:path w="2144" h="1752">
                <a:moveTo>
                  <a:pt x="0" y="8"/>
                </a:moveTo>
                <a:lnTo>
                  <a:pt x="2144" y="0"/>
                </a:lnTo>
                <a:lnTo>
                  <a:pt x="2144" y="1752"/>
                </a:lnTo>
                <a:lnTo>
                  <a:pt x="1808" y="1704"/>
                </a:lnTo>
                <a:lnTo>
                  <a:pt x="1504" y="1648"/>
                </a:lnTo>
                <a:lnTo>
                  <a:pt x="1200" y="1576"/>
                </a:lnTo>
                <a:lnTo>
                  <a:pt x="1016" y="1504"/>
                </a:lnTo>
                <a:lnTo>
                  <a:pt x="872" y="1440"/>
                </a:lnTo>
                <a:lnTo>
                  <a:pt x="728" y="1352"/>
                </a:lnTo>
                <a:lnTo>
                  <a:pt x="608" y="1240"/>
                </a:lnTo>
                <a:lnTo>
                  <a:pt x="488" y="1104"/>
                </a:lnTo>
                <a:lnTo>
                  <a:pt x="400" y="984"/>
                </a:lnTo>
                <a:lnTo>
                  <a:pt x="304" y="816"/>
                </a:lnTo>
                <a:lnTo>
                  <a:pt x="240" y="672"/>
                </a:lnTo>
                <a:lnTo>
                  <a:pt x="176" y="512"/>
                </a:lnTo>
                <a:lnTo>
                  <a:pt x="120" y="360"/>
                </a:lnTo>
                <a:lnTo>
                  <a:pt x="64" y="200"/>
                </a:lnTo>
                <a:lnTo>
                  <a:pt x="0" y="8"/>
                </a:lnTo>
                <a:close/>
              </a:path>
            </a:pathLst>
          </a:custGeom>
          <a:solidFill>
            <a:schemeClr val="tx2">
              <a:lumMod val="60000"/>
              <a:lumOff val="40000"/>
            </a:schemeClr>
          </a:solidFill>
          <a:ln w="9525">
            <a:no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5" name="Rectangle 3">
            <a:extLst>
              <a:ext uri="{FF2B5EF4-FFF2-40B4-BE49-F238E27FC236}">
                <a16:creationId xmlns:a16="http://schemas.microsoft.com/office/drawing/2014/main" id="{5305DF03-3FA8-4B7B-8ECF-45B8E8E11D2E}"/>
              </a:ext>
            </a:extLst>
          </p:cNvPr>
          <p:cNvSpPr>
            <a:spLocks noChangeArrowheads="1"/>
          </p:cNvSpPr>
          <p:nvPr/>
        </p:nvSpPr>
        <p:spPr bwMode="auto">
          <a:xfrm>
            <a:off x="1607974" y="2590800"/>
            <a:ext cx="4155872" cy="990600"/>
          </a:xfrm>
          <a:prstGeom prst="rect">
            <a:avLst/>
          </a:prstGeom>
          <a:solidFill>
            <a:schemeClr val="tx2">
              <a:lumMod val="40000"/>
              <a:lumOff val="60000"/>
            </a:schemeClr>
          </a:solidFill>
          <a:ln w="9525">
            <a:no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34" name="Group 15">
            <a:extLst>
              <a:ext uri="{FF2B5EF4-FFF2-40B4-BE49-F238E27FC236}">
                <a16:creationId xmlns:a16="http://schemas.microsoft.com/office/drawing/2014/main" id="{98CB48D1-3311-4F93-B2EA-948A798CED99}"/>
              </a:ext>
            </a:extLst>
          </p:cNvPr>
          <p:cNvGrpSpPr>
            <a:grpSpLocks/>
          </p:cNvGrpSpPr>
          <p:nvPr/>
        </p:nvGrpSpPr>
        <p:grpSpPr bwMode="auto">
          <a:xfrm>
            <a:off x="732315" y="2633827"/>
            <a:ext cx="7680208" cy="3941763"/>
            <a:chOff x="1086" y="1570"/>
            <a:chExt cx="4839" cy="2483"/>
          </a:xfrm>
        </p:grpSpPr>
        <p:sp>
          <p:nvSpPr>
            <p:cNvPr id="35" name="Line 16">
              <a:extLst>
                <a:ext uri="{FF2B5EF4-FFF2-40B4-BE49-F238E27FC236}">
                  <a16:creationId xmlns:a16="http://schemas.microsoft.com/office/drawing/2014/main" id="{2181B939-3306-448C-A31F-1AAE36C4D85E}"/>
                </a:ext>
              </a:extLst>
            </p:cNvPr>
            <p:cNvSpPr>
              <a:spLocks noChangeAspect="1" noChangeShapeType="1"/>
            </p:cNvSpPr>
            <p:nvPr/>
          </p:nvSpPr>
          <p:spPr bwMode="auto">
            <a:xfrm flipV="1">
              <a:off x="1616" y="1629"/>
              <a:ext cx="0" cy="2088"/>
            </a:xfrm>
            <a:prstGeom prst="line">
              <a:avLst/>
            </a:prstGeom>
            <a:noFill/>
            <a:ln w="38100">
              <a:solidFill>
                <a:schemeClr val="tx1"/>
              </a:solidFill>
              <a:round/>
              <a:headEnd/>
              <a:tailEnd type="triangle" w="med" len="lg"/>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36" name="Line 17">
              <a:extLst>
                <a:ext uri="{FF2B5EF4-FFF2-40B4-BE49-F238E27FC236}">
                  <a16:creationId xmlns:a16="http://schemas.microsoft.com/office/drawing/2014/main" id="{60C30481-455C-4459-B4E5-DB9F7D6A40A1}"/>
                </a:ext>
              </a:extLst>
            </p:cNvPr>
            <p:cNvSpPr>
              <a:spLocks noChangeAspect="1" noChangeShapeType="1"/>
            </p:cNvSpPr>
            <p:nvPr/>
          </p:nvSpPr>
          <p:spPr bwMode="auto">
            <a:xfrm>
              <a:off x="1544" y="3645"/>
              <a:ext cx="2664" cy="0"/>
            </a:xfrm>
            <a:prstGeom prst="line">
              <a:avLst/>
            </a:prstGeom>
            <a:noFill/>
            <a:ln w="38100">
              <a:solidFill>
                <a:schemeClr val="tx1"/>
              </a:solidFill>
              <a:round/>
              <a:headEnd/>
              <a:tailEnd type="triangle" w="med" len="lg"/>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37" name="Line 18">
              <a:extLst>
                <a:ext uri="{FF2B5EF4-FFF2-40B4-BE49-F238E27FC236}">
                  <a16:creationId xmlns:a16="http://schemas.microsoft.com/office/drawing/2014/main" id="{3C38F945-5B7D-4FE9-90E9-D6BDA5E87E46}"/>
                </a:ext>
              </a:extLst>
            </p:cNvPr>
            <p:cNvSpPr>
              <a:spLocks noChangeAspect="1" noChangeShapeType="1"/>
            </p:cNvSpPr>
            <p:nvPr/>
          </p:nvSpPr>
          <p:spPr bwMode="auto">
            <a:xfrm flipH="1">
              <a:off x="1496" y="2133"/>
              <a:ext cx="1088" cy="0"/>
            </a:xfrm>
            <a:prstGeom prst="line">
              <a:avLst/>
            </a:prstGeom>
            <a:noFill/>
            <a:ln w="38100">
              <a:solidFill>
                <a:schemeClr val="tx1"/>
              </a:solidFill>
              <a:prstDash val="dash"/>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38" name="Freeform 19">
              <a:extLst>
                <a:ext uri="{FF2B5EF4-FFF2-40B4-BE49-F238E27FC236}">
                  <a16:creationId xmlns:a16="http://schemas.microsoft.com/office/drawing/2014/main" id="{960EF455-4652-47CF-80FD-7574BFCCC152}"/>
                </a:ext>
              </a:extLst>
            </p:cNvPr>
            <p:cNvSpPr>
              <a:spLocks noChangeAspect="1"/>
            </p:cNvSpPr>
            <p:nvPr/>
          </p:nvSpPr>
          <p:spPr bwMode="auto">
            <a:xfrm>
              <a:off x="2102" y="1692"/>
              <a:ext cx="2015" cy="1728"/>
            </a:xfrm>
            <a:custGeom>
              <a:avLst/>
              <a:gdLst/>
              <a:ahLst/>
              <a:cxnLst>
                <a:cxn ang="0">
                  <a:pos x="0" y="0"/>
                </a:cxn>
                <a:cxn ang="0">
                  <a:pos x="1080" y="2160"/>
                </a:cxn>
                <a:cxn ang="0">
                  <a:pos x="3360" y="2880"/>
                </a:cxn>
              </a:cxnLst>
              <a:rect l="0" t="0" r="r" b="b"/>
              <a:pathLst>
                <a:path w="3360" h="2880">
                  <a:moveTo>
                    <a:pt x="0" y="0"/>
                  </a:moveTo>
                  <a:cubicBezTo>
                    <a:pt x="260" y="840"/>
                    <a:pt x="520" y="1680"/>
                    <a:pt x="1080" y="2160"/>
                  </a:cubicBezTo>
                  <a:cubicBezTo>
                    <a:pt x="1640" y="2640"/>
                    <a:pt x="2500" y="2760"/>
                    <a:pt x="3360" y="2880"/>
                  </a:cubicBezTo>
                </a:path>
              </a:pathLst>
            </a:custGeom>
            <a:noFill/>
            <a:ln w="38100" cap="flat" cmpd="sng">
              <a:solidFill>
                <a:schemeClr val="tx1"/>
              </a:solidFill>
              <a:prstDash val="dash"/>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39" name="Text Box 20">
              <a:extLst>
                <a:ext uri="{FF2B5EF4-FFF2-40B4-BE49-F238E27FC236}">
                  <a16:creationId xmlns:a16="http://schemas.microsoft.com/office/drawing/2014/main" id="{1A2D50B1-DE3B-4580-8122-4E9DA71BFBD7}"/>
                </a:ext>
              </a:extLst>
            </p:cNvPr>
            <p:cNvSpPr txBox="1">
              <a:spLocks noChangeAspect="1" noChangeArrowheads="1"/>
            </p:cNvSpPr>
            <p:nvPr/>
          </p:nvSpPr>
          <p:spPr bwMode="auto">
            <a:xfrm>
              <a:off x="1271" y="1570"/>
              <a:ext cx="662" cy="233"/>
            </a:xfrm>
            <a:prstGeom prst="rect">
              <a:avLst/>
            </a:prstGeom>
            <a:noFill/>
            <a:ln w="2857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M</a:t>
              </a:r>
            </a:p>
          </p:txBody>
        </p:sp>
        <p:sp>
          <p:nvSpPr>
            <p:cNvPr id="40" name="Text Box 21">
              <a:extLst>
                <a:ext uri="{FF2B5EF4-FFF2-40B4-BE49-F238E27FC236}">
                  <a16:creationId xmlns:a16="http://schemas.microsoft.com/office/drawing/2014/main" id="{9763BF1F-73F8-41C5-841E-4BC680DC8CA4}"/>
                </a:ext>
              </a:extLst>
            </p:cNvPr>
            <p:cNvSpPr txBox="1">
              <a:spLocks noChangeAspect="1" noChangeArrowheads="1"/>
            </p:cNvSpPr>
            <p:nvPr/>
          </p:nvSpPr>
          <p:spPr bwMode="auto">
            <a:xfrm>
              <a:off x="1086" y="1989"/>
              <a:ext cx="512" cy="432"/>
            </a:xfrm>
            <a:prstGeom prst="rect">
              <a:avLst/>
            </a:prstGeom>
            <a:noFill/>
            <a:ln w="28575">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W</a:t>
              </a:r>
              <a:r>
                <a:rPr kumimoji="0" lang="en-GB" sz="1800" b="0" i="0"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y</a:t>
              </a:r>
              <a:r>
                <a:rPr kumimoji="0" lang="en-GB"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f</a:t>
              </a:r>
              <a:r>
                <a:rPr kumimoji="0" lang="en-GB" sz="1800" b="0" i="0"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y</a:t>
              </a:r>
              <a:endParaRPr kumimoji="0" lang="en-GB" sz="1800" b="0"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Calibri"/>
              </a:endParaRPr>
            </a:p>
          </p:txBody>
        </p:sp>
        <p:sp>
          <p:nvSpPr>
            <p:cNvPr id="41" name="Line 22">
              <a:extLst>
                <a:ext uri="{FF2B5EF4-FFF2-40B4-BE49-F238E27FC236}">
                  <a16:creationId xmlns:a16="http://schemas.microsoft.com/office/drawing/2014/main" id="{971423C5-5064-4136-B73F-6EAB83CDDF7A}"/>
                </a:ext>
              </a:extLst>
            </p:cNvPr>
            <p:cNvSpPr>
              <a:spLocks noChangeAspect="1" noChangeShapeType="1"/>
            </p:cNvSpPr>
            <p:nvPr/>
          </p:nvSpPr>
          <p:spPr bwMode="auto">
            <a:xfrm flipH="1">
              <a:off x="2397" y="1820"/>
              <a:ext cx="288" cy="288"/>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42" name="Line 23">
              <a:extLst>
                <a:ext uri="{FF2B5EF4-FFF2-40B4-BE49-F238E27FC236}">
                  <a16:creationId xmlns:a16="http://schemas.microsoft.com/office/drawing/2014/main" id="{89049613-6A3E-4C55-A316-A810A741637C}"/>
                </a:ext>
              </a:extLst>
            </p:cNvPr>
            <p:cNvSpPr>
              <a:spLocks noChangeAspect="1" noChangeShapeType="1"/>
            </p:cNvSpPr>
            <p:nvPr/>
          </p:nvSpPr>
          <p:spPr bwMode="auto">
            <a:xfrm flipH="1">
              <a:off x="2864" y="2749"/>
              <a:ext cx="216" cy="280"/>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43" name="Text Box 24">
              <a:extLst>
                <a:ext uri="{FF2B5EF4-FFF2-40B4-BE49-F238E27FC236}">
                  <a16:creationId xmlns:a16="http://schemas.microsoft.com/office/drawing/2014/main" id="{185ED007-448B-4707-B2C8-E77FE2CFEB6C}"/>
                </a:ext>
              </a:extLst>
            </p:cNvPr>
            <p:cNvSpPr txBox="1">
              <a:spLocks noChangeAspect="1" noChangeArrowheads="1"/>
            </p:cNvSpPr>
            <p:nvPr/>
          </p:nvSpPr>
          <p:spPr bwMode="auto">
            <a:xfrm>
              <a:off x="2714" y="1629"/>
              <a:ext cx="1383" cy="360"/>
            </a:xfrm>
            <a:prstGeom prst="rect">
              <a:avLst/>
            </a:prstGeom>
            <a:noFill/>
            <a:ln w="28575">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材料降伏</a:t>
              </a:r>
              <a:endParaRPr kumimoji="0"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a:t>
              </a:r>
              <a:r>
                <a:rPr kumimoji="0"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面内での曲げ</a:t>
              </a:r>
              <a:r>
                <a:rPr kumimoji="0" lang="en-GB"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a:t>
              </a:r>
              <a:endParaRPr kumimoji="0" lang="en-GB" sz="2000" b="1"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Calibri"/>
              </a:endParaRPr>
            </a:p>
          </p:txBody>
        </p:sp>
        <p:sp>
          <p:nvSpPr>
            <p:cNvPr id="44" name="Text Box 25">
              <a:extLst>
                <a:ext uri="{FF2B5EF4-FFF2-40B4-BE49-F238E27FC236}">
                  <a16:creationId xmlns:a16="http://schemas.microsoft.com/office/drawing/2014/main" id="{88957403-9254-4A49-8F79-9A552EB0EEC6}"/>
                </a:ext>
              </a:extLst>
            </p:cNvPr>
            <p:cNvSpPr txBox="1">
              <a:spLocks noChangeAspect="1" noChangeArrowheads="1"/>
            </p:cNvSpPr>
            <p:nvPr/>
          </p:nvSpPr>
          <p:spPr bwMode="auto">
            <a:xfrm>
              <a:off x="3126" y="2576"/>
              <a:ext cx="1283" cy="360"/>
            </a:xfrm>
            <a:prstGeom prst="rect">
              <a:avLst/>
            </a:prstGeom>
            <a:noFill/>
            <a:ln w="28575">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弾性部の座屈</a:t>
              </a:r>
              <a:endParaRPr kumimoji="0"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M</a:t>
              </a:r>
              <a:r>
                <a:rPr kumimoji="0" lang="en-GB" sz="2000" b="1" i="0" u="none" strike="noStrike" kern="1200" cap="none" spc="0" normalizeH="0" baseline="-2500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cr</a:t>
              </a:r>
              <a:endParaRPr kumimoji="0" lang="en-GB" sz="2000" b="1"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Calibri"/>
              </a:endParaRPr>
            </a:p>
          </p:txBody>
        </p:sp>
        <p:grpSp>
          <p:nvGrpSpPr>
            <p:cNvPr id="45" name="Group 26">
              <a:extLst>
                <a:ext uri="{FF2B5EF4-FFF2-40B4-BE49-F238E27FC236}">
                  <a16:creationId xmlns:a16="http://schemas.microsoft.com/office/drawing/2014/main" id="{8D5E34B1-0CAC-4672-BC2B-289EE5A5D61C}"/>
                </a:ext>
              </a:extLst>
            </p:cNvPr>
            <p:cNvGrpSpPr>
              <a:grpSpLocks/>
            </p:cNvGrpSpPr>
            <p:nvPr/>
          </p:nvGrpSpPr>
          <p:grpSpPr bwMode="auto">
            <a:xfrm>
              <a:off x="4573" y="1934"/>
              <a:ext cx="1352" cy="1076"/>
              <a:chOff x="4453" y="1790"/>
              <a:chExt cx="1352" cy="1076"/>
            </a:xfrm>
          </p:grpSpPr>
          <p:sp>
            <p:nvSpPr>
              <p:cNvPr id="49" name="Text Box 27">
                <a:extLst>
                  <a:ext uri="{FF2B5EF4-FFF2-40B4-BE49-F238E27FC236}">
                    <a16:creationId xmlns:a16="http://schemas.microsoft.com/office/drawing/2014/main" id="{304D7667-A645-4396-89E9-76B1891E15F4}"/>
                  </a:ext>
                </a:extLst>
              </p:cNvPr>
              <p:cNvSpPr txBox="1">
                <a:spLocks noChangeAspect="1" noChangeArrowheads="1"/>
              </p:cNvSpPr>
              <p:nvPr/>
            </p:nvSpPr>
            <p:spPr bwMode="auto">
              <a:xfrm>
                <a:off x="4991" y="2506"/>
                <a:ext cx="378" cy="360"/>
              </a:xfrm>
              <a:prstGeom prst="rect">
                <a:avLst/>
              </a:prstGeom>
              <a:noFill/>
              <a:ln w="28575">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L</a:t>
                </a:r>
                <a:r>
                  <a:rPr kumimoji="0" lang="en-GB" sz="2000" b="1" i="0"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cr</a:t>
                </a:r>
                <a:endParaRPr kumimoji="0" lang="en-GB" sz="2000" b="1"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Calibri"/>
                </a:endParaRPr>
              </a:p>
            </p:txBody>
          </p:sp>
          <p:sp>
            <p:nvSpPr>
              <p:cNvPr id="50" name="Line 28">
                <a:extLst>
                  <a:ext uri="{FF2B5EF4-FFF2-40B4-BE49-F238E27FC236}">
                    <a16:creationId xmlns:a16="http://schemas.microsoft.com/office/drawing/2014/main" id="{0C20F3BF-BB3F-47C4-B942-6D28751860AA}"/>
                  </a:ext>
                </a:extLst>
              </p:cNvPr>
              <p:cNvSpPr>
                <a:spLocks noChangeShapeType="1"/>
              </p:cNvSpPr>
              <p:nvPr/>
            </p:nvSpPr>
            <p:spPr bwMode="auto">
              <a:xfrm>
                <a:off x="4656" y="2109"/>
                <a:ext cx="946" cy="0"/>
              </a:xfrm>
              <a:prstGeom prst="lin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51" name="Line 29">
                <a:extLst>
                  <a:ext uri="{FF2B5EF4-FFF2-40B4-BE49-F238E27FC236}">
                    <a16:creationId xmlns:a16="http://schemas.microsoft.com/office/drawing/2014/main" id="{478161F3-D0F9-425B-A8B3-EF477F1BBFD1}"/>
                  </a:ext>
                </a:extLst>
              </p:cNvPr>
              <p:cNvSpPr>
                <a:spLocks noChangeShapeType="1"/>
              </p:cNvSpPr>
              <p:nvPr/>
            </p:nvSpPr>
            <p:spPr bwMode="auto">
              <a:xfrm flipV="1">
                <a:off x="4656" y="2109"/>
                <a:ext cx="0" cy="223"/>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52" name="Line 30">
                <a:extLst>
                  <a:ext uri="{FF2B5EF4-FFF2-40B4-BE49-F238E27FC236}">
                    <a16:creationId xmlns:a16="http://schemas.microsoft.com/office/drawing/2014/main" id="{BEF131AA-8E63-476A-AF8E-60FF3C85EEFC}"/>
                  </a:ext>
                </a:extLst>
              </p:cNvPr>
              <p:cNvSpPr>
                <a:spLocks noChangeShapeType="1"/>
              </p:cNvSpPr>
              <p:nvPr/>
            </p:nvSpPr>
            <p:spPr bwMode="auto">
              <a:xfrm flipV="1">
                <a:off x="5602" y="2109"/>
                <a:ext cx="0" cy="239"/>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53" name="Freeform 31">
                <a:extLst>
                  <a:ext uri="{FF2B5EF4-FFF2-40B4-BE49-F238E27FC236}">
                    <a16:creationId xmlns:a16="http://schemas.microsoft.com/office/drawing/2014/main" id="{61FFC9F6-C415-4211-8F98-18ADCD049249}"/>
                  </a:ext>
                </a:extLst>
              </p:cNvPr>
              <p:cNvSpPr>
                <a:spLocks/>
              </p:cNvSpPr>
              <p:nvPr/>
            </p:nvSpPr>
            <p:spPr bwMode="auto">
              <a:xfrm>
                <a:off x="4453" y="1927"/>
                <a:ext cx="68" cy="274"/>
              </a:xfrm>
              <a:custGeom>
                <a:avLst/>
                <a:gdLst/>
                <a:ahLst/>
                <a:cxnLst>
                  <a:cxn ang="0">
                    <a:pos x="113" y="226"/>
                  </a:cxn>
                  <a:cxn ang="0">
                    <a:pos x="0" y="113"/>
                  </a:cxn>
                  <a:cxn ang="0">
                    <a:pos x="113" y="0"/>
                  </a:cxn>
                </a:cxnLst>
                <a:rect l="0" t="0" r="r" b="b"/>
                <a:pathLst>
                  <a:path w="113" h="226">
                    <a:moveTo>
                      <a:pt x="113" y="226"/>
                    </a:moveTo>
                    <a:cubicBezTo>
                      <a:pt x="56" y="188"/>
                      <a:pt x="0" y="151"/>
                      <a:pt x="0" y="113"/>
                    </a:cubicBezTo>
                    <a:cubicBezTo>
                      <a:pt x="0" y="75"/>
                      <a:pt x="94" y="19"/>
                      <a:pt x="113" y="0"/>
                    </a:cubicBezTo>
                  </a:path>
                </a:pathLst>
              </a:custGeom>
              <a:noFill/>
              <a:ln w="38100" cmpd="sng">
                <a:solidFill>
                  <a:schemeClr val="tx1"/>
                </a:solidFill>
                <a:round/>
                <a:headEnd type="none" w="med" len="me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54" name="Freeform 32">
                <a:extLst>
                  <a:ext uri="{FF2B5EF4-FFF2-40B4-BE49-F238E27FC236}">
                    <a16:creationId xmlns:a16="http://schemas.microsoft.com/office/drawing/2014/main" id="{8A0E389C-2A92-4E8E-B9CC-B09ECCB8FA7B}"/>
                  </a:ext>
                </a:extLst>
              </p:cNvPr>
              <p:cNvSpPr>
                <a:spLocks/>
              </p:cNvSpPr>
              <p:nvPr/>
            </p:nvSpPr>
            <p:spPr bwMode="auto">
              <a:xfrm flipH="1">
                <a:off x="5737" y="1927"/>
                <a:ext cx="68" cy="274"/>
              </a:xfrm>
              <a:custGeom>
                <a:avLst/>
                <a:gdLst/>
                <a:ahLst/>
                <a:cxnLst>
                  <a:cxn ang="0">
                    <a:pos x="113" y="226"/>
                  </a:cxn>
                  <a:cxn ang="0">
                    <a:pos x="0" y="113"/>
                  </a:cxn>
                  <a:cxn ang="0">
                    <a:pos x="113" y="0"/>
                  </a:cxn>
                </a:cxnLst>
                <a:rect l="0" t="0" r="r" b="b"/>
                <a:pathLst>
                  <a:path w="113" h="226">
                    <a:moveTo>
                      <a:pt x="113" y="226"/>
                    </a:moveTo>
                    <a:cubicBezTo>
                      <a:pt x="56" y="188"/>
                      <a:pt x="0" y="151"/>
                      <a:pt x="0" y="113"/>
                    </a:cubicBezTo>
                    <a:cubicBezTo>
                      <a:pt x="0" y="75"/>
                      <a:pt x="94" y="19"/>
                      <a:pt x="113" y="0"/>
                    </a:cubicBezTo>
                  </a:path>
                </a:pathLst>
              </a:custGeom>
              <a:noFill/>
              <a:ln w="38100" cmpd="sng">
                <a:solidFill>
                  <a:schemeClr val="tx1"/>
                </a:solidFill>
                <a:round/>
                <a:headEnd type="none" w="med" len="me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55" name="Text Box 33">
                <a:extLst>
                  <a:ext uri="{FF2B5EF4-FFF2-40B4-BE49-F238E27FC236}">
                    <a16:creationId xmlns:a16="http://schemas.microsoft.com/office/drawing/2014/main" id="{A7697140-0E30-468B-87B0-510EC7E33DF0}"/>
                  </a:ext>
                </a:extLst>
              </p:cNvPr>
              <p:cNvSpPr txBox="1">
                <a:spLocks noChangeArrowheads="1"/>
              </p:cNvSpPr>
              <p:nvPr/>
            </p:nvSpPr>
            <p:spPr bwMode="auto">
              <a:xfrm>
                <a:off x="4580" y="1800"/>
                <a:ext cx="315" cy="274"/>
              </a:xfrm>
              <a:prstGeom prst="rect">
                <a:avLst/>
              </a:prstGeom>
              <a:noFill/>
              <a:ln w="38100">
                <a:noFill/>
                <a:miter lim="800000"/>
                <a:headEnd/>
                <a:tailEnd/>
              </a:ln>
            </p:spPr>
            <p:txBody>
              <a:bodyPr lIns="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M</a:t>
                </a:r>
                <a:r>
                  <a:rPr kumimoji="0" lang="en-GB" sz="2000" b="1"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Ed</a:t>
                </a:r>
                <a:endParaRPr kumimoji="0" lang="en-GB" sz="2000" b="1"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Calibri"/>
                </a:endParaRPr>
              </a:p>
            </p:txBody>
          </p:sp>
          <p:sp>
            <p:nvSpPr>
              <p:cNvPr id="56" name="Text Box 34">
                <a:extLst>
                  <a:ext uri="{FF2B5EF4-FFF2-40B4-BE49-F238E27FC236}">
                    <a16:creationId xmlns:a16="http://schemas.microsoft.com/office/drawing/2014/main" id="{7F41A1F0-240D-4ABB-B3B1-E3FDBCFB6043}"/>
                  </a:ext>
                </a:extLst>
              </p:cNvPr>
              <p:cNvSpPr txBox="1">
                <a:spLocks noChangeArrowheads="1"/>
              </p:cNvSpPr>
              <p:nvPr/>
            </p:nvSpPr>
            <p:spPr bwMode="auto">
              <a:xfrm>
                <a:off x="5389" y="1790"/>
                <a:ext cx="270" cy="274"/>
              </a:xfrm>
              <a:prstGeom prst="rect">
                <a:avLst/>
              </a:prstGeom>
              <a:noFill/>
              <a:ln w="38100">
                <a:noFill/>
                <a:miter lim="800000"/>
                <a:headEnd/>
                <a:tailEnd/>
              </a:ln>
            </p:spPr>
            <p:txBody>
              <a:bodyPr lIns="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M</a:t>
                </a:r>
                <a:r>
                  <a:rPr kumimoji="0" lang="en-GB" sz="2000" b="1" i="0"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Ed</a:t>
                </a:r>
                <a:endParaRPr kumimoji="0" lang="en-GB" sz="2000" b="1"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Calibri"/>
                </a:endParaRPr>
              </a:p>
            </p:txBody>
          </p:sp>
          <p:sp>
            <p:nvSpPr>
              <p:cNvPr id="57" name="Line 35">
                <a:extLst>
                  <a:ext uri="{FF2B5EF4-FFF2-40B4-BE49-F238E27FC236}">
                    <a16:creationId xmlns:a16="http://schemas.microsoft.com/office/drawing/2014/main" id="{CF135E03-A990-4DD6-9932-D058D12EFE46}"/>
                  </a:ext>
                </a:extLst>
              </p:cNvPr>
              <p:cNvSpPr>
                <a:spLocks noChangeShapeType="1"/>
              </p:cNvSpPr>
              <p:nvPr/>
            </p:nvSpPr>
            <p:spPr bwMode="auto">
              <a:xfrm>
                <a:off x="4649" y="2425"/>
                <a:ext cx="0" cy="144"/>
              </a:xfrm>
              <a:prstGeom prst="line">
                <a:avLst/>
              </a:prstGeom>
              <a:noFill/>
              <a:ln w="3810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58" name="Line 36">
                <a:extLst>
                  <a:ext uri="{FF2B5EF4-FFF2-40B4-BE49-F238E27FC236}">
                    <a16:creationId xmlns:a16="http://schemas.microsoft.com/office/drawing/2014/main" id="{977A7278-0AA3-4E02-861F-C85D1F738036}"/>
                  </a:ext>
                </a:extLst>
              </p:cNvPr>
              <p:cNvSpPr>
                <a:spLocks noChangeShapeType="1"/>
              </p:cNvSpPr>
              <p:nvPr/>
            </p:nvSpPr>
            <p:spPr bwMode="auto">
              <a:xfrm>
                <a:off x="4657" y="2489"/>
                <a:ext cx="952" cy="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59" name="Line 37">
                <a:extLst>
                  <a:ext uri="{FF2B5EF4-FFF2-40B4-BE49-F238E27FC236}">
                    <a16:creationId xmlns:a16="http://schemas.microsoft.com/office/drawing/2014/main" id="{22D8A37F-FE7B-4E47-96A7-667AD11E9993}"/>
                  </a:ext>
                </a:extLst>
              </p:cNvPr>
              <p:cNvSpPr>
                <a:spLocks noChangeShapeType="1"/>
              </p:cNvSpPr>
              <p:nvPr/>
            </p:nvSpPr>
            <p:spPr bwMode="auto">
              <a:xfrm>
                <a:off x="5609" y="2417"/>
                <a:ext cx="0" cy="144"/>
              </a:xfrm>
              <a:prstGeom prst="line">
                <a:avLst/>
              </a:prstGeom>
              <a:noFill/>
              <a:ln w="3810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grpSp>
        <p:grpSp>
          <p:nvGrpSpPr>
            <p:cNvPr id="46" name="Group 38">
              <a:extLst>
                <a:ext uri="{FF2B5EF4-FFF2-40B4-BE49-F238E27FC236}">
                  <a16:creationId xmlns:a16="http://schemas.microsoft.com/office/drawing/2014/main" id="{C2CE7482-2EC5-4452-A73F-A75E0B891B89}"/>
                </a:ext>
              </a:extLst>
            </p:cNvPr>
            <p:cNvGrpSpPr>
              <a:grpSpLocks/>
            </p:cNvGrpSpPr>
            <p:nvPr/>
          </p:nvGrpSpPr>
          <p:grpSpPr bwMode="auto">
            <a:xfrm>
              <a:off x="3178" y="3702"/>
              <a:ext cx="1078" cy="351"/>
              <a:chOff x="3178" y="3702"/>
              <a:chExt cx="1078" cy="351"/>
            </a:xfrm>
          </p:grpSpPr>
          <p:sp>
            <p:nvSpPr>
              <p:cNvPr id="47" name="Text Box 39">
                <a:extLst>
                  <a:ext uri="{FF2B5EF4-FFF2-40B4-BE49-F238E27FC236}">
                    <a16:creationId xmlns:a16="http://schemas.microsoft.com/office/drawing/2014/main" id="{A96FC78F-93E1-4DE2-966D-295F1BE7DC15}"/>
                  </a:ext>
                </a:extLst>
              </p:cNvPr>
              <p:cNvSpPr txBox="1">
                <a:spLocks noChangeAspect="1" noChangeArrowheads="1"/>
              </p:cNvSpPr>
              <p:nvPr/>
            </p:nvSpPr>
            <p:spPr bwMode="auto">
              <a:xfrm>
                <a:off x="3178" y="3734"/>
                <a:ext cx="773" cy="288"/>
              </a:xfrm>
              <a:prstGeom prst="rect">
                <a:avLst/>
              </a:prstGeom>
              <a:noFill/>
              <a:ln w="28575">
                <a:noFill/>
                <a:miter lim="800000"/>
                <a:headEnd/>
                <a:tailEnd/>
              </a:ln>
            </p:spPr>
            <p:txBody>
              <a:bodyP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rPr>
                  <a:t>細長比</a:t>
                </a:r>
                <a:endParaRPr kumimoji="0" lang="en-GB" sz="1600" b="0"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ＭＳ Ｐゴシック" panose="020B0600070205080204" pitchFamily="50" charset="-128"/>
                  <a:ea typeface="ＭＳ Ｐゴシック" panose="020B0600070205080204" pitchFamily="50" charset="-128"/>
                  <a:cs typeface="Calibri"/>
                </a:endParaRPr>
              </a:p>
            </p:txBody>
          </p:sp>
          <p:graphicFrame>
            <p:nvGraphicFramePr>
              <p:cNvPr id="48" name="Object 2">
                <a:extLst>
                  <a:ext uri="{FF2B5EF4-FFF2-40B4-BE49-F238E27FC236}">
                    <a16:creationId xmlns:a16="http://schemas.microsoft.com/office/drawing/2014/main" id="{1C488ECE-14C2-4908-B957-B97FE8879358}"/>
                  </a:ext>
                </a:extLst>
              </p:cNvPr>
              <p:cNvGraphicFramePr>
                <a:graphicFrameLocks noChangeAspect="1"/>
              </p:cNvGraphicFramePr>
              <p:nvPr/>
            </p:nvGraphicFramePr>
            <p:xfrm>
              <a:off x="3865" y="3702"/>
              <a:ext cx="391" cy="351"/>
            </p:xfrm>
            <a:graphic>
              <a:graphicData uri="http://schemas.openxmlformats.org/presentationml/2006/ole">
                <mc:AlternateContent xmlns:mc="http://schemas.openxmlformats.org/markup-compatibility/2006">
                  <mc:Choice xmlns:v="urn:schemas-microsoft-com:vml" Requires="v">
                    <p:oleObj spid="_x0000_s6146" name="Equation" r:id="rId4" imgW="342900" imgH="304800" progId="Equation.DSMT4">
                      <p:embed/>
                    </p:oleObj>
                  </mc:Choice>
                  <mc:Fallback>
                    <p:oleObj name="Equation" r:id="rId4" imgW="342900" imgH="304800" progId="Equation.DSMT4">
                      <p:embed/>
                      <p:pic>
                        <p:nvPicPr>
                          <p:cNvPr id="48" name="Object 2">
                            <a:extLst>
                              <a:ext uri="{FF2B5EF4-FFF2-40B4-BE49-F238E27FC236}">
                                <a16:creationId xmlns:a16="http://schemas.microsoft.com/office/drawing/2014/main" id="{1C488ECE-14C2-4908-B957-B97FE8879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3702"/>
                            <a:ext cx="391" cy="3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60" name="Text Box 35">
            <a:extLst>
              <a:ext uri="{FF2B5EF4-FFF2-40B4-BE49-F238E27FC236}">
                <a16:creationId xmlns:a16="http://schemas.microsoft.com/office/drawing/2014/main" id="{E80FA943-01CE-44B8-9D97-C578507CBE7E}"/>
              </a:ext>
            </a:extLst>
          </p:cNvPr>
          <p:cNvSpPr txBox="1">
            <a:spLocks noChangeArrowheads="1"/>
          </p:cNvSpPr>
          <p:nvPr/>
        </p:nvSpPr>
        <p:spPr bwMode="auto">
          <a:xfrm>
            <a:off x="1422360" y="5435600"/>
            <a:ext cx="1181100" cy="366713"/>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FE9914"/>
                </a:solidFill>
                <a:effectLst/>
                <a:uLnTx/>
                <a:uFillTx/>
                <a:latin typeface="ＭＳ Ｐゴシック" panose="020B0600070205080204" pitchFamily="50" charset="-128"/>
                <a:ea typeface="ＭＳ Ｐゴシック" panose="020B0600070205080204" pitchFamily="50" charset="-128"/>
                <a:cs typeface="+mn-cs"/>
              </a:rPr>
              <a:t>降伏</a:t>
            </a:r>
            <a:endPar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1" name="Text Box 36">
            <a:extLst>
              <a:ext uri="{FF2B5EF4-FFF2-40B4-BE49-F238E27FC236}">
                <a16:creationId xmlns:a16="http://schemas.microsoft.com/office/drawing/2014/main" id="{B4737BB9-EEBA-4EDA-A7B0-09AE38CFF387}"/>
              </a:ext>
            </a:extLst>
          </p:cNvPr>
          <p:cNvSpPr txBox="1">
            <a:spLocks noChangeArrowheads="1"/>
          </p:cNvSpPr>
          <p:nvPr/>
        </p:nvSpPr>
        <p:spPr bwMode="auto">
          <a:xfrm>
            <a:off x="2731436" y="5448300"/>
            <a:ext cx="1447800" cy="36671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FE9914"/>
                </a:solidFill>
                <a:effectLst/>
                <a:uLnTx/>
                <a:uFillTx/>
                <a:latin typeface="ＭＳ Ｐゴシック" panose="020B0600070205080204" pitchFamily="50" charset="-128"/>
                <a:ea typeface="ＭＳ Ｐゴシック" panose="020B0600070205080204" pitchFamily="50" charset="-128"/>
                <a:cs typeface="+mn-cs"/>
              </a:rPr>
              <a:t>座屈</a:t>
            </a:r>
            <a:endParaRPr kumimoji="0" lang="en-GB"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2" name="Line 11">
            <a:extLst>
              <a:ext uri="{FF2B5EF4-FFF2-40B4-BE49-F238E27FC236}">
                <a16:creationId xmlns:a16="http://schemas.microsoft.com/office/drawing/2014/main" id="{8109B76B-D5B2-44E3-9AFC-78FE27DADC66}"/>
              </a:ext>
            </a:extLst>
          </p:cNvPr>
          <p:cNvSpPr>
            <a:spLocks noChangeAspect="1" noChangeShapeType="1"/>
          </p:cNvSpPr>
          <p:nvPr/>
        </p:nvSpPr>
        <p:spPr bwMode="auto">
          <a:xfrm>
            <a:off x="2588103" y="3527590"/>
            <a:ext cx="0" cy="2402656"/>
          </a:xfrm>
          <a:prstGeom prst="line">
            <a:avLst/>
          </a:prstGeom>
          <a:noFill/>
          <a:ln w="57150">
            <a:solidFill>
              <a:srgbClr val="FE9914"/>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a:endParaRPr>
          </a:p>
        </p:txBody>
      </p:sp>
      <p:sp>
        <p:nvSpPr>
          <p:cNvPr id="63" name="Tijdelijke aanduiding voor inhoud 9">
            <a:extLst>
              <a:ext uri="{FF2B5EF4-FFF2-40B4-BE49-F238E27FC236}">
                <a16:creationId xmlns:a16="http://schemas.microsoft.com/office/drawing/2014/main" id="{7FF1010E-47FA-4995-8A99-4E2541E5993A}"/>
              </a:ext>
            </a:extLst>
          </p:cNvPr>
          <p:cNvSpPr txBox="1">
            <a:spLocks/>
          </p:cNvSpPr>
          <p:nvPr/>
        </p:nvSpPr>
        <p:spPr>
          <a:xfrm>
            <a:off x="357708" y="1462627"/>
            <a:ext cx="7886700" cy="488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水平ねじれ座屈の設計は、柱の座屈現象と類似している</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4" name="Slide Number Placeholder 3">
            <a:extLst>
              <a:ext uri="{FF2B5EF4-FFF2-40B4-BE49-F238E27FC236}">
                <a16:creationId xmlns:a16="http://schemas.microsoft.com/office/drawing/2014/main" id="{FFC15430-8B0F-49F3-92E0-A68E587362BE}"/>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9520328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63" name="Rectangle 3"/>
          <p:cNvSpPr>
            <a:spLocks noChangeArrowheads="1"/>
          </p:cNvSpPr>
          <p:nvPr/>
        </p:nvSpPr>
        <p:spPr bwMode="auto">
          <a:xfrm>
            <a:off x="-553212" y="320040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8854" name="Rectangle 4"/>
          <p:cNvSpPr>
            <a:spLocks noGrp="1" noChangeArrowheads="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水平ねじれ座屈現象</a:t>
            </a:r>
            <a:endParaRPr lang="en-GB" dirty="0">
              <a:latin typeface="ＭＳ Ｐゴシック" panose="020B0600070205080204" pitchFamily="50" charset="-128"/>
              <a:ea typeface="ＭＳ Ｐゴシック" panose="020B0600070205080204" pitchFamily="50" charset="-128"/>
            </a:endParaRPr>
          </a:p>
        </p:txBody>
      </p:sp>
      <p:sp>
        <p:nvSpPr>
          <p:cNvPr id="6" name="Espace réservé du contenu 12">
            <a:extLst>
              <a:ext uri="{FF2B5EF4-FFF2-40B4-BE49-F238E27FC236}">
                <a16:creationId xmlns:a16="http://schemas.microsoft.com/office/drawing/2014/main" id="{9FB7FB06-045A-42EC-904B-4C51235A852C}"/>
              </a:ext>
            </a:extLst>
          </p:cNvPr>
          <p:cNvSpPr>
            <a:spLocks noGrp="1"/>
          </p:cNvSpPr>
          <p:nvPr>
            <p:ph idx="1"/>
          </p:nvPr>
        </p:nvSpPr>
        <p:spPr>
          <a:xfrm>
            <a:off x="348420" y="1778260"/>
            <a:ext cx="7886700" cy="981451"/>
          </a:xfrm>
        </p:spPr>
        <p:txBody>
          <a:bodyPr>
            <a:normAutofit lnSpcReduction="10000"/>
          </a:bodyPr>
          <a:lstStyle/>
          <a:p>
            <a:pPr marL="0" indent="0">
              <a:buNone/>
            </a:pPr>
            <a:r>
              <a:rPr lang="ja-JP" altLang="en-US" dirty="0">
                <a:latin typeface="ＭＳ Ｐゴシック" panose="020B0600070205080204" pitchFamily="50" charset="-128"/>
                <a:ea typeface="ＭＳ Ｐゴシック" panose="020B0600070205080204" pitchFamily="50" charset="-128"/>
              </a:rPr>
              <a:t>水平方向に拘束されていない梁（またはその一端）における座屈抵抗　：　</a:t>
            </a:r>
            <a:r>
              <a:rPr lang="en-GB" dirty="0" err="1">
                <a:latin typeface="ＭＳ Ｐゴシック" panose="020B0600070205080204" pitchFamily="50" charset="-128"/>
                <a:ea typeface="ＭＳ Ｐゴシック" panose="020B0600070205080204" pitchFamily="50" charset="-128"/>
              </a:rPr>
              <a:t>M</a:t>
            </a:r>
            <a:r>
              <a:rPr lang="en-GB" baseline="-25000" dirty="0" err="1">
                <a:latin typeface="ＭＳ Ｐゴシック" panose="020B0600070205080204" pitchFamily="50" charset="-128"/>
                <a:ea typeface="ＭＳ Ｐゴシック" panose="020B0600070205080204" pitchFamily="50" charset="-128"/>
              </a:rPr>
              <a:t>b,Rd</a:t>
            </a:r>
            <a:endParaRPr lang="en-US" dirty="0">
              <a:latin typeface="ＭＳ Ｐゴシック" panose="020B0600070205080204" pitchFamily="50" charset="-128"/>
              <a:ea typeface="ＭＳ Ｐゴシック" panose="020B0600070205080204" pitchFamily="50" charset="-128"/>
            </a:endParaRPr>
          </a:p>
          <a:p>
            <a:endParaRPr lang="fr-FR" dirty="0">
              <a:latin typeface="ＭＳ Ｐゴシック" panose="020B0600070205080204" pitchFamily="50" charset="-128"/>
              <a:ea typeface="ＭＳ Ｐゴシック" panose="020B0600070205080204" pitchFamily="50" charset="-128"/>
            </a:endParaRPr>
          </a:p>
        </p:txBody>
      </p:sp>
      <p:graphicFrame>
        <p:nvGraphicFramePr>
          <p:cNvPr id="7" name="Object 2">
            <a:extLst>
              <a:ext uri="{FF2B5EF4-FFF2-40B4-BE49-F238E27FC236}">
                <a16:creationId xmlns:a16="http://schemas.microsoft.com/office/drawing/2014/main" id="{9BCF5DCE-30F2-43EC-8631-063EADA0C4B5}"/>
              </a:ext>
            </a:extLst>
          </p:cNvPr>
          <p:cNvGraphicFramePr>
            <a:graphicFrameLocks noChangeAspect="1"/>
          </p:cNvGraphicFramePr>
          <p:nvPr/>
        </p:nvGraphicFramePr>
        <p:xfrm>
          <a:off x="2586038" y="3478213"/>
          <a:ext cx="2859087" cy="1362075"/>
        </p:xfrm>
        <a:graphic>
          <a:graphicData uri="http://schemas.openxmlformats.org/presentationml/2006/ole">
            <mc:AlternateContent xmlns:mc="http://schemas.openxmlformats.org/markup-compatibility/2006">
              <mc:Choice xmlns:v="urn:schemas-microsoft-com:vml" Requires="v">
                <p:oleObj spid="_x0000_s7170" name="Equation" r:id="rId4" imgW="1066800" imgH="508000" progId="Equation.DSMT4">
                  <p:embed/>
                </p:oleObj>
              </mc:Choice>
              <mc:Fallback>
                <p:oleObj name="Equation" r:id="rId4" imgW="1066800" imgH="508000" progId="Equation.DSMT4">
                  <p:embed/>
                  <p:pic>
                    <p:nvPicPr>
                      <p:cNvPr id="7" name="Object 2">
                        <a:extLst>
                          <a:ext uri="{FF2B5EF4-FFF2-40B4-BE49-F238E27FC236}">
                            <a16:creationId xmlns:a16="http://schemas.microsoft.com/office/drawing/2014/main" id="{9BCF5DCE-30F2-43EC-8631-063EADA0C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6038" y="3478213"/>
                        <a:ext cx="2859087" cy="1362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17">
            <a:extLst>
              <a:ext uri="{FF2B5EF4-FFF2-40B4-BE49-F238E27FC236}">
                <a16:creationId xmlns:a16="http://schemas.microsoft.com/office/drawing/2014/main" id="{1226BEF5-2CDE-4BC1-B3F8-38F45CC16E83}"/>
              </a:ext>
            </a:extLst>
          </p:cNvPr>
          <p:cNvGrpSpPr>
            <a:grpSpLocks/>
          </p:cNvGrpSpPr>
          <p:nvPr/>
        </p:nvGrpSpPr>
        <p:grpSpPr bwMode="auto">
          <a:xfrm>
            <a:off x="3384063" y="3723065"/>
            <a:ext cx="4205287" cy="1676400"/>
            <a:chOff x="2654" y="3039"/>
            <a:chExt cx="2650" cy="1056"/>
          </a:xfrm>
        </p:grpSpPr>
        <p:sp>
          <p:nvSpPr>
            <p:cNvPr id="9" name="Oval 9">
              <a:extLst>
                <a:ext uri="{FF2B5EF4-FFF2-40B4-BE49-F238E27FC236}">
                  <a16:creationId xmlns:a16="http://schemas.microsoft.com/office/drawing/2014/main" id="{0C4CF26E-4686-46F3-8820-61BD836C96E9}"/>
                </a:ext>
              </a:extLst>
            </p:cNvPr>
            <p:cNvSpPr>
              <a:spLocks noChangeArrowheads="1"/>
            </p:cNvSpPr>
            <p:nvPr/>
          </p:nvSpPr>
          <p:spPr bwMode="auto">
            <a:xfrm>
              <a:off x="2791" y="3039"/>
              <a:ext cx="532" cy="585"/>
            </a:xfrm>
            <a:prstGeom prst="ellipse">
              <a:avLst/>
            </a:prstGeom>
            <a:noFill/>
            <a:ln w="57150">
              <a:solidFill>
                <a:srgbClr val="FE9914">
                  <a:alpha val="45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 name="Line 15">
              <a:extLst>
                <a:ext uri="{FF2B5EF4-FFF2-40B4-BE49-F238E27FC236}">
                  <a16:creationId xmlns:a16="http://schemas.microsoft.com/office/drawing/2014/main" id="{7AEEA4AF-1BEF-4113-B1DE-E23005DAE320}"/>
                </a:ext>
              </a:extLst>
            </p:cNvPr>
            <p:cNvSpPr>
              <a:spLocks noChangeShapeType="1"/>
            </p:cNvSpPr>
            <p:nvPr/>
          </p:nvSpPr>
          <p:spPr bwMode="auto">
            <a:xfrm flipH="1" flipV="1">
              <a:off x="3226" y="3588"/>
              <a:ext cx="217" cy="280"/>
            </a:xfrm>
            <a:prstGeom prst="line">
              <a:avLst/>
            </a:prstGeom>
            <a:noFill/>
            <a:ln w="57150">
              <a:solidFill>
                <a:srgbClr val="FE9914"/>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 Box 16">
              <a:extLst>
                <a:ext uri="{FF2B5EF4-FFF2-40B4-BE49-F238E27FC236}">
                  <a16:creationId xmlns:a16="http://schemas.microsoft.com/office/drawing/2014/main" id="{0B69A7C2-7ADE-41B8-A267-57A2BC817EDC}"/>
                </a:ext>
              </a:extLst>
            </p:cNvPr>
            <p:cNvSpPr txBox="1">
              <a:spLocks noChangeArrowheads="1"/>
            </p:cNvSpPr>
            <p:nvPr/>
          </p:nvSpPr>
          <p:spPr bwMode="auto">
            <a:xfrm>
              <a:off x="2654" y="3862"/>
              <a:ext cx="2650" cy="233"/>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FE9914"/>
                  </a:solidFill>
                  <a:effectLst/>
                  <a:uLnTx/>
                  <a:uFillTx/>
                  <a:latin typeface="Univers" charset="0"/>
                  <a:ea typeface="ＭＳ Ｐゴシック" panose="020B0600070205080204" pitchFamily="34" charset="-128"/>
                  <a:cs typeface="+mn-cs"/>
                </a:rPr>
                <a:t>水平ねじれ梁　低減係数</a:t>
              </a:r>
              <a:endParaRPr kumimoji="0" lang="en-GB" sz="1800" b="0" i="0" u="none" strike="noStrike" kern="1200" cap="none" spc="0" normalizeH="0" baseline="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Symbol" charset="2"/>
                <a:ea typeface="+mn-ea"/>
                <a:cs typeface="+mn-cs"/>
              </a:endParaRPr>
            </a:p>
          </p:txBody>
        </p:sp>
      </p:grpSp>
      <p:sp>
        <p:nvSpPr>
          <p:cNvPr id="12" name="Slide Number Placeholder 3">
            <a:extLst>
              <a:ext uri="{FF2B5EF4-FFF2-40B4-BE49-F238E27FC236}">
                <a16:creationId xmlns:a16="http://schemas.microsoft.com/office/drawing/2014/main" id="{0041F008-D7EA-42F1-B3B4-F77952D7FB53}"/>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23092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ja-JP" altLang="en-US" sz="3200" dirty="0"/>
              <a:t>コンクリートの亀裂が腐食を進行させる</a:t>
            </a:r>
            <a:endParaRPr lang="nl-BE" sz="3200" dirty="0"/>
          </a:p>
        </p:txBody>
      </p:sp>
      <p:sp>
        <p:nvSpPr>
          <p:cNvPr id="5" name="Content Placeholder 4"/>
          <p:cNvSpPr>
            <a:spLocks noGrp="1"/>
          </p:cNvSpPr>
          <p:nvPr>
            <p:ph sz="half" idx="1"/>
          </p:nvPr>
        </p:nvSpPr>
        <p:spPr>
          <a:xfrm>
            <a:off x="179512" y="1600200"/>
            <a:ext cx="8424936" cy="4277071"/>
          </a:xfrm>
        </p:spPr>
        <p:txBody>
          <a:bodyPr>
            <a:normAutofit fontScale="92500"/>
          </a:bodyPr>
          <a:lstStyle/>
          <a:p>
            <a:pPr marL="0" indent="0" algn="just">
              <a:buNone/>
            </a:pPr>
            <a:r>
              <a:rPr lang="ja-JP" altLang="en-US" sz="3200" dirty="0">
                <a:latin typeface="+mn-ea"/>
              </a:rPr>
              <a:t>コンクリートには亀裂が入ることがあり、この亀裂を介して腐食性イオンが鉄筋に到達することがある。</a:t>
            </a:r>
            <a:endParaRPr lang="en-US" altLang="ja-JP" sz="3200" dirty="0">
              <a:latin typeface="+mn-ea"/>
            </a:endParaRPr>
          </a:p>
          <a:p>
            <a:pPr marL="0" indent="0" algn="just">
              <a:buNone/>
            </a:pPr>
            <a:endParaRPr lang="en-US" altLang="ja-JP" sz="3200" dirty="0">
              <a:latin typeface="+mn-ea"/>
            </a:endParaRPr>
          </a:p>
          <a:p>
            <a:pPr marL="0" indent="0" algn="just">
              <a:buNone/>
            </a:pPr>
            <a:r>
              <a:rPr lang="ja-JP" altLang="en-US" sz="3200" dirty="0">
                <a:latin typeface="+mn-ea"/>
              </a:rPr>
              <a:t>亀裂発生の原因については、参考サイト４を参照してください。</a:t>
            </a:r>
            <a:endParaRPr lang="en-US" altLang="ja-JP" sz="3200" dirty="0">
              <a:latin typeface="+mn-ea"/>
            </a:endParaRPr>
          </a:p>
          <a:p>
            <a:pPr marL="0" indent="0" algn="just">
              <a:buNone/>
            </a:pPr>
            <a:endParaRPr lang="en-US" altLang="ja-JP" sz="3200" dirty="0">
              <a:latin typeface="+mn-ea"/>
            </a:endParaRPr>
          </a:p>
          <a:p>
            <a:pPr marL="0" indent="0" algn="just">
              <a:buNone/>
            </a:pPr>
            <a:r>
              <a:rPr lang="ja-JP" altLang="en-US" sz="3200" dirty="0">
                <a:latin typeface="+mn-ea"/>
              </a:rPr>
              <a:t>亀裂はすぐには発生せず、また修復が不可能な隠された場所でも発生する点にご注意下さい。</a:t>
            </a:r>
            <a:endParaRPr lang="nl-BE" sz="3200" dirty="0">
              <a:latin typeface="+mn-ea"/>
            </a:endParaRPr>
          </a:p>
        </p:txBody>
      </p:sp>
    </p:spTree>
    <p:extLst>
      <p:ext uri="{BB962C8B-B14F-4D97-AF65-F5344CB8AC3E}">
        <p14:creationId xmlns:p14="http://schemas.microsoft.com/office/powerpoint/2010/main" val="18131993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63" name="Rectangle 3"/>
          <p:cNvSpPr>
            <a:spLocks noChangeArrowheads="1"/>
          </p:cNvSpPr>
          <p:nvPr/>
        </p:nvSpPr>
        <p:spPr bwMode="auto">
          <a:xfrm>
            <a:off x="-553212" y="320040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8854" name="Rectangle 4"/>
          <p:cNvSpPr>
            <a:spLocks noGrp="1" noChangeArrowheads="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水平ねじれ座屈現象</a:t>
            </a:r>
            <a:endParaRPr lang="en-GB" dirty="0">
              <a:latin typeface="ＭＳ Ｐゴシック" panose="020B0600070205080204" pitchFamily="50" charset="-128"/>
              <a:ea typeface="ＭＳ Ｐゴシック" panose="020B0600070205080204" pitchFamily="50" charset="-128"/>
            </a:endParaRPr>
          </a:p>
        </p:txBody>
      </p:sp>
      <p:sp>
        <p:nvSpPr>
          <p:cNvPr id="6" name="Rectangle 3">
            <a:extLst>
              <a:ext uri="{FF2B5EF4-FFF2-40B4-BE49-F238E27FC236}">
                <a16:creationId xmlns:a16="http://schemas.microsoft.com/office/drawing/2014/main" id="{BD1D8846-108E-4E0B-B9EB-A93FDCA26DF4}"/>
              </a:ext>
            </a:extLst>
          </p:cNvPr>
          <p:cNvSpPr txBox="1">
            <a:spLocks noChangeArrowheads="1"/>
          </p:cNvSpPr>
          <p:nvPr/>
        </p:nvSpPr>
        <p:spPr>
          <a:xfrm>
            <a:off x="628650" y="1825625"/>
            <a:ext cx="7886700" cy="54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水平ねじれ座屈曲線の計算式</a:t>
            </a:r>
            <a:endParaRPr kumimoji="1" lang="en-GB"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7" name="Object 2">
            <a:extLst>
              <a:ext uri="{FF2B5EF4-FFF2-40B4-BE49-F238E27FC236}">
                <a16:creationId xmlns:a16="http://schemas.microsoft.com/office/drawing/2014/main" id="{1AE25198-988A-4F83-BDA5-31707B9E5424}"/>
              </a:ext>
            </a:extLst>
          </p:cNvPr>
          <p:cNvGraphicFramePr>
            <a:graphicFrameLocks noChangeAspect="1"/>
          </p:cNvGraphicFramePr>
          <p:nvPr/>
        </p:nvGraphicFramePr>
        <p:xfrm>
          <a:off x="1481138" y="2671763"/>
          <a:ext cx="5514975" cy="1171575"/>
        </p:xfrm>
        <a:graphic>
          <a:graphicData uri="http://schemas.openxmlformats.org/presentationml/2006/ole">
            <mc:AlternateContent xmlns:mc="http://schemas.openxmlformats.org/markup-compatibility/2006">
              <mc:Choice xmlns:v="urn:schemas-microsoft-com:vml" Requires="v">
                <p:oleObj spid="_x0000_s8194" name="Equation" r:id="rId4" imgW="2451100" imgH="520700" progId="Equation.DSMT4">
                  <p:embed/>
                </p:oleObj>
              </mc:Choice>
              <mc:Fallback>
                <p:oleObj name="Equation" r:id="rId4" imgW="2451100" imgH="520700" progId="Equation.DSMT4">
                  <p:embed/>
                  <p:pic>
                    <p:nvPicPr>
                      <p:cNvPr id="7" name="Object 2">
                        <a:extLst>
                          <a:ext uri="{FF2B5EF4-FFF2-40B4-BE49-F238E27FC236}">
                            <a16:creationId xmlns:a16="http://schemas.microsoft.com/office/drawing/2014/main" id="{1AE25198-988A-4F83-BDA5-31707B9E5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1138" y="2671763"/>
                        <a:ext cx="5514975" cy="1171575"/>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aphicFrame>
        <p:nvGraphicFramePr>
          <p:cNvPr id="8" name="Object 3">
            <a:extLst>
              <a:ext uri="{FF2B5EF4-FFF2-40B4-BE49-F238E27FC236}">
                <a16:creationId xmlns:a16="http://schemas.microsoft.com/office/drawing/2014/main" id="{2F75FAD9-58C9-474B-8FC1-9CF900E6871E}"/>
              </a:ext>
            </a:extLst>
          </p:cNvPr>
          <p:cNvGraphicFramePr>
            <a:graphicFrameLocks noChangeAspect="1"/>
          </p:cNvGraphicFramePr>
          <p:nvPr/>
        </p:nvGraphicFramePr>
        <p:xfrm>
          <a:off x="1439863" y="4276725"/>
          <a:ext cx="5027612" cy="661988"/>
        </p:xfrm>
        <a:graphic>
          <a:graphicData uri="http://schemas.openxmlformats.org/presentationml/2006/ole">
            <mc:AlternateContent xmlns:mc="http://schemas.openxmlformats.org/markup-compatibility/2006">
              <mc:Choice xmlns:v="urn:schemas-microsoft-com:vml" Requires="v">
                <p:oleObj spid="_x0000_s8195" name="Equation" r:id="rId6" imgW="1993900" imgH="266700" progId="Equation.DSMT4">
                  <p:embed/>
                </p:oleObj>
              </mc:Choice>
              <mc:Fallback>
                <p:oleObj name="Equation" r:id="rId6" imgW="1993900" imgH="266700" progId="Equation.DSMT4">
                  <p:embed/>
                  <p:pic>
                    <p:nvPicPr>
                      <p:cNvPr id="8" name="Object 3">
                        <a:extLst>
                          <a:ext uri="{FF2B5EF4-FFF2-40B4-BE49-F238E27FC236}">
                            <a16:creationId xmlns:a16="http://schemas.microsoft.com/office/drawing/2014/main" id="{2F75FAD9-58C9-474B-8FC1-9CF900E687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9863" y="4276725"/>
                        <a:ext cx="5027612" cy="66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Group 10">
            <a:extLst>
              <a:ext uri="{FF2B5EF4-FFF2-40B4-BE49-F238E27FC236}">
                <a16:creationId xmlns:a16="http://schemas.microsoft.com/office/drawing/2014/main" id="{7FDD094C-1C84-43DC-B0FD-863D77E9C2F8}"/>
              </a:ext>
            </a:extLst>
          </p:cNvPr>
          <p:cNvGrpSpPr>
            <a:grpSpLocks/>
          </p:cNvGrpSpPr>
          <p:nvPr/>
        </p:nvGrpSpPr>
        <p:grpSpPr bwMode="auto">
          <a:xfrm>
            <a:off x="5052156" y="4191000"/>
            <a:ext cx="3073400" cy="1790700"/>
            <a:chOff x="3824" y="2640"/>
            <a:chExt cx="1936" cy="1128"/>
          </a:xfrm>
        </p:grpSpPr>
        <p:sp>
          <p:nvSpPr>
            <p:cNvPr id="10" name="Oval 11">
              <a:extLst>
                <a:ext uri="{FF2B5EF4-FFF2-40B4-BE49-F238E27FC236}">
                  <a16:creationId xmlns:a16="http://schemas.microsoft.com/office/drawing/2014/main" id="{794DC0DE-C3EC-4FC0-A6FA-4CDB6E4A9BB3}"/>
                </a:ext>
              </a:extLst>
            </p:cNvPr>
            <p:cNvSpPr>
              <a:spLocks noChangeArrowheads="1"/>
            </p:cNvSpPr>
            <p:nvPr/>
          </p:nvSpPr>
          <p:spPr bwMode="auto">
            <a:xfrm>
              <a:off x="3824" y="2640"/>
              <a:ext cx="480" cy="544"/>
            </a:xfrm>
            <a:prstGeom prst="ellipse">
              <a:avLst/>
            </a:prstGeom>
            <a:noFill/>
            <a:ln w="57150">
              <a:solidFill>
                <a:srgbClr val="FF9900">
                  <a:alpha val="47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Line 12">
              <a:extLst>
                <a:ext uri="{FF2B5EF4-FFF2-40B4-BE49-F238E27FC236}">
                  <a16:creationId xmlns:a16="http://schemas.microsoft.com/office/drawing/2014/main" id="{A5C16DE8-E668-4B22-A407-17B29B3A02CB}"/>
                </a:ext>
              </a:extLst>
            </p:cNvPr>
            <p:cNvSpPr>
              <a:spLocks noChangeShapeType="1"/>
            </p:cNvSpPr>
            <p:nvPr/>
          </p:nvSpPr>
          <p:spPr bwMode="auto">
            <a:xfrm flipH="1" flipV="1">
              <a:off x="4280" y="3112"/>
              <a:ext cx="312" cy="264"/>
            </a:xfrm>
            <a:prstGeom prst="line">
              <a:avLst/>
            </a:prstGeom>
            <a:noFill/>
            <a:ln w="57150">
              <a:solidFill>
                <a:srgbClr val="FF9900"/>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Rectangle 13">
              <a:extLst>
                <a:ext uri="{FF2B5EF4-FFF2-40B4-BE49-F238E27FC236}">
                  <a16:creationId xmlns:a16="http://schemas.microsoft.com/office/drawing/2014/main" id="{149593C0-A7EF-4F4E-B673-2336E0855A4B}"/>
                </a:ext>
              </a:extLst>
            </p:cNvPr>
            <p:cNvSpPr>
              <a:spLocks noChangeArrowheads="1"/>
            </p:cNvSpPr>
            <p:nvPr/>
          </p:nvSpPr>
          <p:spPr bwMode="auto">
            <a:xfrm>
              <a:off x="4264" y="3421"/>
              <a:ext cx="1496" cy="347"/>
            </a:xfrm>
            <a:prstGeom prst="rect">
              <a:avLst/>
            </a:prstGeom>
            <a:noFill/>
            <a:ln w="9525">
              <a:noFill/>
              <a:miter lim="800000"/>
              <a:headEnd/>
              <a:tailEnd/>
            </a:ln>
          </p:spPr>
          <p:txBody>
            <a:bodyPr>
              <a:prstTxWarp prst="textNoShape">
                <a:avLst/>
              </a:prstTxWarp>
            </a:bodyPr>
            <a:lstStyle/>
            <a:p>
              <a:pPr marL="0" marR="0" lvl="0" indent="0" algn="l" defTabSz="914400" rtl="0" eaLnBrk="1" fontAlgn="auto" latinLnBrk="0" hangingPunct="1">
                <a:lnSpc>
                  <a:spcPct val="90000"/>
                </a:lnSpc>
                <a:spcBef>
                  <a:spcPct val="20000"/>
                </a:spcBef>
                <a:spcAft>
                  <a:spcPts val="0"/>
                </a:spcAft>
                <a:buClrTx/>
                <a:buSzTx/>
                <a:buFontTx/>
                <a:buNone/>
                <a:tabLst/>
                <a:defRPr/>
              </a:pPr>
              <a:r>
                <a:rPr kumimoji="0" lang="ja-JP" altLang="en-US" sz="1800" b="1" i="0" u="none" strike="noStrike" kern="1200" cap="none" spc="0" normalizeH="0" baseline="0" noProof="0" dirty="0">
                  <a:ln>
                    <a:noFill/>
                  </a:ln>
                  <a:solidFill>
                    <a:srgbClr val="FE9914"/>
                  </a:solidFill>
                  <a:effectLst/>
                  <a:uLnTx/>
                  <a:uFillTx/>
                  <a:latin typeface="Univers" charset="0"/>
                  <a:ea typeface="ＭＳ Ｐゴシック" panose="020B0600070205080204" pitchFamily="34" charset="-128"/>
                  <a:cs typeface="+mn-cs"/>
                </a:rPr>
                <a:t>平坦部長さ</a:t>
              </a:r>
              <a:endParaRPr kumimoji="0" lang="en-GB" sz="1800" b="1" i="0" u="none" strike="noStrike" kern="1200" cap="none" spc="0" normalizeH="0" baseline="0" noProof="0" dirty="0">
                <a:ln>
                  <a:noFill/>
                </a:ln>
                <a:solidFill>
                  <a:srgbClr val="FE9914"/>
                </a:solidFill>
                <a:effectLst/>
                <a:uLnTx/>
                <a:uFillTx/>
                <a:latin typeface="Univers" charset="0"/>
                <a:ea typeface="+mn-ea"/>
                <a:cs typeface="+mn-cs"/>
              </a:endParaRPr>
            </a:p>
          </p:txBody>
        </p:sp>
      </p:grpSp>
      <p:grpSp>
        <p:nvGrpSpPr>
          <p:cNvPr id="13" name="Group 14">
            <a:extLst>
              <a:ext uri="{FF2B5EF4-FFF2-40B4-BE49-F238E27FC236}">
                <a16:creationId xmlns:a16="http://schemas.microsoft.com/office/drawing/2014/main" id="{ECBEAD3D-8DA2-4C62-B2BA-930F1FA06F3E}"/>
              </a:ext>
            </a:extLst>
          </p:cNvPr>
          <p:cNvGrpSpPr>
            <a:grpSpLocks/>
          </p:cNvGrpSpPr>
          <p:nvPr/>
        </p:nvGrpSpPr>
        <p:grpSpPr bwMode="auto">
          <a:xfrm>
            <a:off x="1481869" y="4241800"/>
            <a:ext cx="4281488" cy="2351088"/>
            <a:chOff x="1575" y="2672"/>
            <a:chExt cx="2697" cy="1481"/>
          </a:xfrm>
        </p:grpSpPr>
        <p:sp>
          <p:nvSpPr>
            <p:cNvPr id="14" name="Rectangle 15">
              <a:extLst>
                <a:ext uri="{FF2B5EF4-FFF2-40B4-BE49-F238E27FC236}">
                  <a16:creationId xmlns:a16="http://schemas.microsoft.com/office/drawing/2014/main" id="{390293E5-BCD9-4D8E-9112-E1AFE1176486}"/>
                </a:ext>
              </a:extLst>
            </p:cNvPr>
            <p:cNvSpPr>
              <a:spLocks noChangeArrowheads="1"/>
            </p:cNvSpPr>
            <p:nvPr/>
          </p:nvSpPr>
          <p:spPr bwMode="auto">
            <a:xfrm>
              <a:off x="1575" y="3806"/>
              <a:ext cx="2697" cy="347"/>
            </a:xfrm>
            <a:prstGeom prst="rect">
              <a:avLst/>
            </a:prstGeom>
            <a:noFill/>
            <a:ln w="9525">
              <a:noFill/>
              <a:miter lim="800000"/>
              <a:headEnd/>
              <a:tailEnd/>
            </a:ln>
          </p:spPr>
          <p:txBody>
            <a:bodyPr>
              <a:prstTxWarp prst="textNoShape">
                <a:avLst/>
              </a:prstTxWarp>
            </a:bodyPr>
            <a:lstStyle/>
            <a:p>
              <a:pPr marL="0" marR="0" lvl="0" indent="0" algn="l" defTabSz="914400" rtl="0" eaLnBrk="1" fontAlgn="auto" latinLnBrk="0" hangingPunct="1">
                <a:lnSpc>
                  <a:spcPct val="90000"/>
                </a:lnSpc>
                <a:spcBef>
                  <a:spcPct val="20000"/>
                </a:spcBef>
                <a:spcAft>
                  <a:spcPts val="0"/>
                </a:spcAft>
                <a:buClrTx/>
                <a:buSzTx/>
                <a:buFontTx/>
                <a:buNone/>
                <a:tabLst/>
                <a:defRPr/>
              </a:pPr>
              <a:r>
                <a:rPr kumimoji="0" lang="ja-JP" altLang="en-US" sz="1800" b="1" i="0" u="none" strike="noStrike" kern="1200" cap="none" spc="0" normalizeH="0" baseline="0" noProof="0" dirty="0">
                  <a:ln>
                    <a:noFill/>
                  </a:ln>
                  <a:solidFill>
                    <a:srgbClr val="FE9914"/>
                  </a:solidFill>
                  <a:effectLst/>
                  <a:uLnTx/>
                  <a:uFillTx/>
                  <a:latin typeface="Univers" charset="0"/>
                  <a:ea typeface="ＭＳ Ｐゴシック" panose="020B0600070205080204" pitchFamily="34" charset="-128"/>
                  <a:cs typeface="+mn-cs"/>
                </a:rPr>
                <a:t>不確定要素</a:t>
              </a:r>
              <a:endParaRPr kumimoji="0" lang="en-GB" sz="1800" b="1" i="0" u="none" strike="noStrike" kern="1200" cap="none" spc="0" normalizeH="0" baseline="0" noProof="0" dirty="0">
                <a:ln>
                  <a:noFill/>
                </a:ln>
                <a:solidFill>
                  <a:srgbClr val="FE9914"/>
                </a:solidFill>
                <a:effectLst/>
                <a:uLnTx/>
                <a:uFillTx/>
                <a:latin typeface="Univers" charset="0"/>
                <a:ea typeface="+mn-ea"/>
                <a:cs typeface="+mn-cs"/>
              </a:endParaRPr>
            </a:p>
          </p:txBody>
        </p:sp>
        <p:sp>
          <p:nvSpPr>
            <p:cNvPr id="15" name="Oval 16">
              <a:extLst>
                <a:ext uri="{FF2B5EF4-FFF2-40B4-BE49-F238E27FC236}">
                  <a16:creationId xmlns:a16="http://schemas.microsoft.com/office/drawing/2014/main" id="{98D7AC45-8C27-4899-A5C4-31BB3FEA8FAB}"/>
                </a:ext>
              </a:extLst>
            </p:cNvPr>
            <p:cNvSpPr>
              <a:spLocks noChangeArrowheads="1"/>
            </p:cNvSpPr>
            <p:nvPr/>
          </p:nvSpPr>
          <p:spPr bwMode="auto">
            <a:xfrm>
              <a:off x="2704" y="2672"/>
              <a:ext cx="480" cy="544"/>
            </a:xfrm>
            <a:prstGeom prst="ellipse">
              <a:avLst/>
            </a:prstGeom>
            <a:noFill/>
            <a:ln w="57150">
              <a:solidFill>
                <a:srgbClr val="FF9900">
                  <a:alpha val="42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Line 17">
              <a:extLst>
                <a:ext uri="{FF2B5EF4-FFF2-40B4-BE49-F238E27FC236}">
                  <a16:creationId xmlns:a16="http://schemas.microsoft.com/office/drawing/2014/main" id="{DF23B6DC-5B03-4B66-A30E-F2AC181F0FF0}"/>
                </a:ext>
              </a:extLst>
            </p:cNvPr>
            <p:cNvSpPr>
              <a:spLocks noChangeShapeType="1"/>
            </p:cNvSpPr>
            <p:nvPr/>
          </p:nvSpPr>
          <p:spPr bwMode="auto">
            <a:xfrm flipV="1">
              <a:off x="2000" y="3176"/>
              <a:ext cx="736" cy="616"/>
            </a:xfrm>
            <a:prstGeom prst="line">
              <a:avLst/>
            </a:prstGeom>
            <a:noFill/>
            <a:ln w="57150">
              <a:solidFill>
                <a:srgbClr val="FF9900"/>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7" name="Slide Number Placeholder 3">
            <a:extLst>
              <a:ext uri="{FF2B5EF4-FFF2-40B4-BE49-F238E27FC236}">
                <a16:creationId xmlns:a16="http://schemas.microsoft.com/office/drawing/2014/main" id="{C5A96851-47E3-49A6-BA96-FE13F3885C2A}"/>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7805001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33680" y="365126"/>
            <a:ext cx="8478272" cy="1325563"/>
          </a:xfrm>
        </p:spPr>
        <p:txBody>
          <a:bodyPr>
            <a:normAutofit/>
          </a:bodyPr>
          <a:lstStyle/>
          <a:p>
            <a:r>
              <a:rPr lang="en-US" altLang="ja-JP" dirty="0">
                <a:latin typeface="ＭＳ Ｐゴシック" panose="020B0600070205080204" pitchFamily="50" charset="-128"/>
                <a:ea typeface="ＭＳ Ｐゴシック" panose="020B0600070205080204" pitchFamily="50" charset="-128"/>
              </a:rPr>
              <a:t>Eurocode3</a:t>
            </a:r>
            <a:r>
              <a:rPr lang="ja-JP" altLang="en-US" dirty="0">
                <a:latin typeface="ＭＳ Ｐゴシック" panose="020B0600070205080204" pitchFamily="50" charset="-128"/>
                <a:ea typeface="ＭＳ Ｐゴシック" panose="020B0600070205080204" pitchFamily="50" charset="-128"/>
              </a:rPr>
              <a:t>　水平ねじれ座屈カーブ</a:t>
            </a:r>
            <a:endParaRPr lang="en-GB" altLang="en-US" dirty="0">
              <a:latin typeface="ＭＳ Ｐゴシック" panose="020B0600070205080204" pitchFamily="50" charset="-128"/>
              <a:ea typeface="ＭＳ Ｐゴシック" panose="020B0600070205080204" pitchFamily="50" charset="-128"/>
            </a:endParaRPr>
          </a:p>
        </p:txBody>
      </p:sp>
      <p:pic>
        <p:nvPicPr>
          <p:cNvPr id="34819" name="Picture 4" descr="Buckling Curv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484313"/>
            <a:ext cx="72453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971426" y="2708920"/>
            <a:ext cx="432048" cy="160043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減少係数</a:t>
            </a:r>
            <a:endPar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Ｘ</a:t>
            </a:r>
            <a:endPar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7" name="テキスト ボックス 6"/>
          <p:cNvSpPr txBox="1"/>
          <p:nvPr/>
        </p:nvSpPr>
        <p:spPr>
          <a:xfrm>
            <a:off x="3980688" y="5576883"/>
            <a:ext cx="2294270" cy="15388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細長比　</a:t>
            </a:r>
            <a:r>
              <a:rPr kumimoji="1" lang="el-GR" altLang="zh-TW"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λ¯</a:t>
            </a:r>
          </a:p>
        </p:txBody>
      </p:sp>
      <p:sp>
        <p:nvSpPr>
          <p:cNvPr id="10" name="テキスト ボックス 9">
            <a:extLst>
              <a:ext uri="{FF2B5EF4-FFF2-40B4-BE49-F238E27FC236}">
                <a16:creationId xmlns:a16="http://schemas.microsoft.com/office/drawing/2014/main" id="{DD787FAA-A091-4347-9BAF-157FA1807CE0}"/>
              </a:ext>
            </a:extLst>
          </p:cNvPr>
          <p:cNvSpPr txBox="1"/>
          <p:nvPr/>
        </p:nvSpPr>
        <p:spPr>
          <a:xfrm>
            <a:off x="2258907" y="5730771"/>
            <a:ext cx="2203365"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炭素鋼　：　溶接構造</a:t>
            </a:r>
            <a:endPar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D654D452-75D7-42FA-8ADE-0C3647A980D8}"/>
              </a:ext>
            </a:extLst>
          </p:cNvPr>
          <p:cNvSpPr txBox="1"/>
          <p:nvPr/>
        </p:nvSpPr>
        <p:spPr>
          <a:xfrm>
            <a:off x="2258907" y="5935549"/>
            <a:ext cx="2203365"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炭素鋼　：　冷間成形構造</a:t>
            </a:r>
            <a:endPar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43BBA352-9A46-4FCA-B7A5-8DF706CA2E74}"/>
              </a:ext>
            </a:extLst>
          </p:cNvPr>
          <p:cNvSpPr txBox="1"/>
          <p:nvPr/>
        </p:nvSpPr>
        <p:spPr>
          <a:xfrm>
            <a:off x="5422731" y="5730771"/>
            <a:ext cx="2294270"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ステンレス鋼　：　溶接構造</a:t>
            </a:r>
            <a:endPar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テキスト ボックス 12">
            <a:extLst>
              <a:ext uri="{FF2B5EF4-FFF2-40B4-BE49-F238E27FC236}">
                <a16:creationId xmlns:a16="http://schemas.microsoft.com/office/drawing/2014/main" id="{305628F3-7A4D-4E53-BDC1-695364D6650D}"/>
              </a:ext>
            </a:extLst>
          </p:cNvPr>
          <p:cNvSpPr txBox="1"/>
          <p:nvPr/>
        </p:nvSpPr>
        <p:spPr>
          <a:xfrm>
            <a:off x="5422731" y="5935549"/>
            <a:ext cx="2294270"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ステンレス鋼　：　冷間成形構造</a:t>
            </a:r>
            <a:endPar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Slide Number Placeholder 3">
            <a:extLst>
              <a:ext uri="{FF2B5EF4-FFF2-40B4-BE49-F238E27FC236}">
                <a16:creationId xmlns:a16="http://schemas.microsoft.com/office/drawing/2014/main" id="{AEAF06F8-BF38-4238-9D20-E52FB2C58EE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413529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5" name="Rectangle 7"/>
          <p:cNvSpPr>
            <a:spLocks noGrp="1" noChangeArrowheads="1"/>
          </p:cNvSpPr>
          <p:nvPr>
            <p:ph type="body" sz="half" idx="1"/>
          </p:nvPr>
        </p:nvSpPr>
        <p:spPr>
          <a:xfrm>
            <a:off x="628650" y="1825624"/>
            <a:ext cx="7886700" cy="4819013"/>
          </a:xfrm>
        </p:spPr>
        <p:txBody>
          <a:bodyPr>
            <a:normAutofit/>
          </a:bodyPr>
          <a:lstStyle/>
          <a:p>
            <a:pPr marL="0" indent="0">
              <a:buNone/>
            </a:pPr>
            <a:r>
              <a:rPr lang="ja-JP" altLang="en-US" sz="2800" dirty="0">
                <a:latin typeface="ＭＳ Ｐゴシック" panose="020B0600070205080204" pitchFamily="50" charset="-128"/>
                <a:ea typeface="ＭＳ Ｐゴシック" panose="020B0600070205080204" pitchFamily="50" charset="-128"/>
              </a:rPr>
              <a:t>水平ねじれ座屈における細長比</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endParaRPr lang="en-GB" sz="2800" dirty="0">
              <a:latin typeface="ＭＳ Ｐゴシック" panose="020B0600070205080204" pitchFamily="50" charset="-128"/>
              <a:ea typeface="ＭＳ Ｐゴシック" panose="020B0600070205080204" pitchFamily="50" charset="-128"/>
            </a:endParaRPr>
          </a:p>
          <a:p>
            <a:endParaRPr lang="en-GB" sz="2800" dirty="0">
              <a:latin typeface="ＭＳ Ｐゴシック" panose="020B0600070205080204" pitchFamily="50" charset="-128"/>
              <a:ea typeface="ＭＳ Ｐゴシック" panose="020B0600070205080204" pitchFamily="50" charset="-128"/>
            </a:endParaRPr>
          </a:p>
          <a:p>
            <a:endParaRPr lang="en-GB" sz="2800" dirty="0">
              <a:latin typeface="ＭＳ Ｐゴシック" panose="020B0600070205080204" pitchFamily="50" charset="-128"/>
              <a:ea typeface="ＭＳ Ｐゴシック" panose="020B0600070205080204" pitchFamily="50" charset="-128"/>
            </a:endParaRPr>
          </a:p>
          <a:p>
            <a:pPr lvl="1"/>
            <a:endParaRPr lang="en-GB" sz="2400"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圧縮荷重</a:t>
            </a:r>
            <a:r>
              <a:rPr lang="ja-JP" altLang="en-US" sz="2400" dirty="0">
                <a:latin typeface="ＭＳ Ｐゴシック" panose="020B0600070205080204" pitchFamily="50" charset="-128"/>
                <a:ea typeface="ＭＳ Ｐゴシック" panose="020B0600070205080204" pitchFamily="50" charset="-128"/>
              </a:rPr>
              <a:t>座屈曲線</a:t>
            </a:r>
            <a:r>
              <a:rPr lang="en-GB"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除く　</a:t>
            </a:r>
            <a:r>
              <a:rPr lang="en-GB" sz="2400" dirty="0">
                <a:latin typeface="ＭＳ Ｐゴシック" panose="020B0600070205080204" pitchFamily="50" charset="-128"/>
                <a:ea typeface="ＭＳ Ｐゴシック" panose="020B0600070205080204" pitchFamily="50" charset="-128"/>
              </a:rPr>
              <a:t>a</a:t>
            </a:r>
            <a:r>
              <a:rPr lang="en-GB" sz="2400" baseline="-25000" dirty="0">
                <a:latin typeface="ＭＳ Ｐゴシック" panose="020B0600070205080204" pitchFamily="50" charset="-128"/>
                <a:ea typeface="ＭＳ Ｐゴシック" panose="020B0600070205080204" pitchFamily="50" charset="-128"/>
              </a:rPr>
              <a:t>0</a:t>
            </a:r>
            <a:r>
              <a:rPr lang="ja-JP" altLang="en-US" sz="2400" dirty="0">
                <a:latin typeface="ＭＳ Ｐゴシック" panose="020B0600070205080204" pitchFamily="50" charset="-128"/>
                <a:ea typeface="ＭＳ Ｐゴシック" panose="020B0600070205080204" pitchFamily="50" charset="-128"/>
              </a:rPr>
              <a:t>曲線）</a:t>
            </a:r>
            <a:endParaRPr lang="en-GB" sz="2400" dirty="0">
              <a:latin typeface="ＭＳ Ｐゴシック" panose="020B0600070205080204" pitchFamily="50" charset="-128"/>
              <a:ea typeface="ＭＳ Ｐゴシック" panose="020B0600070205080204" pitchFamily="50" charset="-128"/>
            </a:endParaRPr>
          </a:p>
          <a:p>
            <a:pPr lvl="1"/>
            <a:endParaRPr lang="en-GB" sz="2400" dirty="0">
              <a:latin typeface="ＭＳ Ｐゴシック" panose="020B0600070205080204" pitchFamily="50" charset="-128"/>
              <a:ea typeface="ＭＳ Ｐゴシック" panose="020B0600070205080204" pitchFamily="50" charset="-128"/>
            </a:endParaRPr>
          </a:p>
          <a:p>
            <a:pPr lvl="1"/>
            <a:r>
              <a:rPr lang="en-GB" sz="2400" dirty="0" err="1">
                <a:latin typeface="ＭＳ Ｐゴシック" panose="020B0600070205080204" pitchFamily="50" charset="-128"/>
                <a:ea typeface="ＭＳ Ｐゴシック" panose="020B0600070205080204" pitchFamily="50" charset="-128"/>
              </a:rPr>
              <a:t>W</a:t>
            </a:r>
            <a:r>
              <a:rPr lang="en-GB" sz="2400" baseline="-25000" dirty="0" err="1">
                <a:latin typeface="ＭＳ Ｐゴシック" panose="020B0600070205080204" pitchFamily="50" charset="-128"/>
                <a:ea typeface="ＭＳ Ｐゴシック" panose="020B0600070205080204" pitchFamily="50" charset="-128"/>
              </a:rPr>
              <a:t>y</a:t>
            </a:r>
            <a:r>
              <a:rPr lang="en-GB"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分類に応じた係数</a:t>
            </a:r>
            <a:endParaRPr lang="en-GB" sz="2400" dirty="0">
              <a:latin typeface="ＭＳ Ｐゴシック" panose="020B0600070205080204" pitchFamily="50" charset="-128"/>
              <a:ea typeface="ＭＳ Ｐゴシック" panose="020B0600070205080204" pitchFamily="50" charset="-128"/>
            </a:endParaRPr>
          </a:p>
          <a:p>
            <a:pPr lvl="1"/>
            <a:endParaRPr lang="en-GB" sz="2400" dirty="0">
              <a:latin typeface="ＭＳ Ｐゴシック" panose="020B0600070205080204" pitchFamily="50" charset="-128"/>
              <a:ea typeface="ＭＳ Ｐゴシック" panose="020B0600070205080204" pitchFamily="50" charset="-128"/>
            </a:endParaRPr>
          </a:p>
          <a:p>
            <a:pPr lvl="1"/>
            <a:r>
              <a:rPr lang="en-GB" sz="2400" dirty="0" err="1">
                <a:latin typeface="ＭＳ Ｐゴシック" panose="020B0600070205080204" pitchFamily="50" charset="-128"/>
                <a:ea typeface="ＭＳ Ｐゴシック" panose="020B0600070205080204" pitchFamily="50" charset="-128"/>
              </a:rPr>
              <a:t>M</a:t>
            </a:r>
            <a:r>
              <a:rPr lang="en-GB" sz="2400" baseline="-25000" dirty="0" err="1">
                <a:latin typeface="ＭＳ Ｐゴシック" panose="020B0600070205080204" pitchFamily="50" charset="-128"/>
                <a:ea typeface="ＭＳ Ｐゴシック" panose="020B0600070205080204" pitchFamily="50" charset="-128"/>
              </a:rPr>
              <a:t>cr</a:t>
            </a:r>
            <a:r>
              <a:rPr lang="en-GB"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弾性限界</a:t>
            </a:r>
            <a:r>
              <a:rPr lang="en-US" altLang="ja-JP" sz="2400" dirty="0">
                <a:latin typeface="ＭＳ Ｐゴシック" panose="020B0600070205080204" pitchFamily="50" charset="-128"/>
                <a:ea typeface="ＭＳ Ｐゴシック" panose="020B0600070205080204" pitchFamily="50" charset="-128"/>
              </a:rPr>
              <a:t>LTB</a:t>
            </a:r>
            <a:r>
              <a:rPr lang="ja-JP" altLang="en-US" sz="2400" dirty="0">
                <a:latin typeface="ＭＳ Ｐゴシック" panose="020B0600070205080204" pitchFamily="50" charset="-128"/>
                <a:ea typeface="ＭＳ Ｐゴシック" panose="020B0600070205080204" pitchFamily="50" charset="-128"/>
              </a:rPr>
              <a:t>モーメント</a:t>
            </a:r>
            <a:endParaRPr lang="en-GB" sz="2400" dirty="0">
              <a:latin typeface="ＭＳ Ｐゴシック" panose="020B0600070205080204" pitchFamily="50" charset="-128"/>
              <a:ea typeface="ＭＳ Ｐゴシック" panose="020B0600070205080204" pitchFamily="50" charset="-128"/>
            </a:endParaRPr>
          </a:p>
        </p:txBody>
      </p:sp>
      <p:sp>
        <p:nvSpPr>
          <p:cNvPr id="428034" name="Rectangle 2"/>
          <p:cNvSpPr>
            <a:spLocks noChangeArrowheads="1"/>
          </p:cNvSpPr>
          <p:nvPr/>
        </p:nvSpPr>
        <p:spPr bwMode="auto">
          <a:xfrm>
            <a:off x="-1144179" y="125748"/>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8035" name="Rectangle 3"/>
          <p:cNvSpPr>
            <a:spLocks noChangeArrowheads="1"/>
          </p:cNvSpPr>
          <p:nvPr/>
        </p:nvSpPr>
        <p:spPr bwMode="auto">
          <a:xfrm>
            <a:off x="-1144179" y="3326148"/>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8036" name="Rectangle 4"/>
          <p:cNvSpPr>
            <a:spLocks noChangeArrowheads="1"/>
          </p:cNvSpPr>
          <p:nvPr/>
        </p:nvSpPr>
        <p:spPr bwMode="auto">
          <a:xfrm>
            <a:off x="-1144179" y="3302336"/>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89090" name="Object 2"/>
          <p:cNvGraphicFramePr>
            <a:graphicFrameLocks noChangeAspect="1"/>
          </p:cNvGraphicFramePr>
          <p:nvPr/>
        </p:nvGraphicFramePr>
        <p:xfrm>
          <a:off x="2422525" y="2528888"/>
          <a:ext cx="2732088" cy="1525587"/>
        </p:xfrm>
        <a:graphic>
          <a:graphicData uri="http://schemas.openxmlformats.org/presentationml/2006/ole">
            <mc:AlternateContent xmlns:mc="http://schemas.openxmlformats.org/markup-compatibility/2006">
              <mc:Choice xmlns:v="urn:schemas-microsoft-com:vml" Requires="v">
                <p:oleObj spid="_x0000_s9218" name="Equation" r:id="rId4" imgW="1308100" imgH="723900" progId="Equation.DSMT4">
                  <p:embed/>
                </p:oleObj>
              </mc:Choice>
              <mc:Fallback>
                <p:oleObj name="Equation" r:id="rId4" imgW="1308100" imgH="723900" progId="Equation.DSMT4">
                  <p:embed/>
                  <p:pic>
                    <p:nvPicPr>
                      <p:cNvPr id="8909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2525" y="2528888"/>
                        <a:ext cx="2732088" cy="1525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9094" name="Rectangle 6"/>
          <p:cNvSpPr>
            <a:spLocks noGrp="1" noChangeArrowheads="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細長比（無次元級数）</a:t>
            </a:r>
            <a:endParaRPr lang="en-GB" dirty="0">
              <a:latin typeface="ＭＳ Ｐゴシック" panose="020B0600070205080204" pitchFamily="50" charset="-128"/>
              <a:ea typeface="ＭＳ Ｐゴシック" panose="020B0600070205080204" pitchFamily="50" charset="-128"/>
            </a:endParaRPr>
          </a:p>
        </p:txBody>
      </p:sp>
      <p:sp>
        <p:nvSpPr>
          <p:cNvPr id="10" name="Slide Number Placeholder 3">
            <a:extLst>
              <a:ext uri="{FF2B5EF4-FFF2-40B4-BE49-F238E27FC236}">
                <a16:creationId xmlns:a16="http://schemas.microsoft.com/office/drawing/2014/main" id="{7BD2CF09-D947-43CD-BC75-F532BA79BD61}"/>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311867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512" y="395606"/>
            <a:ext cx="8566975" cy="1325563"/>
          </a:xfrm>
        </p:spPr>
        <p:txBody>
          <a:bodyPr>
            <a:noAutofit/>
          </a:bodyPr>
          <a:lstStyle/>
          <a:p>
            <a:r>
              <a:rPr lang="en-GB" altLang="en-US" dirty="0">
                <a:latin typeface="ＭＳ Ｐゴシック" panose="020B0600070205080204" pitchFamily="50" charset="-128"/>
                <a:ea typeface="ＭＳ Ｐゴシック" panose="020B0600070205080204" pitchFamily="50" charset="-128"/>
              </a:rPr>
              <a:t>Eurocode 3 </a:t>
            </a:r>
            <a:r>
              <a:rPr lang="ja-JP" altLang="en-US" dirty="0">
                <a:latin typeface="ＭＳ Ｐゴシック" panose="020B0600070205080204" pitchFamily="50" charset="-128"/>
                <a:ea typeface="ＭＳ Ｐゴシック" panose="020B0600070205080204" pitchFamily="50" charset="-128"/>
              </a:rPr>
              <a:t>水平ねじれ座屈　事例</a:t>
            </a:r>
            <a:endParaRPr lang="nl-BE" dirty="0">
              <a:latin typeface="ＭＳ Ｐゴシック" panose="020B0600070205080204" pitchFamily="50" charset="-128"/>
              <a:ea typeface="ＭＳ Ｐゴシック" panose="020B0600070205080204" pitchFamily="50" charset="-128"/>
            </a:endParaRPr>
          </a:p>
        </p:txBody>
      </p:sp>
      <p:sp>
        <p:nvSpPr>
          <p:cNvPr id="3" name="Tijdelijke aanduiding voor inhoud 2"/>
          <p:cNvSpPr>
            <a:spLocks noGrp="1"/>
          </p:cNvSpPr>
          <p:nvPr>
            <p:ph idx="1"/>
          </p:nvPr>
        </p:nvSpPr>
        <p:spPr>
          <a:xfrm>
            <a:off x="417003" y="1792490"/>
            <a:ext cx="4785360" cy="453321"/>
          </a:xfrm>
        </p:spPr>
        <p:txBody>
          <a:bodyPr>
            <a:normAutofit fontScale="85000" lnSpcReduction="20000"/>
          </a:bodyPr>
          <a:lstStyle/>
          <a:p>
            <a:r>
              <a:rPr lang="nl-BE" dirty="0">
                <a:latin typeface="ＭＳ Ｐゴシック" panose="020B0600070205080204" pitchFamily="50" charset="-128"/>
                <a:ea typeface="ＭＳ Ｐゴシック" panose="020B0600070205080204" pitchFamily="50" charset="-128"/>
              </a:rPr>
              <a:t>I </a:t>
            </a:r>
            <a:r>
              <a:rPr lang="ja-JP" altLang="en-US" dirty="0">
                <a:latin typeface="ＭＳ Ｐゴシック" panose="020B0600070205080204" pitchFamily="50" charset="-128"/>
                <a:ea typeface="ＭＳ Ｐゴシック" panose="020B0600070205080204" pitchFamily="50" charset="-128"/>
              </a:rPr>
              <a:t>ビームにおける曲げ</a:t>
            </a:r>
            <a:endParaRPr lang="nl-BE" dirty="0">
              <a:latin typeface="ＭＳ Ｐゴシック" panose="020B0600070205080204" pitchFamily="50" charset="-128"/>
              <a:ea typeface="ＭＳ Ｐゴシック" panose="020B0600070205080204" pitchFamily="50" charset="-128"/>
            </a:endParaRPr>
          </a:p>
          <a:p>
            <a:endParaRPr lang="nl-BE" dirty="0">
              <a:latin typeface="ＭＳ Ｐゴシック" panose="020B0600070205080204" pitchFamily="50" charset="-128"/>
              <a:ea typeface="ＭＳ Ｐゴシック" panose="020B0600070205080204" pitchFamily="50" charset="-128"/>
            </a:endParaRPr>
          </a:p>
        </p:txBody>
      </p:sp>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97" y="2317132"/>
            <a:ext cx="6241092" cy="2091662"/>
          </a:xfrm>
          <a:prstGeom prst="rect">
            <a:avLst/>
          </a:prstGeom>
        </p:spPr>
      </p:pic>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005" y="1593410"/>
            <a:ext cx="2352483" cy="3744416"/>
          </a:xfrm>
          <a:prstGeom prst="rect">
            <a:avLst/>
          </a:prstGeom>
        </p:spPr>
      </p:pic>
      <p:graphicFrame>
        <p:nvGraphicFramePr>
          <p:cNvPr id="12" name="Tabel 11"/>
          <p:cNvGraphicFramePr>
            <a:graphicFrameLocks noGrp="1"/>
          </p:cNvGraphicFramePr>
          <p:nvPr/>
        </p:nvGraphicFramePr>
        <p:xfrm>
          <a:off x="532802" y="4790232"/>
          <a:ext cx="5652000" cy="14630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0000"/>
                    </a:ext>
                  </a:extLst>
                </a:gridCol>
                <a:gridCol w="2088000">
                  <a:extLst>
                    <a:ext uri="{9D8B030D-6E8A-4147-A177-3AD203B41FA5}">
                      <a16:colId xmlns:a16="http://schemas.microsoft.com/office/drawing/2014/main" val="20001"/>
                    </a:ext>
                  </a:extLst>
                </a:gridCol>
                <a:gridCol w="2304000">
                  <a:extLst>
                    <a:ext uri="{9D8B030D-6E8A-4147-A177-3AD203B41FA5}">
                      <a16:colId xmlns:a16="http://schemas.microsoft.com/office/drawing/2014/main" val="20002"/>
                    </a:ext>
                  </a:extLst>
                </a:gridCol>
              </a:tblGrid>
              <a:tr h="360000">
                <a:tc>
                  <a:txBody>
                    <a:bodyPr/>
                    <a:lstStyle/>
                    <a:p>
                      <a:endParaRPr lang="nl-BE" dirty="0"/>
                    </a:p>
                  </a:txBody>
                  <a:tcPr>
                    <a:noFill/>
                  </a:tcPr>
                </a:tc>
                <a:tc>
                  <a:txBody>
                    <a:bodyPr/>
                    <a:lstStyle/>
                    <a:p>
                      <a:r>
                        <a:rPr lang="ja-JP" altLang="en-US" dirty="0"/>
                        <a:t>炭素鋼</a:t>
                      </a:r>
                      <a:endParaRPr lang="nl-BE" dirty="0"/>
                    </a:p>
                  </a:txBody>
                  <a:tcPr/>
                </a:tc>
                <a:tc>
                  <a:txBody>
                    <a:bodyPr/>
                    <a:lstStyle/>
                    <a:p>
                      <a:r>
                        <a:rPr lang="ja-JP" altLang="en-US" dirty="0"/>
                        <a:t>二相系ｽﾃﾝﾚｽ鋼</a:t>
                      </a:r>
                      <a:endParaRPr lang="nl-BE" dirty="0"/>
                    </a:p>
                  </a:txBody>
                  <a:tcPr/>
                </a:tc>
                <a:extLst>
                  <a:ext uri="{0D108BD9-81ED-4DB2-BD59-A6C34878D82A}">
                    <a16:rowId xmlns:a16="http://schemas.microsoft.com/office/drawing/2014/main" val="10000"/>
                  </a:ext>
                </a:extLst>
              </a:tr>
              <a:tr h="360000">
                <a:tc>
                  <a:txBody>
                    <a:bodyPr/>
                    <a:lstStyle/>
                    <a:p>
                      <a:r>
                        <a:rPr lang="ja-JP" altLang="en-US" b="1" dirty="0">
                          <a:solidFill>
                            <a:schemeClr val="bg1"/>
                          </a:solidFill>
                        </a:rPr>
                        <a:t>材料</a:t>
                      </a:r>
                      <a:endParaRPr lang="nl-BE" b="1" dirty="0">
                        <a:solidFill>
                          <a:schemeClr val="bg1"/>
                        </a:solidFill>
                      </a:endParaRPr>
                    </a:p>
                  </a:txBody>
                  <a:tcPr>
                    <a:solidFill>
                      <a:schemeClr val="accent1"/>
                    </a:solidFill>
                  </a:tcPr>
                </a:tc>
                <a:tc>
                  <a:txBody>
                    <a:bodyPr/>
                    <a:lstStyle/>
                    <a:p>
                      <a:pPr algn="r"/>
                      <a:r>
                        <a:rPr lang="nl-BE" dirty="0"/>
                        <a:t>S355</a:t>
                      </a:r>
                    </a:p>
                  </a:txBody>
                  <a:tcPr/>
                </a:tc>
                <a:tc>
                  <a:txBody>
                    <a:bodyPr/>
                    <a:lstStyle/>
                    <a:p>
                      <a:pPr algn="r"/>
                      <a:r>
                        <a:rPr lang="nl-BE" dirty="0"/>
                        <a:t>EN 1.4162</a:t>
                      </a:r>
                    </a:p>
                  </a:txBody>
                  <a:tcPr/>
                </a:tc>
                <a:extLst>
                  <a:ext uri="{0D108BD9-81ED-4DB2-BD59-A6C34878D82A}">
                    <a16:rowId xmlns:a16="http://schemas.microsoft.com/office/drawing/2014/main" val="10001"/>
                  </a:ext>
                </a:extLst>
              </a:tr>
              <a:tr h="360000">
                <a:tc>
                  <a:txBody>
                    <a:bodyPr/>
                    <a:lstStyle/>
                    <a:p>
                      <a:r>
                        <a:rPr lang="nl-BE" b="1" dirty="0" err="1">
                          <a:solidFill>
                            <a:schemeClr val="bg1"/>
                          </a:solidFill>
                        </a:rPr>
                        <a:t>f</a:t>
                      </a:r>
                      <a:r>
                        <a:rPr lang="nl-BE" b="1" baseline="-25000" dirty="0" err="1">
                          <a:solidFill>
                            <a:schemeClr val="bg1"/>
                          </a:solidFill>
                        </a:rPr>
                        <a:t>y</a:t>
                      </a:r>
                      <a:r>
                        <a:rPr lang="nl-BE" b="1" baseline="0" dirty="0">
                          <a:solidFill>
                            <a:schemeClr val="bg1"/>
                          </a:solidFill>
                        </a:rPr>
                        <a:t> [N/mm²]</a:t>
                      </a:r>
                      <a:endParaRPr lang="nl-BE" b="1" dirty="0">
                        <a:solidFill>
                          <a:schemeClr val="bg1"/>
                        </a:solidFill>
                      </a:endParaRPr>
                    </a:p>
                  </a:txBody>
                  <a:tcPr>
                    <a:solidFill>
                      <a:schemeClr val="accent1"/>
                    </a:solidFill>
                  </a:tcPr>
                </a:tc>
                <a:tc>
                  <a:txBody>
                    <a:bodyPr/>
                    <a:lstStyle/>
                    <a:p>
                      <a:pPr algn="r"/>
                      <a:r>
                        <a:rPr lang="nl-BE" dirty="0"/>
                        <a:t>355</a:t>
                      </a:r>
                    </a:p>
                  </a:txBody>
                  <a:tcPr/>
                </a:tc>
                <a:tc>
                  <a:txBody>
                    <a:bodyPr/>
                    <a:lstStyle/>
                    <a:p>
                      <a:pPr algn="r"/>
                      <a:r>
                        <a:rPr lang="nl-BE" dirty="0"/>
                        <a:t>450</a:t>
                      </a:r>
                    </a:p>
                  </a:txBody>
                  <a:tcPr/>
                </a:tc>
                <a:extLst>
                  <a:ext uri="{0D108BD9-81ED-4DB2-BD59-A6C34878D82A}">
                    <a16:rowId xmlns:a16="http://schemas.microsoft.com/office/drawing/2014/main" val="10002"/>
                  </a:ext>
                </a:extLst>
              </a:tr>
              <a:tr h="360000">
                <a:tc>
                  <a:txBody>
                    <a:bodyPr/>
                    <a:lstStyle/>
                    <a:p>
                      <a:r>
                        <a:rPr lang="nl-BE" b="1" dirty="0">
                          <a:solidFill>
                            <a:schemeClr val="bg1"/>
                          </a:solidFill>
                        </a:rPr>
                        <a:t>E [N/mm²]</a:t>
                      </a:r>
                    </a:p>
                  </a:txBody>
                  <a:tcPr>
                    <a:solidFill>
                      <a:schemeClr val="accent1"/>
                    </a:solidFill>
                  </a:tcPr>
                </a:tc>
                <a:tc>
                  <a:txBody>
                    <a:bodyPr/>
                    <a:lstStyle/>
                    <a:p>
                      <a:pPr algn="r"/>
                      <a:r>
                        <a:rPr lang="nl-BE" dirty="0"/>
                        <a:t>210000</a:t>
                      </a:r>
                    </a:p>
                  </a:txBody>
                  <a:tcPr/>
                </a:tc>
                <a:tc>
                  <a:txBody>
                    <a:bodyPr/>
                    <a:lstStyle/>
                    <a:p>
                      <a:pPr algn="r"/>
                      <a:r>
                        <a:rPr lang="nl-BE" dirty="0"/>
                        <a:t>200000</a:t>
                      </a:r>
                    </a:p>
                  </a:txBody>
                  <a:tcPr/>
                </a:tc>
                <a:extLst>
                  <a:ext uri="{0D108BD9-81ED-4DB2-BD59-A6C34878D82A}">
                    <a16:rowId xmlns:a16="http://schemas.microsoft.com/office/drawing/2014/main" val="10003"/>
                  </a:ext>
                </a:extLst>
              </a:tr>
            </a:tbl>
          </a:graphicData>
        </a:graphic>
      </p:graphicFrame>
      <p:sp>
        <p:nvSpPr>
          <p:cNvPr id="9" name="Slide Number Placeholder 3">
            <a:extLst>
              <a:ext uri="{FF2B5EF4-FFF2-40B4-BE49-F238E27FC236}">
                <a16:creationId xmlns:a16="http://schemas.microsoft.com/office/drawing/2014/main" id="{5A1911DB-1BE8-4873-87F4-950829BEEFC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809809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512" y="395606"/>
            <a:ext cx="8566975" cy="1325563"/>
          </a:xfrm>
        </p:spPr>
        <p:txBody>
          <a:bodyPr>
            <a:noAutofit/>
          </a:bodyPr>
          <a:lstStyle/>
          <a:p>
            <a:r>
              <a:rPr lang="en-GB" altLang="en-US" dirty="0">
                <a:latin typeface="ＭＳ Ｐゴシック" panose="020B0600070205080204" pitchFamily="50" charset="-128"/>
                <a:ea typeface="ＭＳ Ｐゴシック" panose="020B0600070205080204" pitchFamily="50" charset="-128"/>
              </a:rPr>
              <a:t>Eurocode 3 </a:t>
            </a:r>
            <a:r>
              <a:rPr lang="ja-JP" altLang="en-US" dirty="0">
                <a:latin typeface="ＭＳ Ｐゴシック" panose="020B0600070205080204" pitchFamily="50" charset="-128"/>
                <a:ea typeface="ＭＳ Ｐゴシック" panose="020B0600070205080204" pitchFamily="50" charset="-128"/>
              </a:rPr>
              <a:t>水平ねじれ座屈　事例</a:t>
            </a:r>
            <a:endParaRPr lang="nl-BE" dirty="0">
              <a:latin typeface="ＭＳ Ｐゴシック" panose="020B0600070205080204" pitchFamily="50" charset="-128"/>
              <a:ea typeface="ＭＳ Ｐゴシック" panose="020B0600070205080204" pitchFamily="50" charset="-128"/>
            </a:endParaRPr>
          </a:p>
        </p:txBody>
      </p:sp>
      <p:sp>
        <p:nvSpPr>
          <p:cNvPr id="13" name="Tijdelijke aanduiding voor tekst 8">
            <a:extLst>
              <a:ext uri="{FF2B5EF4-FFF2-40B4-BE49-F238E27FC236}">
                <a16:creationId xmlns:a16="http://schemas.microsoft.com/office/drawing/2014/main" id="{F2E7B031-B84F-4906-93F7-F8AD0F1B8C2E}"/>
              </a:ext>
            </a:extLst>
          </p:cNvPr>
          <p:cNvSpPr txBox="1">
            <a:spLocks/>
          </p:cNvSpPr>
          <p:nvPr/>
        </p:nvSpPr>
        <p:spPr>
          <a:xfrm>
            <a:off x="457200" y="1461800"/>
            <a:ext cx="3892536" cy="905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Eurocode</a:t>
            </a: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3-1-1: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炭素鋼（</a:t>
            </a: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S355</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14" name="Tijdelijke aanduiding voor inhoud 2">
                <a:extLst>
                  <a:ext uri="{FF2B5EF4-FFF2-40B4-BE49-F238E27FC236}">
                    <a16:creationId xmlns:a16="http://schemas.microsoft.com/office/drawing/2014/main" id="{E4406CB2-8C1D-474D-85C3-60A6A08EF7DD}"/>
                  </a:ext>
                </a:extLst>
              </p:cNvPr>
              <p:cNvSpPr txBox="1">
                <a:spLocks/>
              </p:cNvSpPr>
              <p:nvPr/>
            </p:nvSpPr>
            <p:spPr>
              <a:xfrm>
                <a:off x="457200" y="2386042"/>
                <a:ext cx="4040188" cy="44728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分類</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フランジ</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type m:val="skw"/>
                          <m:ctrlP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num>
                        <m:den>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den>
                      </m:f>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78&lt;7</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3=9</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oMath>
                  </m:oMathPara>
                </a14:m>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Class 1</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ウェブ</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type m:val="skw"/>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num>
                        <m:den>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den>
                      </m:f>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45</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&lt;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58</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72</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oMath>
                  </m:oMathPara>
                </a14:m>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Class 1</a:t>
                </a:r>
              </a:p>
              <a:p>
                <a:pPr marL="571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断面構造</a:t>
                </a: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class 1</a:t>
                </a:r>
              </a:p>
            </p:txBody>
          </p:sp>
        </mc:Choice>
        <mc:Fallback xmlns="">
          <p:sp>
            <p:nvSpPr>
              <p:cNvPr id="14" name="Tijdelijke aanduiding voor inhoud 2">
                <a:extLst>
                  <a:ext uri="{FF2B5EF4-FFF2-40B4-BE49-F238E27FC236}">
                    <a16:creationId xmlns:a16="http://schemas.microsoft.com/office/drawing/2014/main" id="{E4406CB2-8C1D-474D-85C3-60A6A08EF7DD}"/>
                  </a:ext>
                </a:extLst>
              </p:cNvPr>
              <p:cNvSpPr txBox="1">
                <a:spLocks noRot="1" noChangeAspect="1" noMove="1" noResize="1" noEditPoints="1" noAdjustHandles="1" noChangeArrowheads="1" noChangeShapeType="1" noTextEdit="1"/>
              </p:cNvSpPr>
              <p:nvPr/>
            </p:nvSpPr>
            <p:spPr>
              <a:xfrm>
                <a:off x="457200" y="2386042"/>
                <a:ext cx="4040188" cy="4472806"/>
              </a:xfrm>
              <a:prstGeom prst="rect">
                <a:avLst/>
              </a:prstGeom>
              <a:blipFill>
                <a:blip r:embed="rId2"/>
                <a:stretch>
                  <a:fillRect l="-1961" t="-1907" b="-3815"/>
                </a:stretch>
              </a:blipFill>
            </p:spPr>
            <p:txBody>
              <a:bodyPr/>
              <a:lstStyle/>
              <a:p>
                <a:r>
                  <a:rPr lang="ja-JP" altLang="en-US">
                    <a:noFill/>
                  </a:rPr>
                  <a:t> </a:t>
                </a:r>
              </a:p>
            </p:txBody>
          </p:sp>
        </mc:Fallback>
      </mc:AlternateContent>
      <p:sp>
        <p:nvSpPr>
          <p:cNvPr id="15" name="Tijdelijke aanduiding voor tekst 9">
            <a:extLst>
              <a:ext uri="{FF2B5EF4-FFF2-40B4-BE49-F238E27FC236}">
                <a16:creationId xmlns:a16="http://schemas.microsoft.com/office/drawing/2014/main" id="{AC18DE6B-0C4E-4D17-BD0F-D83C1301396A}"/>
              </a:ext>
            </a:extLst>
          </p:cNvPr>
          <p:cNvSpPr txBox="1">
            <a:spLocks/>
          </p:cNvSpPr>
          <p:nvPr/>
        </p:nvSpPr>
        <p:spPr>
          <a:xfrm>
            <a:off x="4645025" y="1461800"/>
            <a:ext cx="3894065" cy="905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Eurocode</a:t>
            </a: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3-1-4: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二相系ｽﾃﾝﾚｽ鋼</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16" name="Tijdelijke aanduiding voor inhoud 10">
                <a:extLst>
                  <a:ext uri="{FF2B5EF4-FFF2-40B4-BE49-F238E27FC236}">
                    <a16:creationId xmlns:a16="http://schemas.microsoft.com/office/drawing/2014/main" id="{77C57870-240D-48B7-BF76-0B2DF35758D9}"/>
                  </a:ext>
                </a:extLst>
              </p:cNvPr>
              <p:cNvSpPr txBox="1">
                <a:spLocks/>
              </p:cNvSpPr>
              <p:nvPr/>
            </p:nvSpPr>
            <p:spPr>
              <a:xfrm>
                <a:off x="4645025" y="2386042"/>
                <a:ext cx="4041775" cy="44728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分類</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フランジ</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type m:val="skw"/>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num>
                        <m:den>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den>
                      </m:f>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78&lt;7</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76</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11</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oMath>
                  </m:oMathPara>
                </a14:m>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Class 3</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ウェブ</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type m:val="skw"/>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num>
                        <m:den>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den>
                      </m:f>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&lt;58</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3=72</m:t>
                      </m:r>
                      <m: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oMath>
                  </m:oMathPara>
                </a14:m>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Class 3</a:t>
                </a:r>
              </a:p>
              <a:p>
                <a:pPr marL="571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断面構造</a:t>
                </a: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class 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Choice>
        <mc:Fallback xmlns="">
          <p:sp>
            <p:nvSpPr>
              <p:cNvPr id="16" name="Tijdelijke aanduiding voor inhoud 10">
                <a:extLst>
                  <a:ext uri="{FF2B5EF4-FFF2-40B4-BE49-F238E27FC236}">
                    <a16:creationId xmlns:a16="http://schemas.microsoft.com/office/drawing/2014/main" id="{77C57870-240D-48B7-BF76-0B2DF35758D9}"/>
                  </a:ext>
                </a:extLst>
              </p:cNvPr>
              <p:cNvSpPr txBox="1">
                <a:spLocks noRot="1" noChangeAspect="1" noMove="1" noResize="1" noEditPoints="1" noAdjustHandles="1" noChangeArrowheads="1" noChangeShapeType="1" noTextEdit="1"/>
              </p:cNvSpPr>
              <p:nvPr/>
            </p:nvSpPr>
            <p:spPr>
              <a:xfrm>
                <a:off x="4645025" y="2386042"/>
                <a:ext cx="4041775" cy="4472806"/>
              </a:xfrm>
              <a:prstGeom prst="rect">
                <a:avLst/>
              </a:prstGeom>
              <a:blipFill>
                <a:blip r:embed="rId3"/>
                <a:stretch>
                  <a:fillRect l="-2112" t="-1907" b="-38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Tekstvak 11">
                <a:extLst>
                  <a:ext uri="{FF2B5EF4-FFF2-40B4-BE49-F238E27FC236}">
                    <a16:creationId xmlns:a16="http://schemas.microsoft.com/office/drawing/2014/main" id="{D6C7B624-A636-42F6-B83A-0374B952EA56}"/>
                  </a:ext>
                </a:extLst>
              </p:cNvPr>
              <p:cNvSpPr txBox="1"/>
              <p:nvPr/>
            </p:nvSpPr>
            <p:spPr>
              <a:xfrm>
                <a:off x="1015668" y="2823699"/>
                <a:ext cx="1814086" cy="8183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e>
                      </m:rad>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r>
                        <a:rPr kumimoji="0"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81</m:t>
                      </m:r>
                    </m:oMath>
                  </m:oMathPara>
                </a14:m>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7" name="Tekstvak 11">
                <a:extLst>
                  <a:ext uri="{FF2B5EF4-FFF2-40B4-BE49-F238E27FC236}">
                    <a16:creationId xmlns:a16="http://schemas.microsoft.com/office/drawing/2014/main" id="{D6C7B624-A636-42F6-B83A-0374B952EA56}"/>
                  </a:ext>
                </a:extLst>
              </p:cNvPr>
              <p:cNvSpPr txBox="1">
                <a:spLocks noRot="1" noChangeAspect="1" noMove="1" noResize="1" noEditPoints="1" noAdjustHandles="1" noChangeArrowheads="1" noChangeShapeType="1" noTextEdit="1"/>
              </p:cNvSpPr>
              <p:nvPr/>
            </p:nvSpPr>
            <p:spPr>
              <a:xfrm>
                <a:off x="1015668" y="2823699"/>
                <a:ext cx="1814086" cy="818366"/>
              </a:xfrm>
              <a:prstGeom prst="rect">
                <a:avLst/>
              </a:prstGeom>
              <a:blipFill>
                <a:blip r:embed="rId4"/>
                <a:stretch>
                  <a:fillRect b="-74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Tekstvak 12">
                <a:extLst>
                  <a:ext uri="{FF2B5EF4-FFF2-40B4-BE49-F238E27FC236}">
                    <a16:creationId xmlns:a16="http://schemas.microsoft.com/office/drawing/2014/main" id="{53DF4150-F8A9-41F1-B7DB-99F5B87BCFE9}"/>
                  </a:ext>
                </a:extLst>
              </p:cNvPr>
              <p:cNvSpPr txBox="1"/>
              <p:nvPr/>
            </p:nvSpPr>
            <p:spPr>
              <a:xfrm>
                <a:off x="5264140" y="2823699"/>
                <a:ext cx="2622000" cy="8183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num>
                            <m:den>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210000</m:t>
                              </m:r>
                            </m:den>
                          </m:f>
                        </m:e>
                      </m:rad>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r>
                        <a:rPr kumimoji="0"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71</m:t>
                      </m:r>
                    </m:oMath>
                  </m:oMathPara>
                </a14:m>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8" name="Tekstvak 12">
                <a:extLst>
                  <a:ext uri="{FF2B5EF4-FFF2-40B4-BE49-F238E27FC236}">
                    <a16:creationId xmlns:a16="http://schemas.microsoft.com/office/drawing/2014/main" id="{53DF4150-F8A9-41F1-B7DB-99F5B87BCFE9}"/>
                  </a:ext>
                </a:extLst>
              </p:cNvPr>
              <p:cNvSpPr txBox="1">
                <a:spLocks noRot="1" noChangeAspect="1" noMove="1" noResize="1" noEditPoints="1" noAdjustHandles="1" noChangeArrowheads="1" noChangeShapeType="1" noTextEdit="1"/>
              </p:cNvSpPr>
              <p:nvPr/>
            </p:nvSpPr>
            <p:spPr>
              <a:xfrm>
                <a:off x="5264140" y="2823699"/>
                <a:ext cx="2622000" cy="818366"/>
              </a:xfrm>
              <a:prstGeom prst="rect">
                <a:avLst/>
              </a:prstGeom>
              <a:blipFill>
                <a:blip r:embed="rId5"/>
                <a:stretch>
                  <a:fillRect b="-746"/>
                </a:stretch>
              </a:blipFill>
            </p:spPr>
            <p:txBody>
              <a:bodyPr/>
              <a:lstStyle/>
              <a:p>
                <a:r>
                  <a:rPr lang="ja-JP" altLang="en-US">
                    <a:noFill/>
                  </a:rPr>
                  <a:t> </a:t>
                </a:r>
              </a:p>
            </p:txBody>
          </p:sp>
        </mc:Fallback>
      </mc:AlternateContent>
      <p:cxnSp>
        <p:nvCxnSpPr>
          <p:cNvPr id="19" name="Rechte verbindingslijn 18">
            <a:extLst>
              <a:ext uri="{FF2B5EF4-FFF2-40B4-BE49-F238E27FC236}">
                <a16:creationId xmlns:a16="http://schemas.microsoft.com/office/drawing/2014/main" id="{5CEA1100-2F5B-40DA-A78E-3ECB19B81662}"/>
              </a:ext>
            </a:extLst>
          </p:cNvPr>
          <p:cNvCxnSpPr/>
          <p:nvPr/>
        </p:nvCxnSpPr>
        <p:spPr>
          <a:xfrm>
            <a:off x="4497388" y="1535113"/>
            <a:ext cx="0" cy="4846215"/>
          </a:xfrm>
          <a:prstGeom prst="line">
            <a:avLst/>
          </a:prstGeom>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D14BB255-D3F2-4C64-BAED-2268204014C5}"/>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292755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512" y="395606"/>
            <a:ext cx="8566975" cy="1325563"/>
          </a:xfrm>
        </p:spPr>
        <p:txBody>
          <a:bodyPr>
            <a:noAutofit/>
          </a:bodyPr>
          <a:lstStyle/>
          <a:p>
            <a:r>
              <a:rPr lang="en-GB" altLang="en-US" dirty="0">
                <a:latin typeface="ＭＳ Ｐゴシック" panose="020B0600070205080204" pitchFamily="50" charset="-128"/>
                <a:ea typeface="ＭＳ Ｐゴシック" panose="020B0600070205080204" pitchFamily="50" charset="-128"/>
              </a:rPr>
              <a:t>Eurocode 3 </a:t>
            </a:r>
            <a:r>
              <a:rPr lang="ja-JP" altLang="en-US" dirty="0">
                <a:latin typeface="ＭＳ Ｐゴシック" panose="020B0600070205080204" pitchFamily="50" charset="-128"/>
                <a:ea typeface="ＭＳ Ｐゴシック" panose="020B0600070205080204" pitchFamily="50" charset="-128"/>
              </a:rPr>
              <a:t>水平ねじれ座屈　事例</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tekst 8">
            <a:extLst>
              <a:ext uri="{FF2B5EF4-FFF2-40B4-BE49-F238E27FC236}">
                <a16:creationId xmlns:a16="http://schemas.microsoft.com/office/drawing/2014/main" id="{E08464F9-33EC-4DF6-AF6C-DD6D5AC9D5BF}"/>
              </a:ext>
            </a:extLst>
          </p:cNvPr>
          <p:cNvSpPr txBox="1">
            <a:spLocks/>
          </p:cNvSpPr>
          <p:nvPr/>
        </p:nvSpPr>
        <p:spPr>
          <a:xfrm>
            <a:off x="457200" y="1454816"/>
            <a:ext cx="3892535" cy="9226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a:t>
            </a:r>
            <a:r>
              <a:rPr kumimoji="1" lang="en-US" altLang="ja-JP" sz="24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urocode</a:t>
            </a: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3-1-1: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炭素鋼（</a:t>
            </a: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S355</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5" name="Tijdelijke aanduiding voor inhoud 2">
                <a:extLst>
                  <a:ext uri="{FF2B5EF4-FFF2-40B4-BE49-F238E27FC236}">
                    <a16:creationId xmlns:a16="http://schemas.microsoft.com/office/drawing/2014/main" id="{37B8B5E6-66A2-46CD-A2E8-7F254E837FCC}"/>
                  </a:ext>
                </a:extLst>
              </p:cNvPr>
              <p:cNvSpPr txBox="1">
                <a:spLocks/>
              </p:cNvSpPr>
              <p:nvPr/>
            </p:nvSpPr>
            <p:spPr>
              <a:xfrm>
                <a:off x="457200" y="2542580"/>
                <a:ext cx="4040188" cy="17365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限界モーメント</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Class 1</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sSub>
                        <m:sSubPr>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𝑅𝑑</m:t>
                          </m:r>
                        </m:sub>
                      </m:s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𝑊</m:t>
                              </m:r>
                            </m:e>
                            <m: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𝑝𝑙</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b>
                          </m:sSub>
                          <m:sSub>
                            <m:sSubPr>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e>
                            <m: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sub>
                          </m:sSub>
                        </m:num>
                        <m:den>
                          <m:sSub>
                            <m:sSubPr>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e>
                            <m: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den>
                      </m:f>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=196 </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𝑘𝑁𝑚</m:t>
                      </m:r>
                    </m:oMath>
                  </m:oMathPara>
                </a14:m>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Choice>
        <mc:Fallback xmlns="">
          <p:sp>
            <p:nvSpPr>
              <p:cNvPr id="5" name="Tijdelijke aanduiding voor inhoud 2">
                <a:extLst>
                  <a:ext uri="{FF2B5EF4-FFF2-40B4-BE49-F238E27FC236}">
                    <a16:creationId xmlns:a16="http://schemas.microsoft.com/office/drawing/2014/main" id="{37B8B5E6-66A2-46CD-A2E8-7F254E837FCC}"/>
                  </a:ext>
                </a:extLst>
              </p:cNvPr>
              <p:cNvSpPr txBox="1">
                <a:spLocks noRot="1" noChangeAspect="1" noMove="1" noResize="1" noEditPoints="1" noAdjustHandles="1" noChangeArrowheads="1" noChangeShapeType="1" noTextEdit="1"/>
              </p:cNvSpPr>
              <p:nvPr/>
            </p:nvSpPr>
            <p:spPr>
              <a:xfrm>
                <a:off x="457200" y="2542580"/>
                <a:ext cx="4040188" cy="1736502"/>
              </a:xfrm>
              <a:prstGeom prst="rect">
                <a:avLst/>
              </a:prstGeom>
              <a:blipFill>
                <a:blip r:embed="rId2"/>
                <a:stretch>
                  <a:fillRect l="-1961" t="-4912" b="-9474"/>
                </a:stretch>
              </a:blipFill>
            </p:spPr>
            <p:txBody>
              <a:bodyPr/>
              <a:lstStyle/>
              <a:p>
                <a:r>
                  <a:rPr lang="ja-JP" altLang="en-US">
                    <a:noFill/>
                  </a:rPr>
                  <a:t> </a:t>
                </a:r>
              </a:p>
            </p:txBody>
          </p:sp>
        </mc:Fallback>
      </mc:AlternateContent>
      <p:sp>
        <p:nvSpPr>
          <p:cNvPr id="6" name="Tijdelijke aanduiding voor tekst 9">
            <a:extLst>
              <a:ext uri="{FF2B5EF4-FFF2-40B4-BE49-F238E27FC236}">
                <a16:creationId xmlns:a16="http://schemas.microsoft.com/office/drawing/2014/main" id="{98E7A8E7-90F8-4491-BB53-BEFA8B2B9759}"/>
              </a:ext>
            </a:extLst>
          </p:cNvPr>
          <p:cNvSpPr txBox="1">
            <a:spLocks/>
          </p:cNvSpPr>
          <p:nvPr/>
        </p:nvSpPr>
        <p:spPr>
          <a:xfrm>
            <a:off x="4645026" y="1454816"/>
            <a:ext cx="3894064" cy="9226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Eurocode</a:t>
            </a: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3-1-4: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二相系ｽﾃﾝﾚｽ鋼</a:t>
            </a: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7" name="Tijdelijke aanduiding voor inhoud 10">
                <a:extLst>
                  <a:ext uri="{FF2B5EF4-FFF2-40B4-BE49-F238E27FC236}">
                    <a16:creationId xmlns:a16="http://schemas.microsoft.com/office/drawing/2014/main" id="{BEB9C9D1-662E-4810-A209-7FB48C05E7C0}"/>
                  </a:ext>
                </a:extLst>
              </p:cNvPr>
              <p:cNvSpPr txBox="1">
                <a:spLocks/>
              </p:cNvSpPr>
              <p:nvPr/>
            </p:nvSpPr>
            <p:spPr>
              <a:xfrm>
                <a:off x="4645025" y="2542580"/>
                <a:ext cx="4041775" cy="17365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限界モーメント</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Class 3</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sSub>
                        <m:sSubPr>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𝑅𝑑</m:t>
                          </m:r>
                        </m:sub>
                      </m:s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𝑊</m:t>
                              </m:r>
                            </m:e>
                            <m:sub>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𝑙</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b>
                          </m:sSub>
                          <m:sSub>
                            <m:sSubPr>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e>
                            <m: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sub>
                          </m:sSub>
                        </m:num>
                        <m:den>
                          <m:sSub>
                            <m:sSubPr>
                              <m:ctrlPr>
                                <a:rPr kumimoji="1"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e>
                            <m: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den>
                      </m:f>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=202 </m:t>
                      </m:r>
                      <m:r>
                        <a:rPr kumimoji="1"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𝑘𝑁𝑚</m:t>
                      </m:r>
                    </m:oMath>
                  </m:oMathPara>
                </a14:m>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1"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Choice>
        <mc:Fallback xmlns="">
          <p:sp>
            <p:nvSpPr>
              <p:cNvPr id="7" name="Tijdelijke aanduiding voor inhoud 10">
                <a:extLst>
                  <a:ext uri="{FF2B5EF4-FFF2-40B4-BE49-F238E27FC236}">
                    <a16:creationId xmlns:a16="http://schemas.microsoft.com/office/drawing/2014/main" id="{BEB9C9D1-662E-4810-A209-7FB48C05E7C0}"/>
                  </a:ext>
                </a:extLst>
              </p:cNvPr>
              <p:cNvSpPr txBox="1">
                <a:spLocks noRot="1" noChangeAspect="1" noMove="1" noResize="1" noEditPoints="1" noAdjustHandles="1" noChangeArrowheads="1" noChangeShapeType="1" noTextEdit="1"/>
              </p:cNvSpPr>
              <p:nvPr/>
            </p:nvSpPr>
            <p:spPr>
              <a:xfrm>
                <a:off x="4645025" y="2542580"/>
                <a:ext cx="4041775" cy="1736502"/>
              </a:xfrm>
              <a:prstGeom prst="rect">
                <a:avLst/>
              </a:prstGeom>
              <a:blipFill>
                <a:blip r:embed="rId3"/>
                <a:stretch>
                  <a:fillRect l="-2112" t="-4912" b="-9474"/>
                </a:stretch>
              </a:blipFill>
            </p:spPr>
            <p:txBody>
              <a:bodyPr/>
              <a:lstStyle/>
              <a:p>
                <a:r>
                  <a:rPr lang="ja-JP" altLang="en-US">
                    <a:noFill/>
                  </a:rPr>
                  <a:t> </a:t>
                </a:r>
              </a:p>
            </p:txBody>
          </p:sp>
        </mc:Fallback>
      </mc:AlternateContent>
      <p:cxnSp>
        <p:nvCxnSpPr>
          <p:cNvPr id="9" name="Rechte verbindingslijn 18">
            <a:extLst>
              <a:ext uri="{FF2B5EF4-FFF2-40B4-BE49-F238E27FC236}">
                <a16:creationId xmlns:a16="http://schemas.microsoft.com/office/drawing/2014/main" id="{59C642B3-F405-47DA-8BF3-D7451F480CFC}"/>
              </a:ext>
            </a:extLst>
          </p:cNvPr>
          <p:cNvCxnSpPr>
            <a:cxnSpLocks/>
          </p:cNvCxnSpPr>
          <p:nvPr/>
        </p:nvCxnSpPr>
        <p:spPr>
          <a:xfrm>
            <a:off x="4497388" y="1535113"/>
            <a:ext cx="0" cy="289464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ijdelijke aanduiding voor inhoud 2">
                <a:extLst>
                  <a:ext uri="{FF2B5EF4-FFF2-40B4-BE49-F238E27FC236}">
                    <a16:creationId xmlns:a16="http://schemas.microsoft.com/office/drawing/2014/main" id="{E62815A6-A796-4954-BFB7-D882F197BC2E}"/>
                  </a:ext>
                </a:extLst>
              </p:cNvPr>
              <p:cNvSpPr txBox="1">
                <a:spLocks/>
              </p:cNvSpPr>
              <p:nvPr/>
            </p:nvSpPr>
            <p:spPr>
              <a:xfrm>
                <a:off x="451622" y="4602285"/>
                <a:ext cx="8235177" cy="18601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次改訂版（予定）</a:t>
                </a:r>
                <a:r>
                  <a:rPr kumimoji="0"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Eurocode </a:t>
                </a:r>
                <a:r>
                  <a:rPr kumimoji="0"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3-1-4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分類上、炭素鋼に近くなる</a:t>
                </a:r>
                <a:endParaRPr kumimoji="0"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断面構造</a:t>
                </a:r>
                <a:r>
                  <a:rPr kumimoji="0"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class 2</a:t>
                </a:r>
              </a:p>
              <a:p>
                <a:pPr marL="457200" marR="0" lvl="1" indent="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None/>
                  <a:tabLst/>
                  <a:defRPr/>
                </a:pPr>
                <a:r>
                  <a:rPr kumimoji="0"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14:m>
                  <m:oMath xmlns:m="http://schemas.openxmlformats.org/officeDocument/2006/math">
                    <m:sSub>
                      <m:sSubPr>
                        <m:ctrlPr>
                          <a:rPr kumimoji="0"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𝑅𝑑</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𝑊</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b>
                        </m:sSub>
                        <m:sSub>
                          <m:sSubPr>
                            <m:ctrlPr>
                              <a:rPr kumimoji="0"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num>
                      <m:den>
                        <m:sSub>
                          <m:sSubPr>
                            <m:ctrlPr>
                              <a:rPr kumimoji="0" lang="nl-BE"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r>
                              <a:rPr kumimoji="0"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den>
                    </m:f>
                    <m:r>
                      <a:rPr kumimoji="0"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=226 </m:t>
                    </m:r>
                    <m:r>
                      <a:rPr kumimoji="0" lang="nl-BE"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𝑘𝑁𝑚</m:t>
                    </m:r>
                  </m:oMath>
                </a14:m>
                <a:endParaRPr kumimoji="0"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742950"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endParaRPr kumimoji="0"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57150" marR="0" lvl="0" indent="0" algn="l" defTabSz="914400" rtl="0" eaLnBrk="1" fontAlgn="auto" latinLnBrk="0" hangingPunct="1">
                  <a:lnSpc>
                    <a:spcPct val="100000"/>
                  </a:lnSpc>
                  <a:spcBef>
                    <a:spcPct val="20000"/>
                  </a:spcBef>
                  <a:spcAft>
                    <a:spcPts val="0"/>
                  </a:spcAft>
                  <a:buClr>
                    <a:srgbClr val="0070C0"/>
                  </a:buClr>
                  <a:buSzTx/>
                  <a:buFont typeface="Wingdings" panose="05000000000000000000" pitchFamily="2" charset="2"/>
                  <a:buNone/>
                  <a:tabLst/>
                  <a:defRPr/>
                </a:pPr>
                <a:endParaRPr kumimoji="0" lang="nl-BE"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mc:Choice>
        <mc:Fallback xmlns="">
          <p:sp>
            <p:nvSpPr>
              <p:cNvPr id="10" name="Tijdelijke aanduiding voor inhoud 2">
                <a:extLst>
                  <a:ext uri="{FF2B5EF4-FFF2-40B4-BE49-F238E27FC236}">
                    <a16:creationId xmlns:a16="http://schemas.microsoft.com/office/drawing/2014/main" id="{E62815A6-A796-4954-BFB7-D882F197BC2E}"/>
                  </a:ext>
                </a:extLst>
              </p:cNvPr>
              <p:cNvSpPr txBox="1">
                <a:spLocks noRot="1" noChangeAspect="1" noMove="1" noResize="1" noEditPoints="1" noAdjustHandles="1" noChangeArrowheads="1" noChangeShapeType="1" noTextEdit="1"/>
              </p:cNvSpPr>
              <p:nvPr/>
            </p:nvSpPr>
            <p:spPr>
              <a:xfrm>
                <a:off x="451622" y="4602285"/>
                <a:ext cx="8235177" cy="1860109"/>
              </a:xfrm>
              <a:prstGeom prst="rect">
                <a:avLst/>
              </a:prstGeom>
              <a:blipFill>
                <a:blip r:embed="rId4"/>
                <a:stretch>
                  <a:fillRect l="-962" t="-2623" b="-7869"/>
                </a:stretch>
              </a:blipFill>
            </p:spPr>
            <p:txBody>
              <a:bodyPr/>
              <a:lstStyle/>
              <a:p>
                <a:r>
                  <a:rPr lang="ja-JP" altLang="en-US">
                    <a:noFill/>
                  </a:rPr>
                  <a:t> </a:t>
                </a:r>
              </a:p>
            </p:txBody>
          </p:sp>
        </mc:Fallback>
      </mc:AlternateContent>
      <p:sp>
        <p:nvSpPr>
          <p:cNvPr id="11" name="Slide Number Placeholder 3">
            <a:extLst>
              <a:ext uri="{FF2B5EF4-FFF2-40B4-BE49-F238E27FC236}">
                <a16:creationId xmlns:a16="http://schemas.microsoft.com/office/drawing/2014/main" id="{8F2C03A2-6593-417D-9E51-1FC7810C4D5C}"/>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268973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512" y="395606"/>
            <a:ext cx="8566975" cy="1325563"/>
          </a:xfrm>
        </p:spPr>
        <p:txBody>
          <a:bodyPr>
            <a:noAutofit/>
          </a:bodyPr>
          <a:lstStyle/>
          <a:p>
            <a:r>
              <a:rPr lang="en-GB" altLang="en-US" dirty="0">
                <a:latin typeface="ＭＳ Ｐゴシック" panose="020B0600070205080204" pitchFamily="50" charset="-128"/>
                <a:ea typeface="ＭＳ Ｐゴシック" panose="020B0600070205080204" pitchFamily="50" charset="-128"/>
              </a:rPr>
              <a:t>Eurocode 3 </a:t>
            </a:r>
            <a:r>
              <a:rPr lang="ja-JP" altLang="en-US" dirty="0">
                <a:latin typeface="ＭＳ Ｐゴシック" panose="020B0600070205080204" pitchFamily="50" charset="-128"/>
                <a:ea typeface="ＭＳ Ｐゴシック" panose="020B0600070205080204" pitchFamily="50" charset="-128"/>
              </a:rPr>
              <a:t>水平ねじれ座屈　事例</a:t>
            </a:r>
            <a:endParaRPr lang="nl-BE" dirty="0">
              <a:latin typeface="ＭＳ Ｐゴシック" panose="020B0600070205080204" pitchFamily="50" charset="-128"/>
              <a:ea typeface="ＭＳ Ｐゴシック" panose="020B0600070205080204" pitchFamily="50" charset="-128"/>
            </a:endParaRPr>
          </a:p>
        </p:txBody>
      </p:sp>
      <p:graphicFrame>
        <p:nvGraphicFramePr>
          <p:cNvPr id="4" name="Tijdelijke aanduiding voor inhoud 6">
            <a:extLst>
              <a:ext uri="{FF2B5EF4-FFF2-40B4-BE49-F238E27FC236}">
                <a16:creationId xmlns:a16="http://schemas.microsoft.com/office/drawing/2014/main" id="{A1A04BE8-4744-4D6E-A08C-87A1DD14FB84}"/>
              </a:ext>
            </a:extLst>
          </p:cNvPr>
          <p:cNvGraphicFramePr>
            <a:graphicFrameLocks/>
          </p:cNvGraphicFramePr>
          <p:nvPr/>
        </p:nvGraphicFramePr>
        <p:xfrm>
          <a:off x="1338248" y="3031501"/>
          <a:ext cx="5958972" cy="3785859"/>
        </p:xfrm>
        <a:graphic>
          <a:graphicData uri="http://schemas.openxmlformats.org/drawingml/2006/table">
            <a:tbl>
              <a:tblPr firstRow="1" bandRow="1">
                <a:tableStyleId>{5C22544A-7EE6-4342-B048-85BDC9FD1C3A}</a:tableStyleId>
              </a:tblPr>
              <a:tblGrid>
                <a:gridCol w="1986324">
                  <a:extLst>
                    <a:ext uri="{9D8B030D-6E8A-4147-A177-3AD203B41FA5}">
                      <a16:colId xmlns:a16="http://schemas.microsoft.com/office/drawing/2014/main" val="20000"/>
                    </a:ext>
                  </a:extLst>
                </a:gridCol>
                <a:gridCol w="1986324">
                  <a:extLst>
                    <a:ext uri="{9D8B030D-6E8A-4147-A177-3AD203B41FA5}">
                      <a16:colId xmlns:a16="http://schemas.microsoft.com/office/drawing/2014/main" val="20001"/>
                    </a:ext>
                  </a:extLst>
                </a:gridCol>
                <a:gridCol w="1986324">
                  <a:extLst>
                    <a:ext uri="{9D8B030D-6E8A-4147-A177-3AD203B41FA5}">
                      <a16:colId xmlns:a16="http://schemas.microsoft.com/office/drawing/2014/main" val="20002"/>
                    </a:ext>
                  </a:extLst>
                </a:gridCol>
              </a:tblGrid>
              <a:tr h="509837">
                <a:tc>
                  <a:txBody>
                    <a:bodyPr/>
                    <a:lstStyle/>
                    <a:p>
                      <a:endParaRPr lang="nl-BE" sz="1400" dirty="0"/>
                    </a:p>
                  </a:txBody>
                  <a:tcPr marL="80500" marR="80500" marT="40251" marB="40251">
                    <a:solidFill>
                      <a:schemeClr val="bg1"/>
                    </a:solidFill>
                  </a:tcPr>
                </a:tc>
                <a:tc>
                  <a:txBody>
                    <a:bodyPr/>
                    <a:lstStyle/>
                    <a:p>
                      <a:r>
                        <a:rPr lang="nl-BE" sz="1400" dirty="0"/>
                        <a:t>Eurocode 3-1-1:</a:t>
                      </a:r>
                    </a:p>
                    <a:p>
                      <a:r>
                        <a:rPr lang="ja-JP" altLang="en-US" sz="1400" dirty="0"/>
                        <a:t>炭素鋼（</a:t>
                      </a:r>
                      <a:r>
                        <a:rPr lang="nl-BE" sz="1400" dirty="0"/>
                        <a:t>S355</a:t>
                      </a:r>
                      <a:r>
                        <a:rPr lang="ja-JP" altLang="en-US" sz="1400" dirty="0"/>
                        <a:t>）</a:t>
                      </a:r>
                      <a:endParaRPr lang="nl-BE" sz="1400" dirty="0"/>
                    </a:p>
                  </a:txBody>
                  <a:tcPr marL="80500" marR="80500" marT="40251" marB="40251"/>
                </a:tc>
                <a:tc>
                  <a:txBody>
                    <a:bodyPr/>
                    <a:lstStyle/>
                    <a:p>
                      <a:r>
                        <a:rPr lang="en-US" altLang="ja-JP" sz="1400" dirty="0"/>
                        <a:t>Eurocode</a:t>
                      </a:r>
                      <a:r>
                        <a:rPr lang="nl-BE" sz="1400" dirty="0"/>
                        <a:t> 3-1-4:</a:t>
                      </a:r>
                    </a:p>
                    <a:p>
                      <a:r>
                        <a:rPr lang="ja-JP" altLang="en-US" sz="1400" dirty="0"/>
                        <a:t>二相系ｽﾃﾝﾚｽ鋼</a:t>
                      </a:r>
                      <a:endParaRPr lang="nl-BE" sz="1400" dirty="0"/>
                    </a:p>
                  </a:txBody>
                  <a:tcPr marL="80500" marR="80500" marT="40251" marB="40251"/>
                </a:tc>
                <a:extLst>
                  <a:ext uri="{0D108BD9-81ED-4DB2-BD59-A6C34878D82A}">
                    <a16:rowId xmlns:a16="http://schemas.microsoft.com/office/drawing/2014/main" val="10000"/>
                  </a:ext>
                </a:extLst>
              </a:tr>
              <a:tr h="295168">
                <a:tc>
                  <a:txBody>
                    <a:bodyPr/>
                    <a:lstStyle/>
                    <a:p>
                      <a:r>
                        <a:rPr lang="nl-BE" sz="1400" b="1" dirty="0">
                          <a:solidFill>
                            <a:schemeClr val="bg1"/>
                          </a:solidFill>
                        </a:rPr>
                        <a:t>C</a:t>
                      </a:r>
                      <a:r>
                        <a:rPr lang="nl-BE" sz="1400" b="1" baseline="-25000" dirty="0">
                          <a:solidFill>
                            <a:schemeClr val="bg1"/>
                          </a:solidFill>
                        </a:rPr>
                        <a:t>1</a:t>
                      </a:r>
                      <a:r>
                        <a:rPr lang="nl-BE" sz="1400" b="1" baseline="0" dirty="0">
                          <a:solidFill>
                            <a:schemeClr val="bg1"/>
                          </a:solidFill>
                        </a:rPr>
                        <a:t> [-]</a:t>
                      </a:r>
                      <a:endParaRPr lang="nl-BE" sz="1400" b="1" dirty="0">
                        <a:solidFill>
                          <a:schemeClr val="bg1"/>
                        </a:solidFill>
                      </a:endParaRPr>
                    </a:p>
                  </a:txBody>
                  <a:tcPr marL="80500" marR="80500" marT="40251" marB="40251">
                    <a:solidFill>
                      <a:schemeClr val="accent1"/>
                    </a:solidFill>
                  </a:tcPr>
                </a:tc>
                <a:tc>
                  <a:txBody>
                    <a:bodyPr/>
                    <a:lstStyle/>
                    <a:p>
                      <a:pPr algn="r"/>
                      <a:r>
                        <a:rPr lang="nl-BE" sz="1400" dirty="0"/>
                        <a:t>1,04</a:t>
                      </a:r>
                    </a:p>
                  </a:txBody>
                  <a:tcPr marL="80500" marR="80500" marT="40251" marB="40251"/>
                </a:tc>
                <a:tc>
                  <a:txBody>
                    <a:bodyPr/>
                    <a:lstStyle/>
                    <a:p>
                      <a:pPr algn="r"/>
                      <a:r>
                        <a:rPr lang="nl-BE" sz="1400" dirty="0"/>
                        <a:t>1,04</a:t>
                      </a:r>
                    </a:p>
                  </a:txBody>
                  <a:tcPr marL="80500" marR="80500" marT="40251" marB="40251"/>
                </a:tc>
                <a:extLst>
                  <a:ext uri="{0D108BD9-81ED-4DB2-BD59-A6C34878D82A}">
                    <a16:rowId xmlns:a16="http://schemas.microsoft.com/office/drawing/2014/main" val="10001"/>
                  </a:ext>
                </a:extLst>
              </a:tr>
              <a:tr h="295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a:solidFill>
                            <a:schemeClr val="bg1"/>
                          </a:solidFill>
                        </a:rPr>
                        <a:t>C</a:t>
                      </a:r>
                      <a:r>
                        <a:rPr lang="nl-BE" sz="1400" b="1" baseline="-25000" dirty="0">
                          <a:solidFill>
                            <a:schemeClr val="bg1"/>
                          </a:solidFill>
                        </a:rPr>
                        <a:t>2 </a:t>
                      </a:r>
                      <a:r>
                        <a:rPr lang="nl-BE" sz="1400" b="1" baseline="0" dirty="0">
                          <a:solidFill>
                            <a:schemeClr val="bg1"/>
                          </a:solidFill>
                        </a:rPr>
                        <a:t>[-]</a:t>
                      </a:r>
                      <a:endParaRPr lang="nl-BE" sz="1400" b="1" dirty="0">
                        <a:solidFill>
                          <a:schemeClr val="bg1"/>
                        </a:solidFill>
                      </a:endParaRPr>
                    </a:p>
                  </a:txBody>
                  <a:tcPr marL="80500" marR="80500" marT="40251" marB="40251">
                    <a:solidFill>
                      <a:schemeClr val="accent1"/>
                    </a:solidFill>
                  </a:tcPr>
                </a:tc>
                <a:tc>
                  <a:txBody>
                    <a:bodyPr/>
                    <a:lstStyle/>
                    <a:p>
                      <a:pPr algn="r"/>
                      <a:r>
                        <a:rPr lang="nl-BE" sz="1400" dirty="0"/>
                        <a:t>0,42</a:t>
                      </a:r>
                    </a:p>
                  </a:txBody>
                  <a:tcPr marL="80500" marR="80500" marT="40251" marB="40251"/>
                </a:tc>
                <a:tc>
                  <a:txBody>
                    <a:bodyPr/>
                    <a:lstStyle/>
                    <a:p>
                      <a:pPr algn="r"/>
                      <a:r>
                        <a:rPr lang="nl-BE" sz="1400" dirty="0"/>
                        <a:t>0,42</a:t>
                      </a:r>
                    </a:p>
                  </a:txBody>
                  <a:tcPr marL="80500" marR="80500" marT="40251" marB="40251"/>
                </a:tc>
                <a:extLst>
                  <a:ext uri="{0D108BD9-81ED-4DB2-BD59-A6C34878D82A}">
                    <a16:rowId xmlns:a16="http://schemas.microsoft.com/office/drawing/2014/main" val="10002"/>
                  </a:ext>
                </a:extLst>
              </a:tr>
              <a:tr h="295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err="1">
                          <a:solidFill>
                            <a:schemeClr val="bg1"/>
                          </a:solidFill>
                        </a:rPr>
                        <a:t>k</a:t>
                      </a:r>
                      <a:r>
                        <a:rPr lang="nl-BE" sz="1400" b="1" baseline="-25000" dirty="0" err="1">
                          <a:solidFill>
                            <a:schemeClr val="bg1"/>
                          </a:solidFill>
                        </a:rPr>
                        <a:t>z</a:t>
                      </a:r>
                      <a:r>
                        <a:rPr lang="nl-BE" sz="1400" b="1" baseline="-25000" dirty="0">
                          <a:solidFill>
                            <a:schemeClr val="bg1"/>
                          </a:solidFill>
                        </a:rPr>
                        <a:t> </a:t>
                      </a:r>
                      <a:r>
                        <a:rPr lang="nl-BE" sz="1400" b="1" baseline="0" dirty="0">
                          <a:solidFill>
                            <a:schemeClr val="bg1"/>
                          </a:solidFill>
                        </a:rPr>
                        <a:t>[-]</a:t>
                      </a:r>
                      <a:endParaRPr lang="nl-BE" sz="1400" b="1" dirty="0">
                        <a:solidFill>
                          <a:schemeClr val="bg1"/>
                        </a:solidFill>
                      </a:endParaRPr>
                    </a:p>
                  </a:txBody>
                  <a:tcPr marL="80500" marR="80500" marT="40251" marB="40251">
                    <a:solidFill>
                      <a:schemeClr val="accent1"/>
                    </a:solidFill>
                  </a:tcPr>
                </a:tc>
                <a:tc>
                  <a:txBody>
                    <a:bodyPr/>
                    <a:lstStyle/>
                    <a:p>
                      <a:pPr algn="r"/>
                      <a:r>
                        <a:rPr lang="nl-BE" sz="1400" dirty="0"/>
                        <a:t>1</a:t>
                      </a:r>
                    </a:p>
                  </a:txBody>
                  <a:tcPr marL="80500" marR="80500" marT="40251" marB="40251"/>
                </a:tc>
                <a:tc>
                  <a:txBody>
                    <a:bodyPr/>
                    <a:lstStyle/>
                    <a:p>
                      <a:pPr algn="r"/>
                      <a:r>
                        <a:rPr lang="nl-BE" sz="1400" dirty="0"/>
                        <a:t>1</a:t>
                      </a:r>
                    </a:p>
                  </a:txBody>
                  <a:tcPr marL="80500" marR="80500" marT="40251" marB="40251"/>
                </a:tc>
                <a:extLst>
                  <a:ext uri="{0D108BD9-81ED-4DB2-BD59-A6C34878D82A}">
                    <a16:rowId xmlns:a16="http://schemas.microsoft.com/office/drawing/2014/main" val="10003"/>
                  </a:ext>
                </a:extLst>
              </a:tr>
              <a:tr h="295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err="1">
                          <a:solidFill>
                            <a:schemeClr val="bg1"/>
                          </a:solidFill>
                        </a:rPr>
                        <a:t>k</a:t>
                      </a:r>
                      <a:r>
                        <a:rPr lang="nl-BE" sz="1400" b="1" baseline="-25000" dirty="0" err="1">
                          <a:solidFill>
                            <a:schemeClr val="bg1"/>
                          </a:solidFill>
                        </a:rPr>
                        <a:t>w</a:t>
                      </a:r>
                      <a:r>
                        <a:rPr lang="nl-BE" sz="1400" b="1" baseline="-25000" dirty="0">
                          <a:solidFill>
                            <a:schemeClr val="bg1"/>
                          </a:solidFill>
                        </a:rPr>
                        <a:t> </a:t>
                      </a:r>
                      <a:r>
                        <a:rPr lang="nl-BE" sz="1400" b="1" baseline="0" dirty="0">
                          <a:solidFill>
                            <a:schemeClr val="bg1"/>
                          </a:solidFill>
                        </a:rPr>
                        <a:t>[-]</a:t>
                      </a:r>
                      <a:endParaRPr lang="nl-BE" sz="1400" b="1" dirty="0">
                        <a:solidFill>
                          <a:schemeClr val="bg1"/>
                        </a:solidFill>
                      </a:endParaRPr>
                    </a:p>
                  </a:txBody>
                  <a:tcPr marL="80500" marR="80500" marT="40251" marB="40251">
                    <a:solidFill>
                      <a:schemeClr val="accent1"/>
                    </a:solidFill>
                  </a:tcPr>
                </a:tc>
                <a:tc>
                  <a:txBody>
                    <a:bodyPr/>
                    <a:lstStyle/>
                    <a:p>
                      <a:pPr algn="r"/>
                      <a:r>
                        <a:rPr lang="nl-BE" sz="1400" dirty="0"/>
                        <a:t>1</a:t>
                      </a:r>
                    </a:p>
                  </a:txBody>
                  <a:tcPr marL="80500" marR="80500" marT="40251" marB="40251"/>
                </a:tc>
                <a:tc>
                  <a:txBody>
                    <a:bodyPr/>
                    <a:lstStyle/>
                    <a:p>
                      <a:pPr algn="r"/>
                      <a:r>
                        <a:rPr lang="nl-BE" sz="1400" dirty="0"/>
                        <a:t>1</a:t>
                      </a:r>
                    </a:p>
                  </a:txBody>
                  <a:tcPr marL="80500" marR="80500" marT="40251" marB="40251"/>
                </a:tc>
                <a:extLst>
                  <a:ext uri="{0D108BD9-81ED-4DB2-BD59-A6C34878D82A}">
                    <a16:rowId xmlns:a16="http://schemas.microsoft.com/office/drawing/2014/main" val="10004"/>
                  </a:ext>
                </a:extLst>
              </a:tr>
              <a:tr h="295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err="1">
                          <a:solidFill>
                            <a:schemeClr val="bg1"/>
                          </a:solidFill>
                        </a:rPr>
                        <a:t>z</a:t>
                      </a:r>
                      <a:r>
                        <a:rPr lang="nl-BE" sz="1400" b="1" baseline="-25000" dirty="0" err="1">
                          <a:solidFill>
                            <a:schemeClr val="bg1"/>
                          </a:solidFill>
                        </a:rPr>
                        <a:t>g</a:t>
                      </a:r>
                      <a:r>
                        <a:rPr lang="nl-BE" sz="1400" b="1" baseline="0" dirty="0">
                          <a:solidFill>
                            <a:schemeClr val="bg1"/>
                          </a:solidFill>
                        </a:rPr>
                        <a:t> [mm]</a:t>
                      </a:r>
                      <a:endParaRPr lang="nl-BE" sz="1400" b="1" dirty="0">
                        <a:solidFill>
                          <a:schemeClr val="bg1"/>
                        </a:solidFill>
                      </a:endParaRPr>
                    </a:p>
                  </a:txBody>
                  <a:tcPr marL="80500" marR="80500" marT="40251" marB="40251">
                    <a:solidFill>
                      <a:schemeClr val="accent1"/>
                    </a:solidFill>
                  </a:tcPr>
                </a:tc>
                <a:tc>
                  <a:txBody>
                    <a:bodyPr/>
                    <a:lstStyle/>
                    <a:p>
                      <a:pPr algn="r"/>
                      <a:r>
                        <a:rPr lang="nl-BE" sz="1400" dirty="0"/>
                        <a:t>160</a:t>
                      </a:r>
                    </a:p>
                  </a:txBody>
                  <a:tcPr marL="80500" marR="80500" marT="40251" marB="40251"/>
                </a:tc>
                <a:tc>
                  <a:txBody>
                    <a:bodyPr/>
                    <a:lstStyle/>
                    <a:p>
                      <a:pPr algn="r"/>
                      <a:r>
                        <a:rPr lang="nl-BE" sz="1400" dirty="0"/>
                        <a:t>160</a:t>
                      </a:r>
                    </a:p>
                  </a:txBody>
                  <a:tcPr marL="80500" marR="80500" marT="40251" marB="40251"/>
                </a:tc>
                <a:extLst>
                  <a:ext uri="{0D108BD9-81ED-4DB2-BD59-A6C34878D82A}">
                    <a16:rowId xmlns:a16="http://schemas.microsoft.com/office/drawing/2014/main" val="10005"/>
                  </a:ext>
                </a:extLst>
              </a:tr>
              <a:tr h="295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err="1">
                          <a:solidFill>
                            <a:schemeClr val="bg1"/>
                          </a:solidFill>
                        </a:rPr>
                        <a:t>I</a:t>
                      </a:r>
                      <a:r>
                        <a:rPr lang="nl-BE" sz="1400" b="1" baseline="-25000" dirty="0" err="1">
                          <a:solidFill>
                            <a:schemeClr val="bg1"/>
                          </a:solidFill>
                        </a:rPr>
                        <a:t>z</a:t>
                      </a:r>
                      <a:r>
                        <a:rPr lang="nl-BE" sz="1400" b="1" baseline="0" dirty="0">
                          <a:solidFill>
                            <a:schemeClr val="bg1"/>
                          </a:solidFill>
                        </a:rPr>
                        <a:t> [mm</a:t>
                      </a:r>
                      <a:r>
                        <a:rPr lang="nl-BE" sz="1400" b="1" baseline="30000" dirty="0">
                          <a:solidFill>
                            <a:schemeClr val="bg1"/>
                          </a:solidFill>
                        </a:rPr>
                        <a:t>4</a:t>
                      </a:r>
                      <a:r>
                        <a:rPr lang="nl-BE" sz="1400" b="1" baseline="0" dirty="0">
                          <a:solidFill>
                            <a:schemeClr val="bg1"/>
                          </a:solidFill>
                        </a:rPr>
                        <a:t>]</a:t>
                      </a:r>
                      <a:endParaRPr lang="nl-BE" sz="1400" b="1" dirty="0">
                        <a:solidFill>
                          <a:schemeClr val="bg1"/>
                        </a:solidFill>
                      </a:endParaRPr>
                    </a:p>
                  </a:txBody>
                  <a:tcPr marL="80500" marR="80500" marT="40251" marB="40251">
                    <a:solidFill>
                      <a:schemeClr val="accent1"/>
                    </a:solidFill>
                  </a:tcPr>
                </a:tc>
                <a:tc>
                  <a:txBody>
                    <a:bodyPr/>
                    <a:lstStyle/>
                    <a:p>
                      <a:pPr algn="r"/>
                      <a:r>
                        <a:rPr lang="nl-BE" sz="1400" dirty="0"/>
                        <a:t>5,6.10</a:t>
                      </a:r>
                      <a:r>
                        <a:rPr lang="nl-BE" sz="1400" baseline="30000" dirty="0"/>
                        <a:t>6</a:t>
                      </a:r>
                      <a:endParaRPr lang="nl-BE" sz="1400" dirty="0"/>
                    </a:p>
                  </a:txBody>
                  <a:tcPr marL="80500" marR="80500" marT="40251" marB="40251"/>
                </a:tc>
                <a:tc>
                  <a:txBody>
                    <a:bodyPr/>
                    <a:lstStyle/>
                    <a:p>
                      <a:pPr algn="r"/>
                      <a:r>
                        <a:rPr lang="nl-BE" sz="1400" dirty="0"/>
                        <a:t>5,6.10</a:t>
                      </a:r>
                      <a:r>
                        <a:rPr lang="nl-BE" sz="1400" baseline="30000" dirty="0"/>
                        <a:t>6</a:t>
                      </a:r>
                      <a:endParaRPr lang="nl-BE" sz="1400" dirty="0"/>
                    </a:p>
                  </a:txBody>
                  <a:tcPr marL="80500" marR="80500" marT="40251" marB="40251"/>
                </a:tc>
                <a:extLst>
                  <a:ext uri="{0D108BD9-81ED-4DB2-BD59-A6C34878D82A}">
                    <a16:rowId xmlns:a16="http://schemas.microsoft.com/office/drawing/2014/main" val="10006"/>
                  </a:ext>
                </a:extLst>
              </a:tr>
              <a:tr h="295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a:solidFill>
                            <a:schemeClr val="bg1"/>
                          </a:solidFill>
                        </a:rPr>
                        <a:t>I</a:t>
                      </a:r>
                      <a:r>
                        <a:rPr lang="nl-BE" sz="1400" b="1" baseline="-25000" dirty="0">
                          <a:solidFill>
                            <a:schemeClr val="bg1"/>
                          </a:solidFill>
                        </a:rPr>
                        <a:t>T</a:t>
                      </a:r>
                      <a:r>
                        <a:rPr lang="nl-BE" sz="1400" b="1" baseline="0" dirty="0">
                          <a:solidFill>
                            <a:schemeClr val="bg1"/>
                          </a:solidFill>
                        </a:rPr>
                        <a:t> [mm</a:t>
                      </a:r>
                      <a:r>
                        <a:rPr lang="nl-BE" sz="1400" b="1" baseline="30000" dirty="0">
                          <a:solidFill>
                            <a:schemeClr val="bg1"/>
                          </a:solidFill>
                        </a:rPr>
                        <a:t>4</a:t>
                      </a:r>
                      <a:r>
                        <a:rPr lang="nl-BE" sz="1400" b="1" baseline="0" dirty="0">
                          <a:solidFill>
                            <a:schemeClr val="bg1"/>
                          </a:solidFill>
                        </a:rPr>
                        <a:t>]</a:t>
                      </a:r>
                      <a:endParaRPr lang="nl-BE" sz="1400" b="1" dirty="0">
                        <a:solidFill>
                          <a:schemeClr val="bg1"/>
                        </a:solidFill>
                      </a:endParaRPr>
                    </a:p>
                  </a:txBody>
                  <a:tcPr marL="80500" marR="80500" marT="40251" marB="40251">
                    <a:solidFill>
                      <a:schemeClr val="accent1"/>
                    </a:solidFill>
                  </a:tcPr>
                </a:tc>
                <a:tc>
                  <a:txBody>
                    <a:bodyPr/>
                    <a:lstStyle/>
                    <a:p>
                      <a:pPr algn="r"/>
                      <a:r>
                        <a:rPr lang="nl-BE" sz="1400" dirty="0"/>
                        <a:t>1,2.10</a:t>
                      </a:r>
                      <a:r>
                        <a:rPr lang="nl-BE" sz="1400" baseline="30000" dirty="0"/>
                        <a:t>5</a:t>
                      </a:r>
                      <a:endParaRPr lang="nl-BE" sz="1400" dirty="0"/>
                    </a:p>
                  </a:txBody>
                  <a:tcPr marL="80500" marR="80500" marT="40251" marB="40251"/>
                </a:tc>
                <a:tc>
                  <a:txBody>
                    <a:bodyPr/>
                    <a:lstStyle/>
                    <a:p>
                      <a:pPr algn="r"/>
                      <a:r>
                        <a:rPr lang="nl-BE" sz="1400" dirty="0"/>
                        <a:t>1,2.10</a:t>
                      </a:r>
                      <a:r>
                        <a:rPr lang="nl-BE" sz="1400" baseline="30000" dirty="0"/>
                        <a:t>5</a:t>
                      </a:r>
                      <a:endParaRPr lang="nl-BE" sz="1400" dirty="0"/>
                    </a:p>
                  </a:txBody>
                  <a:tcPr marL="80500" marR="80500" marT="40251" marB="40251"/>
                </a:tc>
                <a:extLst>
                  <a:ext uri="{0D108BD9-81ED-4DB2-BD59-A6C34878D82A}">
                    <a16:rowId xmlns:a16="http://schemas.microsoft.com/office/drawing/2014/main" val="10007"/>
                  </a:ext>
                </a:extLst>
              </a:tr>
              <a:tr h="295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err="1">
                          <a:solidFill>
                            <a:schemeClr val="bg1"/>
                          </a:solidFill>
                        </a:rPr>
                        <a:t>I</a:t>
                      </a:r>
                      <a:r>
                        <a:rPr lang="nl-BE" sz="1400" b="1" baseline="-25000" dirty="0" err="1">
                          <a:solidFill>
                            <a:schemeClr val="bg1"/>
                          </a:solidFill>
                        </a:rPr>
                        <a:t>w</a:t>
                      </a:r>
                      <a:r>
                        <a:rPr lang="nl-BE" sz="1400" b="1" baseline="0" dirty="0">
                          <a:solidFill>
                            <a:schemeClr val="bg1"/>
                          </a:solidFill>
                        </a:rPr>
                        <a:t> [mm</a:t>
                      </a:r>
                      <a:r>
                        <a:rPr lang="nl-BE" sz="1400" b="1" baseline="30000" dirty="0">
                          <a:solidFill>
                            <a:schemeClr val="bg1"/>
                          </a:solidFill>
                        </a:rPr>
                        <a:t>6</a:t>
                      </a:r>
                      <a:r>
                        <a:rPr lang="nl-BE" sz="1400" b="1" baseline="0" dirty="0">
                          <a:solidFill>
                            <a:schemeClr val="bg1"/>
                          </a:solidFill>
                        </a:rPr>
                        <a:t>]</a:t>
                      </a:r>
                      <a:endParaRPr lang="nl-BE" sz="1400" b="1" dirty="0">
                        <a:solidFill>
                          <a:schemeClr val="bg1"/>
                        </a:solidFill>
                      </a:endParaRPr>
                    </a:p>
                  </a:txBody>
                  <a:tcPr marL="80500" marR="80500" marT="40251" marB="40251">
                    <a:solidFill>
                      <a:schemeClr val="accent1"/>
                    </a:solidFill>
                  </a:tcPr>
                </a:tc>
                <a:tc>
                  <a:txBody>
                    <a:bodyPr/>
                    <a:lstStyle/>
                    <a:p>
                      <a:pPr algn="r"/>
                      <a:r>
                        <a:rPr lang="nl-BE" sz="1400" dirty="0"/>
                        <a:t>1,2.10</a:t>
                      </a:r>
                      <a:r>
                        <a:rPr lang="nl-BE" sz="1400" baseline="30000" dirty="0"/>
                        <a:t>11</a:t>
                      </a:r>
                      <a:endParaRPr lang="nl-BE" sz="1400" dirty="0"/>
                    </a:p>
                  </a:txBody>
                  <a:tcPr marL="80500" marR="80500" marT="40251" marB="40251"/>
                </a:tc>
                <a:tc>
                  <a:txBody>
                    <a:bodyPr/>
                    <a:lstStyle/>
                    <a:p>
                      <a:pPr algn="r"/>
                      <a:r>
                        <a:rPr lang="nl-BE" sz="1400" dirty="0"/>
                        <a:t>1,2.10</a:t>
                      </a:r>
                      <a:r>
                        <a:rPr lang="nl-BE" sz="1400" baseline="30000" dirty="0"/>
                        <a:t>11</a:t>
                      </a:r>
                      <a:endParaRPr lang="nl-BE" sz="1400" dirty="0"/>
                    </a:p>
                  </a:txBody>
                  <a:tcPr marL="80500" marR="80500" marT="40251" marB="40251"/>
                </a:tc>
                <a:extLst>
                  <a:ext uri="{0D108BD9-81ED-4DB2-BD59-A6C34878D82A}">
                    <a16:rowId xmlns:a16="http://schemas.microsoft.com/office/drawing/2014/main" val="10008"/>
                  </a:ext>
                </a:extLst>
              </a:tr>
              <a:tr h="295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a:solidFill>
                            <a:schemeClr val="bg1"/>
                          </a:solidFill>
                        </a:rPr>
                        <a:t>E </a:t>
                      </a:r>
                      <a:r>
                        <a:rPr lang="nl-BE" sz="1400" b="1" baseline="0" dirty="0">
                          <a:solidFill>
                            <a:schemeClr val="bg1"/>
                          </a:solidFill>
                        </a:rPr>
                        <a:t>[</a:t>
                      </a:r>
                      <a:r>
                        <a:rPr lang="nl-BE" sz="1400" b="1" baseline="0" dirty="0" err="1">
                          <a:solidFill>
                            <a:schemeClr val="bg1"/>
                          </a:solidFill>
                        </a:rPr>
                        <a:t>MPa</a:t>
                      </a:r>
                      <a:r>
                        <a:rPr lang="nl-BE" sz="1400" b="1" baseline="0" dirty="0">
                          <a:solidFill>
                            <a:schemeClr val="bg1"/>
                          </a:solidFill>
                        </a:rPr>
                        <a:t>]</a:t>
                      </a:r>
                      <a:endParaRPr lang="nl-BE" sz="1400" b="1" dirty="0">
                        <a:solidFill>
                          <a:schemeClr val="bg1"/>
                        </a:solidFill>
                      </a:endParaRPr>
                    </a:p>
                  </a:txBody>
                  <a:tcPr marL="80500" marR="80500" marT="40251" marB="40251">
                    <a:solidFill>
                      <a:schemeClr val="accent1"/>
                    </a:solidFill>
                  </a:tcPr>
                </a:tc>
                <a:tc>
                  <a:txBody>
                    <a:bodyPr/>
                    <a:lstStyle/>
                    <a:p>
                      <a:pPr algn="r"/>
                      <a:r>
                        <a:rPr lang="nl-BE" sz="1400" dirty="0"/>
                        <a:t>210000</a:t>
                      </a:r>
                    </a:p>
                  </a:txBody>
                  <a:tcPr marL="80500" marR="80500" marT="40251" marB="40251"/>
                </a:tc>
                <a:tc>
                  <a:txBody>
                    <a:bodyPr/>
                    <a:lstStyle/>
                    <a:p>
                      <a:pPr algn="r"/>
                      <a:r>
                        <a:rPr lang="nl-BE" sz="1400" dirty="0"/>
                        <a:t>200000</a:t>
                      </a:r>
                    </a:p>
                  </a:txBody>
                  <a:tcPr marL="80500" marR="80500" marT="40251" marB="40251"/>
                </a:tc>
                <a:extLst>
                  <a:ext uri="{0D108BD9-81ED-4DB2-BD59-A6C34878D82A}">
                    <a16:rowId xmlns:a16="http://schemas.microsoft.com/office/drawing/2014/main" val="10009"/>
                  </a:ext>
                </a:extLst>
              </a:tr>
              <a:tr h="295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a:solidFill>
                            <a:schemeClr val="bg1"/>
                          </a:solidFill>
                        </a:rPr>
                        <a:t>G </a:t>
                      </a:r>
                      <a:r>
                        <a:rPr lang="nl-BE" sz="1400" b="1" baseline="0" dirty="0">
                          <a:solidFill>
                            <a:schemeClr val="bg1"/>
                          </a:solidFill>
                        </a:rPr>
                        <a:t>[</a:t>
                      </a:r>
                      <a:r>
                        <a:rPr lang="nl-BE" sz="1400" b="1" baseline="0" dirty="0" err="1">
                          <a:solidFill>
                            <a:schemeClr val="bg1"/>
                          </a:solidFill>
                        </a:rPr>
                        <a:t>MPa</a:t>
                      </a:r>
                      <a:r>
                        <a:rPr lang="nl-BE" sz="1400" b="1" baseline="0" dirty="0">
                          <a:solidFill>
                            <a:schemeClr val="bg1"/>
                          </a:solidFill>
                        </a:rPr>
                        <a:t>]</a:t>
                      </a:r>
                      <a:endParaRPr lang="nl-BE" sz="1400" b="1" dirty="0">
                        <a:solidFill>
                          <a:schemeClr val="bg1"/>
                        </a:solidFill>
                      </a:endParaRPr>
                    </a:p>
                  </a:txBody>
                  <a:tcPr marL="80500" marR="80500" marT="40251" marB="40251">
                    <a:solidFill>
                      <a:schemeClr val="accent1"/>
                    </a:solidFill>
                  </a:tcPr>
                </a:tc>
                <a:tc>
                  <a:txBody>
                    <a:bodyPr/>
                    <a:lstStyle/>
                    <a:p>
                      <a:pPr algn="r"/>
                      <a:r>
                        <a:rPr lang="nl-BE" sz="1400" dirty="0"/>
                        <a:t>81000</a:t>
                      </a:r>
                    </a:p>
                  </a:txBody>
                  <a:tcPr marL="80500" marR="80500" marT="40251" marB="40251"/>
                </a:tc>
                <a:tc>
                  <a:txBody>
                    <a:bodyPr/>
                    <a:lstStyle/>
                    <a:p>
                      <a:pPr algn="r"/>
                      <a:r>
                        <a:rPr lang="nl-BE" sz="1400" dirty="0"/>
                        <a:t>77000</a:t>
                      </a:r>
                    </a:p>
                  </a:txBody>
                  <a:tcPr marL="80500" marR="80500" marT="40251" marB="40251"/>
                </a:tc>
                <a:extLst>
                  <a:ext uri="{0D108BD9-81ED-4DB2-BD59-A6C34878D82A}">
                    <a16:rowId xmlns:a16="http://schemas.microsoft.com/office/drawing/2014/main" val="10010"/>
                  </a:ext>
                </a:extLst>
              </a:tr>
              <a:tr h="3220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600" b="1" dirty="0" err="1">
                          <a:solidFill>
                            <a:schemeClr val="bg1"/>
                          </a:solidFill>
                        </a:rPr>
                        <a:t>M</a:t>
                      </a:r>
                      <a:r>
                        <a:rPr lang="nl-BE" sz="1600" b="1" baseline="-25000" dirty="0" err="1">
                          <a:solidFill>
                            <a:schemeClr val="bg1"/>
                          </a:solidFill>
                        </a:rPr>
                        <a:t>cr</a:t>
                      </a:r>
                      <a:r>
                        <a:rPr lang="nl-BE" sz="1600" b="1" baseline="0" dirty="0">
                          <a:solidFill>
                            <a:schemeClr val="bg1"/>
                          </a:solidFill>
                        </a:rPr>
                        <a:t> [</a:t>
                      </a:r>
                      <a:r>
                        <a:rPr lang="nl-BE" sz="1600" b="1" baseline="0" dirty="0" err="1">
                          <a:solidFill>
                            <a:schemeClr val="bg1"/>
                          </a:solidFill>
                        </a:rPr>
                        <a:t>kNm</a:t>
                      </a:r>
                      <a:r>
                        <a:rPr lang="nl-BE" sz="1600" b="1" baseline="0" dirty="0">
                          <a:solidFill>
                            <a:schemeClr val="bg1"/>
                          </a:solidFill>
                        </a:rPr>
                        <a:t>]</a:t>
                      </a:r>
                      <a:endParaRPr lang="nl-BE" sz="1600" b="1" dirty="0">
                        <a:solidFill>
                          <a:schemeClr val="bg1"/>
                        </a:solidFill>
                      </a:endParaRPr>
                    </a:p>
                  </a:txBody>
                  <a:tcPr marL="80500" marR="80500" marT="40251" marB="40251">
                    <a:solidFill>
                      <a:schemeClr val="accent1"/>
                    </a:solidFill>
                  </a:tcPr>
                </a:tc>
                <a:tc>
                  <a:txBody>
                    <a:bodyPr/>
                    <a:lstStyle/>
                    <a:p>
                      <a:pPr algn="r"/>
                      <a:r>
                        <a:rPr lang="nl-BE" sz="1600" b="1" dirty="0"/>
                        <a:t>215</a:t>
                      </a:r>
                    </a:p>
                  </a:txBody>
                  <a:tcPr marL="80500" marR="80500" marT="40251" marB="40251"/>
                </a:tc>
                <a:tc>
                  <a:txBody>
                    <a:bodyPr/>
                    <a:lstStyle/>
                    <a:p>
                      <a:pPr algn="r"/>
                      <a:r>
                        <a:rPr lang="nl-BE" sz="1600" b="1" dirty="0"/>
                        <a:t>205</a:t>
                      </a:r>
                    </a:p>
                  </a:txBody>
                  <a:tcPr marL="80500" marR="80500" marT="40251" marB="40251"/>
                </a:tc>
                <a:extLst>
                  <a:ext uri="{0D108BD9-81ED-4DB2-BD59-A6C34878D82A}">
                    <a16:rowId xmlns:a16="http://schemas.microsoft.com/office/drawing/2014/main" val="10011"/>
                  </a:ext>
                </a:extLst>
              </a:tr>
            </a:tbl>
          </a:graphicData>
        </a:graphic>
      </p:graphicFrame>
      <mc:AlternateContent xmlns:mc="http://schemas.openxmlformats.org/markup-compatibility/2006" xmlns:a14="http://schemas.microsoft.com/office/drawing/2010/main">
        <mc:Choice Requires="a14">
          <p:sp>
            <p:nvSpPr>
              <p:cNvPr id="5" name="Tijdelijke aanduiding voor inhoud 2">
                <a:extLst>
                  <a:ext uri="{FF2B5EF4-FFF2-40B4-BE49-F238E27FC236}">
                    <a16:creationId xmlns:a16="http://schemas.microsoft.com/office/drawing/2014/main" id="{82F928B5-4C6C-48FC-8E5C-9DFC92CB8C5B}"/>
                  </a:ext>
                </a:extLst>
              </p:cNvPr>
              <p:cNvSpPr txBox="1">
                <a:spLocks/>
              </p:cNvSpPr>
              <p:nvPr/>
            </p:nvSpPr>
            <p:spPr>
              <a:xfrm>
                <a:off x="370343" y="2009877"/>
                <a:ext cx="8661534" cy="12002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𝑐𝑟</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nl-BE"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num>
                        <m:den>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nl-BE"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e>
                            <m:sub>
                              <m:r>
                                <a:rPr kumimoji="0" lang="nl-BE"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m:t>
                          </m:r>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
                        <m:dPr>
                          <m:begChr m:val="{"/>
                          <m:endChr m:val="}"/>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ad>
                            <m:radPr>
                              <m:degHide m:val="on"/>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d>
                                <m:dPr>
                                  <m:begChr m:val="["/>
                                  <m:endChr m:val="]"/>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sub>
                                              </m:sSub>
                                            </m:num>
                                            <m:den>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sub>
                                              </m:sSub>
                                            </m:den>
                                          </m:f>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sub>
                                      </m:sSub>
                                    </m:num>
                                    <m:den>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sub>
                                      </m:sSub>
                                    </m:den>
                                  </m:f>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𝐺</m:t>
                                      </m:r>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b>
                                      </m:sSub>
                                    </m:num>
                                    <m:den>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nl-BE"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den>
                                  </m:f>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d>
                            </m:e>
                          </m:rad>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e>
                      </m:d>
                    </m:oMath>
                  </m:oMathPara>
                </a14:m>
                <a:endParaRPr kumimoji="0" lang="nl-BE" sz="2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Tijdelijke aanduiding voor inhoud 2">
                <a:extLst>
                  <a:ext uri="{FF2B5EF4-FFF2-40B4-BE49-F238E27FC236}">
                    <a16:creationId xmlns:a16="http://schemas.microsoft.com/office/drawing/2014/main" id="{82F928B5-4C6C-48FC-8E5C-9DFC92CB8C5B}"/>
                  </a:ext>
                </a:extLst>
              </p:cNvPr>
              <p:cNvSpPr txBox="1">
                <a:spLocks noRot="1" noChangeAspect="1" noMove="1" noResize="1" noEditPoints="1" noAdjustHandles="1" noChangeArrowheads="1" noChangeShapeType="1" noTextEdit="1"/>
              </p:cNvSpPr>
              <p:nvPr/>
            </p:nvSpPr>
            <p:spPr>
              <a:xfrm>
                <a:off x="370343" y="2009877"/>
                <a:ext cx="8661534" cy="1200273"/>
              </a:xfrm>
              <a:prstGeom prst="rect">
                <a:avLst/>
              </a:prstGeom>
              <a:blipFill>
                <a:blip r:embed="rId2"/>
                <a:stretch>
                  <a:fillRect/>
                </a:stretch>
              </a:blipFill>
            </p:spPr>
            <p:txBody>
              <a:bodyPr/>
              <a:lstStyle/>
              <a:p>
                <a:r>
                  <a:rPr lang="ja-JP" altLang="en-US">
                    <a:noFill/>
                  </a:rPr>
                  <a:t> </a:t>
                </a:r>
              </a:p>
            </p:txBody>
          </p:sp>
        </mc:Fallback>
      </mc:AlternateContent>
      <p:sp>
        <p:nvSpPr>
          <p:cNvPr id="6" name="ZoneTexte 7">
            <a:extLst>
              <a:ext uri="{FF2B5EF4-FFF2-40B4-BE49-F238E27FC236}">
                <a16:creationId xmlns:a16="http://schemas.microsoft.com/office/drawing/2014/main" id="{2A03F628-BAFA-49CA-B2EB-C9947F9C74D9}"/>
              </a:ext>
            </a:extLst>
          </p:cNvPr>
          <p:cNvSpPr txBox="1"/>
          <p:nvPr/>
        </p:nvSpPr>
        <p:spPr>
          <a:xfrm>
            <a:off x="288512" y="1563601"/>
            <a:ext cx="4648776" cy="4462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3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弾性限界座屈モーメント</a:t>
            </a:r>
            <a:r>
              <a:rPr kumimoji="0" lang="fr-FR" sz="2300" b="1" i="0" u="none" strike="noStrike" kern="1200" cap="none" spc="0" normalizeH="0" baseline="0" noProof="0" dirty="0">
                <a:ln>
                  <a:noFill/>
                </a:ln>
                <a:solidFill>
                  <a:prstClr val="black"/>
                </a:solidFill>
                <a:effectLst/>
                <a:uLnTx/>
                <a:uFillTx/>
                <a:latin typeface="Calibri"/>
                <a:ea typeface="+mn-ea"/>
                <a:cs typeface="+mn-cs"/>
              </a:rPr>
              <a:t>:</a:t>
            </a:r>
          </a:p>
        </p:txBody>
      </p:sp>
      <p:sp>
        <p:nvSpPr>
          <p:cNvPr id="7" name="Slide Number Placeholder 3">
            <a:extLst>
              <a:ext uri="{FF2B5EF4-FFF2-40B4-BE49-F238E27FC236}">
                <a16:creationId xmlns:a16="http://schemas.microsoft.com/office/drawing/2014/main" id="{85F11357-079D-4F8A-8BC5-618FBE6BED9A}"/>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946830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512" y="395606"/>
            <a:ext cx="8566975" cy="1325563"/>
          </a:xfrm>
        </p:spPr>
        <p:txBody>
          <a:bodyPr>
            <a:noAutofit/>
          </a:bodyPr>
          <a:lstStyle/>
          <a:p>
            <a:r>
              <a:rPr lang="en-GB" altLang="en-US" dirty="0">
                <a:latin typeface="ＭＳ Ｐゴシック" panose="020B0600070205080204" pitchFamily="50" charset="-128"/>
                <a:ea typeface="ＭＳ Ｐゴシック" panose="020B0600070205080204" pitchFamily="50" charset="-128"/>
              </a:rPr>
              <a:t>Eurocode 3 </a:t>
            </a:r>
            <a:r>
              <a:rPr lang="ja-JP" altLang="en-US" dirty="0">
                <a:latin typeface="ＭＳ Ｐゴシック" panose="020B0600070205080204" pitchFamily="50" charset="-128"/>
                <a:ea typeface="ＭＳ Ｐゴシック" panose="020B0600070205080204" pitchFamily="50" charset="-128"/>
              </a:rPr>
              <a:t>水平ねじれ座屈　事例</a:t>
            </a:r>
            <a:endParaRPr lang="nl-BE" dirty="0">
              <a:latin typeface="ＭＳ Ｐゴシック" panose="020B0600070205080204" pitchFamily="50" charset="-128"/>
              <a:ea typeface="ＭＳ Ｐゴシック" panose="020B0600070205080204" pitchFamily="50" charset="-128"/>
            </a:endParaRPr>
          </a:p>
        </p:txBody>
      </p:sp>
      <p:graphicFrame>
        <p:nvGraphicFramePr>
          <p:cNvPr id="4" name="Tabel 2">
            <a:extLst>
              <a:ext uri="{FF2B5EF4-FFF2-40B4-BE49-F238E27FC236}">
                <a16:creationId xmlns:a16="http://schemas.microsoft.com/office/drawing/2014/main" id="{8252A1F9-14F1-46BB-B6B6-24C6B7088560}"/>
              </a:ext>
            </a:extLst>
          </p:cNvPr>
          <p:cNvGraphicFramePr>
            <a:graphicFrameLocks noGrp="1"/>
          </p:cNvGraphicFramePr>
          <p:nvPr/>
        </p:nvGraphicFramePr>
        <p:xfrm>
          <a:off x="611560" y="2304922"/>
          <a:ext cx="7776864" cy="4370515"/>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tblGrid>
              <a:tr h="370840">
                <a:tc>
                  <a:txBody>
                    <a:bodyPr/>
                    <a:lstStyle/>
                    <a:p>
                      <a:endParaRPr lang="nl-BE" dirty="0">
                        <a:solidFill>
                          <a:schemeClr val="bg1"/>
                        </a:solidFill>
                      </a:endParaRPr>
                    </a:p>
                  </a:txBody>
                  <a:tcPr>
                    <a:solidFill>
                      <a:schemeClr val="bg1"/>
                    </a:solidFill>
                  </a:tcPr>
                </a:tc>
                <a:tc>
                  <a:txBody>
                    <a:bodyPr/>
                    <a:lstStyle/>
                    <a:p>
                      <a:r>
                        <a:rPr lang="nl-BE" dirty="0"/>
                        <a:t>Eurocode 3-1-1: </a:t>
                      </a:r>
                    </a:p>
                    <a:p>
                      <a:r>
                        <a:rPr lang="ja-JP" altLang="en-US" dirty="0"/>
                        <a:t>炭素鋼（</a:t>
                      </a:r>
                      <a:r>
                        <a:rPr lang="en-US" altLang="ja-JP" dirty="0"/>
                        <a:t>S355</a:t>
                      </a:r>
                      <a:r>
                        <a:rPr lang="ja-JP" altLang="en-US" dirty="0"/>
                        <a:t>）</a:t>
                      </a:r>
                      <a:endParaRPr lang="nl-BE" dirty="0"/>
                    </a:p>
                  </a:txBody>
                  <a:tcPr/>
                </a:tc>
                <a:tc>
                  <a:txBody>
                    <a:bodyPr/>
                    <a:lstStyle/>
                    <a:p>
                      <a:r>
                        <a:rPr lang="nl-BE" dirty="0"/>
                        <a:t>Eurocode 3-1-4:</a:t>
                      </a:r>
                    </a:p>
                    <a:p>
                      <a:r>
                        <a:rPr lang="ja-JP" altLang="en-US" dirty="0"/>
                        <a:t>二相系ｽﾃﾝﾚｽ鋼</a:t>
                      </a:r>
                      <a:endParaRPr lang="nl-BE" dirty="0"/>
                    </a:p>
                  </a:txBody>
                  <a:tcPr/>
                </a:tc>
                <a:tc>
                  <a:txBody>
                    <a:bodyPr/>
                    <a:lstStyle/>
                    <a:p>
                      <a:r>
                        <a:rPr lang="en-US" altLang="ja-JP" dirty="0"/>
                        <a:t>Eurocode 3-1-4:</a:t>
                      </a:r>
                    </a:p>
                    <a:p>
                      <a:r>
                        <a:rPr lang="ja-JP" altLang="en-US" dirty="0"/>
                        <a:t>次改訂版（案）</a:t>
                      </a:r>
                      <a:endParaRPr lang="nl-BE" dirty="0"/>
                    </a:p>
                  </a:txBody>
                  <a:tcPr/>
                </a:tc>
                <a:extLst>
                  <a:ext uri="{0D108BD9-81ED-4DB2-BD59-A6C34878D82A}">
                    <a16:rowId xmlns:a16="http://schemas.microsoft.com/office/drawing/2014/main" val="10000"/>
                  </a:ext>
                </a:extLst>
              </a:tr>
              <a:tr h="370840">
                <a:tc>
                  <a:txBody>
                    <a:bodyPr/>
                    <a:lstStyle/>
                    <a:p>
                      <a:r>
                        <a:rPr lang="nl-BE" b="1" dirty="0" err="1">
                          <a:solidFill>
                            <a:schemeClr val="bg1"/>
                          </a:solidFill>
                        </a:rPr>
                        <a:t>W</a:t>
                      </a:r>
                      <a:r>
                        <a:rPr lang="nl-BE" b="1" baseline="-25000" dirty="0" err="1">
                          <a:solidFill>
                            <a:schemeClr val="bg1"/>
                          </a:solidFill>
                        </a:rPr>
                        <a:t>y</a:t>
                      </a:r>
                      <a:r>
                        <a:rPr lang="nl-BE" b="1" baseline="0" dirty="0">
                          <a:solidFill>
                            <a:schemeClr val="bg1"/>
                          </a:solidFill>
                        </a:rPr>
                        <a:t> [mm³]</a:t>
                      </a:r>
                      <a:endParaRPr lang="nl-BE" b="1" dirty="0">
                        <a:solidFill>
                          <a:schemeClr val="bg1"/>
                        </a:solidFill>
                      </a:endParaRPr>
                    </a:p>
                  </a:txBody>
                  <a:tcPr>
                    <a:solidFill>
                      <a:schemeClr val="accent1"/>
                    </a:solidFill>
                  </a:tcPr>
                </a:tc>
                <a:tc>
                  <a:txBody>
                    <a:bodyPr/>
                    <a:lstStyle/>
                    <a:p>
                      <a:pPr algn="r"/>
                      <a:r>
                        <a:rPr lang="nl-BE" b="1" dirty="0"/>
                        <a:t>5,5.10</a:t>
                      </a:r>
                      <a:r>
                        <a:rPr lang="nl-BE" b="1" baseline="30000" dirty="0"/>
                        <a:t>5</a:t>
                      </a:r>
                      <a:endParaRPr lang="nl-BE" b="1"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nl-BE" b="1" dirty="0"/>
                        <a:t>4,9.10</a:t>
                      </a:r>
                      <a:r>
                        <a:rPr lang="nl-BE" b="1" baseline="30000" dirty="0"/>
                        <a:t>5</a:t>
                      </a:r>
                      <a:endParaRPr lang="nl-BE" b="1"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nl-BE" b="1" dirty="0"/>
                        <a:t>5,5.10</a:t>
                      </a:r>
                      <a:r>
                        <a:rPr lang="nl-BE" b="1" baseline="30000" dirty="0"/>
                        <a:t>5</a:t>
                      </a:r>
                      <a:endParaRPr lang="nl-BE" b="1" dirty="0"/>
                    </a:p>
                  </a:txBody>
                  <a:tcPr/>
                </a:tc>
                <a:extLst>
                  <a:ext uri="{0D108BD9-81ED-4DB2-BD59-A6C34878D82A}">
                    <a16:rowId xmlns:a16="http://schemas.microsoft.com/office/drawing/2014/main" val="10001"/>
                  </a:ext>
                </a:extLst>
              </a:tr>
              <a:tr h="370840">
                <a:tc>
                  <a:txBody>
                    <a:bodyPr/>
                    <a:lstStyle/>
                    <a:p>
                      <a:r>
                        <a:rPr lang="nl-BE" b="1" dirty="0" err="1">
                          <a:solidFill>
                            <a:schemeClr val="bg1"/>
                          </a:solidFill>
                        </a:rPr>
                        <a:t>f</a:t>
                      </a:r>
                      <a:r>
                        <a:rPr lang="nl-BE" b="1" baseline="-25000" dirty="0" err="1">
                          <a:solidFill>
                            <a:schemeClr val="bg1"/>
                          </a:solidFill>
                        </a:rPr>
                        <a:t>y</a:t>
                      </a:r>
                      <a:r>
                        <a:rPr lang="nl-BE" b="1" baseline="0" dirty="0">
                          <a:solidFill>
                            <a:schemeClr val="bg1"/>
                          </a:solidFill>
                        </a:rPr>
                        <a:t> [N/mm²]</a:t>
                      </a:r>
                      <a:endParaRPr lang="nl-BE" b="1" dirty="0">
                        <a:solidFill>
                          <a:schemeClr val="bg1"/>
                        </a:solidFill>
                      </a:endParaRPr>
                    </a:p>
                  </a:txBody>
                  <a:tcPr>
                    <a:solidFill>
                      <a:schemeClr val="accent1"/>
                    </a:solidFill>
                  </a:tcPr>
                </a:tc>
                <a:tc>
                  <a:txBody>
                    <a:bodyPr/>
                    <a:lstStyle/>
                    <a:p>
                      <a:pPr algn="r"/>
                      <a:r>
                        <a:rPr lang="nl-BE" dirty="0"/>
                        <a:t>355</a:t>
                      </a:r>
                    </a:p>
                  </a:txBody>
                  <a:tcPr/>
                </a:tc>
                <a:tc>
                  <a:txBody>
                    <a:bodyPr/>
                    <a:lstStyle/>
                    <a:p>
                      <a:pPr algn="r"/>
                      <a:r>
                        <a:rPr lang="nl-BE" dirty="0"/>
                        <a:t>450</a:t>
                      </a:r>
                    </a:p>
                  </a:txBody>
                  <a:tcPr/>
                </a:tc>
                <a:tc>
                  <a:txBody>
                    <a:bodyPr/>
                    <a:lstStyle/>
                    <a:p>
                      <a:pPr algn="r"/>
                      <a:r>
                        <a:rPr lang="nl-BE" dirty="0"/>
                        <a:t>450</a:t>
                      </a:r>
                    </a:p>
                  </a:txBody>
                  <a:tcPr/>
                </a:tc>
                <a:extLst>
                  <a:ext uri="{0D108BD9-81ED-4DB2-BD59-A6C34878D82A}">
                    <a16:rowId xmlns:a16="http://schemas.microsoft.com/office/drawing/2014/main" val="10002"/>
                  </a:ext>
                </a:extLst>
              </a:tr>
              <a:tr h="370840">
                <a:tc>
                  <a:txBody>
                    <a:bodyPr/>
                    <a:lstStyle/>
                    <a:p>
                      <a:r>
                        <a:rPr lang="nl-BE" b="1" dirty="0" err="1">
                          <a:solidFill>
                            <a:schemeClr val="bg1"/>
                          </a:solidFill>
                        </a:rPr>
                        <a:t>M</a:t>
                      </a:r>
                      <a:r>
                        <a:rPr lang="nl-BE" b="1" baseline="-25000" dirty="0" err="1">
                          <a:solidFill>
                            <a:schemeClr val="bg1"/>
                          </a:solidFill>
                        </a:rPr>
                        <a:t>cr</a:t>
                      </a:r>
                      <a:r>
                        <a:rPr lang="nl-BE" b="1" baseline="0" dirty="0">
                          <a:solidFill>
                            <a:schemeClr val="bg1"/>
                          </a:solidFill>
                        </a:rPr>
                        <a:t> [</a:t>
                      </a:r>
                      <a:r>
                        <a:rPr lang="nl-BE" b="1" baseline="0" dirty="0" err="1">
                          <a:solidFill>
                            <a:schemeClr val="bg1"/>
                          </a:solidFill>
                        </a:rPr>
                        <a:t>kNm</a:t>
                      </a:r>
                      <a:r>
                        <a:rPr lang="nl-BE" b="1" baseline="0" dirty="0">
                          <a:solidFill>
                            <a:schemeClr val="bg1"/>
                          </a:solidFill>
                        </a:rPr>
                        <a:t>]</a:t>
                      </a:r>
                      <a:endParaRPr lang="nl-BE" b="1" dirty="0">
                        <a:solidFill>
                          <a:schemeClr val="bg1"/>
                        </a:solidFill>
                      </a:endParaRPr>
                    </a:p>
                  </a:txBody>
                  <a:tcPr>
                    <a:solidFill>
                      <a:schemeClr val="accent1"/>
                    </a:solidFill>
                  </a:tcPr>
                </a:tc>
                <a:tc>
                  <a:txBody>
                    <a:bodyPr/>
                    <a:lstStyle/>
                    <a:p>
                      <a:pPr algn="r"/>
                      <a:r>
                        <a:rPr lang="nl-BE" dirty="0"/>
                        <a:t>215</a:t>
                      </a:r>
                    </a:p>
                  </a:txBody>
                  <a:tcPr/>
                </a:tc>
                <a:tc>
                  <a:txBody>
                    <a:bodyPr/>
                    <a:lstStyle/>
                    <a:p>
                      <a:pPr algn="r"/>
                      <a:r>
                        <a:rPr lang="nl-BE" dirty="0"/>
                        <a:t>205</a:t>
                      </a:r>
                    </a:p>
                  </a:txBody>
                  <a:tcPr/>
                </a:tc>
                <a:tc>
                  <a:txBody>
                    <a:bodyPr/>
                    <a:lstStyle/>
                    <a:p>
                      <a:pPr algn="r"/>
                      <a:r>
                        <a:rPr lang="nl-BE" dirty="0"/>
                        <a:t>205</a:t>
                      </a:r>
                    </a:p>
                  </a:txBody>
                  <a:tcPr/>
                </a:tc>
                <a:extLst>
                  <a:ext uri="{0D108BD9-81ED-4DB2-BD59-A6C34878D82A}">
                    <a16:rowId xmlns:a16="http://schemas.microsoft.com/office/drawing/2014/main" val="10003"/>
                  </a:ext>
                </a:extLst>
              </a:tr>
              <a:tr h="372682">
                <a:tc>
                  <a:txBody>
                    <a:bodyPr/>
                    <a:lstStyle/>
                    <a:p>
                      <a:endParaRPr lang="nl-BE"/>
                    </a:p>
                  </a:txBody>
                  <a:tcPr>
                    <a:blipFill rotWithShape="0">
                      <a:blip r:embed="rId2"/>
                      <a:stretch>
                        <a:fillRect l="-313" t="-408197" r="-301567" b="-627869"/>
                      </a:stretch>
                    </a:blipFill>
                  </a:tcPr>
                </a:tc>
                <a:tc>
                  <a:txBody>
                    <a:bodyPr/>
                    <a:lstStyle/>
                    <a:p>
                      <a:pPr algn="r"/>
                      <a:r>
                        <a:rPr lang="nl-BE" dirty="0"/>
                        <a:t>0,96</a:t>
                      </a:r>
                    </a:p>
                  </a:txBody>
                  <a:tcPr/>
                </a:tc>
                <a:tc>
                  <a:txBody>
                    <a:bodyPr/>
                    <a:lstStyle/>
                    <a:p>
                      <a:pPr algn="r"/>
                      <a:r>
                        <a:rPr lang="nl-BE" dirty="0"/>
                        <a:t>1,04</a:t>
                      </a:r>
                    </a:p>
                  </a:txBody>
                  <a:tcPr/>
                </a:tc>
                <a:tc>
                  <a:txBody>
                    <a:bodyPr/>
                    <a:lstStyle/>
                    <a:p>
                      <a:pPr algn="r"/>
                      <a:r>
                        <a:rPr lang="nl-BE" dirty="0"/>
                        <a:t>1,10</a:t>
                      </a:r>
                    </a:p>
                  </a:txBody>
                  <a:tcPr/>
                </a:tc>
                <a:extLst>
                  <a:ext uri="{0D108BD9-81ED-4DB2-BD59-A6C34878D82A}">
                    <a16:rowId xmlns:a16="http://schemas.microsoft.com/office/drawing/2014/main" val="10004"/>
                  </a:ext>
                </a:extLst>
              </a:tr>
              <a:tr h="370840">
                <a:tc>
                  <a:txBody>
                    <a:bodyPr/>
                    <a:lstStyle/>
                    <a:p>
                      <a:endParaRPr lang="nl-BE"/>
                    </a:p>
                  </a:txBody>
                  <a:tcPr>
                    <a:blipFill rotWithShape="0">
                      <a:blip r:embed="rId2"/>
                      <a:stretch>
                        <a:fillRect l="-313" t="-508197" r="-301567" b="-527869"/>
                      </a:stretch>
                    </a:blipFill>
                  </a:tcPr>
                </a:tc>
                <a:tc>
                  <a:txBody>
                    <a:bodyPr/>
                    <a:lstStyle/>
                    <a:p>
                      <a:pPr algn="r"/>
                      <a:r>
                        <a:rPr lang="nl-BE" dirty="0"/>
                        <a:t>0,49</a:t>
                      </a:r>
                    </a:p>
                  </a:txBody>
                  <a:tcPr/>
                </a:tc>
                <a:tc>
                  <a:txBody>
                    <a:bodyPr/>
                    <a:lstStyle/>
                    <a:p>
                      <a:pPr algn="r"/>
                      <a:r>
                        <a:rPr lang="nl-BE" dirty="0"/>
                        <a:t>0,76</a:t>
                      </a:r>
                    </a:p>
                  </a:txBody>
                  <a:tcPr/>
                </a:tc>
                <a:tc>
                  <a:txBody>
                    <a:bodyPr/>
                    <a:lstStyle/>
                    <a:p>
                      <a:pPr algn="r"/>
                      <a:r>
                        <a:rPr lang="nl-BE" dirty="0"/>
                        <a:t>0,76</a:t>
                      </a:r>
                    </a:p>
                  </a:txBody>
                  <a:tcPr/>
                </a:tc>
                <a:extLst>
                  <a:ext uri="{0D108BD9-81ED-4DB2-BD59-A6C34878D82A}">
                    <a16:rowId xmlns:a16="http://schemas.microsoft.com/office/drawing/2014/main" val="10005"/>
                  </a:ext>
                </a:extLst>
              </a:tr>
              <a:tr h="391033">
                <a:tc>
                  <a:txBody>
                    <a:bodyPr/>
                    <a:lstStyle/>
                    <a:p>
                      <a:endParaRPr lang="nl-BE"/>
                    </a:p>
                  </a:txBody>
                  <a:tcPr>
                    <a:blipFill rotWithShape="0">
                      <a:blip r:embed="rId2"/>
                      <a:stretch>
                        <a:fillRect l="-313" t="-579688" r="-301567" b="-403125"/>
                      </a:stretch>
                    </a:blipFill>
                  </a:tcPr>
                </a:tc>
                <a:tc>
                  <a:txBody>
                    <a:bodyPr/>
                    <a:lstStyle/>
                    <a:p>
                      <a:pPr algn="r"/>
                      <a:r>
                        <a:rPr lang="nl-BE" dirty="0"/>
                        <a:t>0,2</a:t>
                      </a:r>
                    </a:p>
                  </a:txBody>
                  <a:tcPr/>
                </a:tc>
                <a:tc>
                  <a:txBody>
                    <a:bodyPr/>
                    <a:lstStyle/>
                    <a:p>
                      <a:pPr algn="r"/>
                      <a:r>
                        <a:rPr lang="nl-BE" dirty="0"/>
                        <a:t>0,4</a:t>
                      </a:r>
                    </a:p>
                  </a:txBody>
                  <a:tcPr/>
                </a:tc>
                <a:tc>
                  <a:txBody>
                    <a:bodyPr/>
                    <a:lstStyle/>
                    <a:p>
                      <a:pPr algn="r"/>
                      <a:r>
                        <a:rPr lang="nl-BE" dirty="0"/>
                        <a:t>0,4</a:t>
                      </a:r>
                    </a:p>
                  </a:txBody>
                  <a:tcPr/>
                </a:tc>
                <a:extLst>
                  <a:ext uri="{0D108BD9-81ED-4DB2-BD59-A6C34878D82A}">
                    <a16:rowId xmlns:a16="http://schemas.microsoft.com/office/drawing/2014/main" val="10006"/>
                  </a:ext>
                </a:extLst>
              </a:tr>
              <a:tr h="370840">
                <a:tc>
                  <a:txBody>
                    <a:bodyPr/>
                    <a:lstStyle/>
                    <a:p>
                      <a:endParaRPr lang="nl-BE"/>
                    </a:p>
                  </a:txBody>
                  <a:tcPr>
                    <a:blipFill rotWithShape="0">
                      <a:blip r:embed="rId2"/>
                      <a:stretch>
                        <a:fillRect l="-313" t="-713115" r="-301567" b="-322951"/>
                      </a:stretch>
                    </a:blipFill>
                  </a:tcPr>
                </a:tc>
                <a:tc>
                  <a:txBody>
                    <a:bodyPr/>
                    <a:lstStyle/>
                    <a:p>
                      <a:pPr algn="r"/>
                      <a:r>
                        <a:rPr lang="nl-BE" dirty="0"/>
                        <a:t>1,14</a:t>
                      </a:r>
                    </a:p>
                  </a:txBody>
                  <a:tcPr/>
                </a:tc>
                <a:tc>
                  <a:txBody>
                    <a:bodyPr/>
                    <a:lstStyle/>
                    <a:p>
                      <a:pPr algn="r"/>
                      <a:r>
                        <a:rPr lang="nl-BE" dirty="0"/>
                        <a:t>1,29</a:t>
                      </a:r>
                    </a:p>
                  </a:txBody>
                  <a:tcPr/>
                </a:tc>
                <a:tc>
                  <a:txBody>
                    <a:bodyPr/>
                    <a:lstStyle/>
                    <a:p>
                      <a:pPr algn="r"/>
                      <a:r>
                        <a:rPr lang="nl-BE" dirty="0"/>
                        <a:t>1,37</a:t>
                      </a:r>
                    </a:p>
                  </a:txBody>
                  <a:tcPr/>
                </a:tc>
                <a:extLst>
                  <a:ext uri="{0D108BD9-81ED-4DB2-BD59-A6C34878D82A}">
                    <a16:rowId xmlns:a16="http://schemas.microsoft.com/office/drawing/2014/main" val="10007"/>
                  </a:ext>
                </a:extLst>
              </a:tr>
              <a:tr h="370840">
                <a:tc>
                  <a:txBody>
                    <a:bodyPr/>
                    <a:lstStyle/>
                    <a:p>
                      <a:endParaRPr lang="nl-BE"/>
                    </a:p>
                  </a:txBody>
                  <a:tcPr>
                    <a:blipFill rotWithShape="0">
                      <a:blip r:embed="rId2"/>
                      <a:stretch>
                        <a:fillRect l="-313" t="-813115" r="-301567" b="-222951"/>
                      </a:stretch>
                    </a:blipFill>
                  </a:tcPr>
                </a:tc>
                <a:tc>
                  <a:txBody>
                    <a:bodyPr/>
                    <a:lstStyle/>
                    <a:p>
                      <a:pPr algn="r"/>
                      <a:r>
                        <a:rPr lang="nl-BE" dirty="0"/>
                        <a:t>0,57</a:t>
                      </a:r>
                    </a:p>
                  </a:txBody>
                  <a:tcPr/>
                </a:tc>
                <a:tc>
                  <a:txBody>
                    <a:bodyPr/>
                    <a:lstStyle/>
                    <a:p>
                      <a:pPr algn="r"/>
                      <a:r>
                        <a:rPr lang="nl-BE" dirty="0"/>
                        <a:t>0,49</a:t>
                      </a:r>
                    </a:p>
                  </a:txBody>
                  <a:tcPr/>
                </a:tc>
                <a:tc>
                  <a:txBody>
                    <a:bodyPr/>
                    <a:lstStyle/>
                    <a:p>
                      <a:pPr algn="r"/>
                      <a:r>
                        <a:rPr lang="nl-BE" dirty="0"/>
                        <a:t>0,46</a:t>
                      </a:r>
                    </a:p>
                  </a:txBody>
                  <a:tcPr/>
                </a:tc>
                <a:extLst>
                  <a:ext uri="{0D108BD9-81ED-4DB2-BD59-A6C34878D82A}">
                    <a16:rowId xmlns:a16="http://schemas.microsoft.com/office/drawing/2014/main" val="10008"/>
                  </a:ext>
                </a:extLst>
              </a:tr>
              <a:tr h="370840">
                <a:tc>
                  <a:txBody>
                    <a:bodyPr/>
                    <a:lstStyle/>
                    <a:p>
                      <a:endParaRPr lang="nl-BE"/>
                    </a:p>
                  </a:txBody>
                  <a:tcPr>
                    <a:blipFill rotWithShape="0">
                      <a:blip r:embed="rId2"/>
                      <a:stretch>
                        <a:fillRect l="-313" t="-913115" r="-301567" b="-122951"/>
                      </a:stretch>
                    </a:blipFill>
                  </a:tcPr>
                </a:tc>
                <a:tc>
                  <a:txBody>
                    <a:bodyPr/>
                    <a:lstStyle/>
                    <a:p>
                      <a:pPr algn="r"/>
                      <a:r>
                        <a:rPr lang="nl-BE" dirty="0"/>
                        <a:t>1,0</a:t>
                      </a:r>
                    </a:p>
                  </a:txBody>
                  <a:tcPr/>
                </a:tc>
                <a:tc>
                  <a:txBody>
                    <a:bodyPr/>
                    <a:lstStyle/>
                    <a:p>
                      <a:pPr algn="r"/>
                      <a:r>
                        <a:rPr lang="nl-BE" dirty="0"/>
                        <a:t>1,1</a:t>
                      </a:r>
                    </a:p>
                  </a:txBody>
                  <a:tcPr/>
                </a:tc>
                <a:tc>
                  <a:txBody>
                    <a:bodyPr/>
                    <a:lstStyle/>
                    <a:p>
                      <a:pPr algn="r"/>
                      <a:r>
                        <a:rPr lang="nl-BE" dirty="0"/>
                        <a:t>1,1</a:t>
                      </a:r>
                    </a:p>
                  </a:txBody>
                  <a:tcPr/>
                </a:tc>
                <a:extLst>
                  <a:ext uri="{0D108BD9-81ED-4DB2-BD59-A6C34878D82A}">
                    <a16:rowId xmlns:a16="http://schemas.microsoft.com/office/drawing/2014/main" val="10009"/>
                  </a:ext>
                </a:extLst>
              </a:tr>
              <a:tr h="370840">
                <a:tc>
                  <a:txBody>
                    <a:bodyPr/>
                    <a:lstStyle/>
                    <a:p>
                      <a:r>
                        <a:rPr lang="nl-BE" b="1" dirty="0" err="1">
                          <a:solidFill>
                            <a:schemeClr val="bg1"/>
                          </a:solidFill>
                        </a:rPr>
                        <a:t>M</a:t>
                      </a:r>
                      <a:r>
                        <a:rPr lang="nl-BE" b="1" baseline="-25000" dirty="0" err="1">
                          <a:solidFill>
                            <a:schemeClr val="bg1"/>
                          </a:solidFill>
                        </a:rPr>
                        <a:t>b,Rd</a:t>
                      </a:r>
                      <a:r>
                        <a:rPr lang="nl-BE" b="1" baseline="0" dirty="0">
                          <a:solidFill>
                            <a:schemeClr val="bg1"/>
                          </a:solidFill>
                        </a:rPr>
                        <a:t> [</a:t>
                      </a:r>
                      <a:r>
                        <a:rPr lang="nl-BE" b="1" baseline="0" dirty="0" err="1">
                          <a:solidFill>
                            <a:schemeClr val="bg1"/>
                          </a:solidFill>
                        </a:rPr>
                        <a:t>kNm</a:t>
                      </a:r>
                      <a:r>
                        <a:rPr lang="nl-BE" b="1" baseline="0" dirty="0">
                          <a:solidFill>
                            <a:schemeClr val="bg1"/>
                          </a:solidFill>
                        </a:rPr>
                        <a:t>]</a:t>
                      </a:r>
                      <a:endParaRPr lang="nl-BE" b="1" dirty="0">
                        <a:solidFill>
                          <a:schemeClr val="bg1"/>
                        </a:solidFill>
                      </a:endParaRPr>
                    </a:p>
                  </a:txBody>
                  <a:tcPr>
                    <a:solidFill>
                      <a:schemeClr val="accent1"/>
                    </a:solidFill>
                  </a:tcPr>
                </a:tc>
                <a:tc>
                  <a:txBody>
                    <a:bodyPr/>
                    <a:lstStyle/>
                    <a:p>
                      <a:pPr algn="r"/>
                      <a:r>
                        <a:rPr lang="nl-BE" b="1" dirty="0"/>
                        <a:t>111</a:t>
                      </a:r>
                    </a:p>
                  </a:txBody>
                  <a:tcPr/>
                </a:tc>
                <a:tc>
                  <a:txBody>
                    <a:bodyPr/>
                    <a:lstStyle/>
                    <a:p>
                      <a:pPr algn="r"/>
                      <a:r>
                        <a:rPr lang="nl-BE" b="1" dirty="0"/>
                        <a:t>99</a:t>
                      </a:r>
                    </a:p>
                  </a:txBody>
                  <a:tcPr/>
                </a:tc>
                <a:tc>
                  <a:txBody>
                    <a:bodyPr/>
                    <a:lstStyle/>
                    <a:p>
                      <a:pPr algn="r"/>
                      <a:r>
                        <a:rPr lang="nl-BE" b="1" dirty="0"/>
                        <a:t>103</a:t>
                      </a:r>
                    </a:p>
                  </a:txBody>
                  <a:tcPr/>
                </a:tc>
                <a:extLst>
                  <a:ext uri="{0D108BD9-81ED-4DB2-BD59-A6C34878D82A}">
                    <a16:rowId xmlns:a16="http://schemas.microsoft.com/office/drawing/2014/main" val="10010"/>
                  </a:ext>
                </a:extLst>
              </a:tr>
            </a:tbl>
          </a:graphicData>
        </a:graphic>
      </p:graphicFrame>
      <p:sp>
        <p:nvSpPr>
          <p:cNvPr id="5" name="ZoneTexte 6">
            <a:extLst>
              <a:ext uri="{FF2B5EF4-FFF2-40B4-BE49-F238E27FC236}">
                <a16:creationId xmlns:a16="http://schemas.microsoft.com/office/drawing/2014/main" id="{2C228E99-2AE9-4842-B666-65E1C249FFDA}"/>
              </a:ext>
            </a:extLst>
          </p:cNvPr>
          <p:cNvSpPr txBox="1"/>
          <p:nvPr/>
        </p:nvSpPr>
        <p:spPr>
          <a:xfrm>
            <a:off x="476250" y="1551380"/>
            <a:ext cx="464877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3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水平ねじれ座屈抵抗</a:t>
            </a:r>
            <a:endParaRPr kumimoji="0" lang="fr-FR" sz="23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3">
            <a:extLst>
              <a:ext uri="{FF2B5EF4-FFF2-40B4-BE49-F238E27FC236}">
                <a16:creationId xmlns:a16="http://schemas.microsoft.com/office/drawing/2014/main" id="{6EB3A70B-F820-48CD-AFC3-0265FE852794}"/>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35162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 2">
            <a:extLst>
              <a:ext uri="{FF2B5EF4-FFF2-40B4-BE49-F238E27FC236}">
                <a16:creationId xmlns:a16="http://schemas.microsoft.com/office/drawing/2014/main" id="{0B0CCCC2-610A-40C4-AA64-9E9025C417A2}"/>
              </a:ext>
            </a:extLst>
          </p:cNvPr>
          <p:cNvGraphicFramePr>
            <a:graphicFrameLocks noGrp="1"/>
          </p:cNvGraphicFramePr>
          <p:nvPr/>
        </p:nvGraphicFramePr>
        <p:xfrm>
          <a:off x="930892" y="1591008"/>
          <a:ext cx="7477556" cy="2409794"/>
        </p:xfrm>
        <a:graphic>
          <a:graphicData uri="http://schemas.openxmlformats.org/drawingml/2006/table">
            <a:tbl>
              <a:tblPr firstRow="1" bandRow="1">
                <a:tableStyleId>{5C22544A-7EE6-4342-B048-85BDC9FD1C3A}</a:tableStyleId>
              </a:tblPr>
              <a:tblGrid>
                <a:gridCol w="1894652">
                  <a:extLst>
                    <a:ext uri="{9D8B030D-6E8A-4147-A177-3AD203B41FA5}">
                      <a16:colId xmlns:a16="http://schemas.microsoft.com/office/drawing/2014/main" val="20000"/>
                    </a:ext>
                  </a:extLst>
                </a:gridCol>
                <a:gridCol w="1860968">
                  <a:extLst>
                    <a:ext uri="{9D8B030D-6E8A-4147-A177-3AD203B41FA5}">
                      <a16:colId xmlns:a16="http://schemas.microsoft.com/office/drawing/2014/main" val="20001"/>
                    </a:ext>
                  </a:extLst>
                </a:gridCol>
                <a:gridCol w="1860968">
                  <a:extLst>
                    <a:ext uri="{9D8B030D-6E8A-4147-A177-3AD203B41FA5}">
                      <a16:colId xmlns:a16="http://schemas.microsoft.com/office/drawing/2014/main" val="20002"/>
                    </a:ext>
                  </a:extLst>
                </a:gridCol>
                <a:gridCol w="1860968">
                  <a:extLst>
                    <a:ext uri="{9D8B030D-6E8A-4147-A177-3AD203B41FA5}">
                      <a16:colId xmlns:a16="http://schemas.microsoft.com/office/drawing/2014/main" val="20003"/>
                    </a:ext>
                  </a:extLst>
                </a:gridCol>
              </a:tblGrid>
              <a:tr h="618399">
                <a:tc>
                  <a:txBody>
                    <a:bodyPr/>
                    <a:lstStyle/>
                    <a:p>
                      <a:endParaRPr lang="nl-BE" sz="1700" dirty="0">
                        <a:solidFill>
                          <a:schemeClr val="bg1"/>
                        </a:solidFill>
                      </a:endParaRPr>
                    </a:p>
                  </a:txBody>
                  <a:tcPr marL="88343" marR="88343" marT="44171" marB="44171">
                    <a:lnR w="12700" cap="flat" cmpd="sng" algn="ctr">
                      <a:noFill/>
                      <a:prstDash val="solid"/>
                      <a:round/>
                      <a:headEnd type="none" w="med" len="med"/>
                      <a:tailEnd type="none" w="med" len="med"/>
                    </a:lnR>
                    <a:solidFill>
                      <a:schemeClr val="bg1"/>
                    </a:solidFill>
                  </a:tcPr>
                </a:tc>
                <a:tc>
                  <a:txBody>
                    <a:bodyPr/>
                    <a:lstStyle/>
                    <a:p>
                      <a:r>
                        <a:rPr lang="nl-BE" sz="1700" dirty="0"/>
                        <a:t>Eurocode 3-1-1: </a:t>
                      </a:r>
                      <a:r>
                        <a:rPr lang="ja-JP" altLang="en-US" sz="1700" dirty="0"/>
                        <a:t>炭素鋼　</a:t>
                      </a:r>
                      <a:r>
                        <a:rPr lang="nl-BE" sz="1700" dirty="0"/>
                        <a:t>S355</a:t>
                      </a:r>
                    </a:p>
                  </a:txBody>
                  <a:tcPr marL="88343" marR="88343" marT="44171" marB="44171">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en-US" altLang="ja-JP" sz="1700" dirty="0"/>
                        <a:t>Eurocode 3-1-4:</a:t>
                      </a:r>
                    </a:p>
                    <a:p>
                      <a:r>
                        <a:rPr lang="ja-JP" altLang="en-US" sz="1700" dirty="0"/>
                        <a:t>二相系ｽﾃﾝﾚｽ鋼</a:t>
                      </a:r>
                      <a:endParaRPr lang="nl-BE" sz="1700" dirty="0"/>
                    </a:p>
                  </a:txBody>
                  <a:tcPr marL="88343" marR="88343" marT="44171" marB="44171">
                    <a:lnT w="12700" cap="flat" cmpd="sng" algn="ctr">
                      <a:noFill/>
                      <a:prstDash val="solid"/>
                      <a:round/>
                      <a:headEnd type="none" w="med" len="med"/>
                      <a:tailEnd type="none" w="med" len="med"/>
                    </a:lnT>
                  </a:tcPr>
                </a:tc>
                <a:tc>
                  <a:txBody>
                    <a:bodyPr/>
                    <a:lstStyle/>
                    <a:p>
                      <a:r>
                        <a:rPr lang="en-US" altLang="ja-JP" sz="1700" dirty="0"/>
                        <a:t>Eurocode 3-1-4:</a:t>
                      </a:r>
                    </a:p>
                    <a:p>
                      <a:r>
                        <a:rPr lang="ja-JP" altLang="en-US" sz="1700" dirty="0"/>
                        <a:t>次改訂版（案）</a:t>
                      </a:r>
                      <a:endParaRPr lang="nl-BE" sz="1700" dirty="0"/>
                    </a:p>
                  </a:txBody>
                  <a:tcPr marL="88343" marR="88343" marT="44171" marB="44171">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58279">
                <a:tc>
                  <a:txBody>
                    <a:bodyPr/>
                    <a:lstStyle/>
                    <a:p>
                      <a:r>
                        <a:rPr lang="nl-BE" sz="1700" b="1" dirty="0" err="1">
                          <a:solidFill>
                            <a:schemeClr val="bg1"/>
                          </a:solidFill>
                        </a:rPr>
                        <a:t>f</a:t>
                      </a:r>
                      <a:r>
                        <a:rPr lang="nl-BE" sz="1700" b="1" baseline="-25000" dirty="0" err="1">
                          <a:solidFill>
                            <a:schemeClr val="bg1"/>
                          </a:solidFill>
                        </a:rPr>
                        <a:t>y</a:t>
                      </a:r>
                      <a:r>
                        <a:rPr lang="nl-BE" sz="1700" b="1" baseline="0" dirty="0">
                          <a:solidFill>
                            <a:schemeClr val="bg1"/>
                          </a:solidFill>
                        </a:rPr>
                        <a:t> [N/mm²]</a:t>
                      </a:r>
                      <a:endParaRPr lang="nl-BE" sz="1700" b="1" dirty="0">
                        <a:solidFill>
                          <a:schemeClr val="bg1"/>
                        </a:solidFill>
                      </a:endParaRPr>
                    </a:p>
                  </a:txBody>
                  <a:tcPr marL="88343" marR="88343" marT="44171" marB="44171">
                    <a:lnR w="12700" cap="flat" cmpd="sng" algn="ctr">
                      <a:noFill/>
                      <a:prstDash val="solid"/>
                      <a:round/>
                      <a:headEnd type="none" w="med" len="med"/>
                      <a:tailEnd type="none" w="med" len="med"/>
                    </a:lnR>
                    <a:solidFill>
                      <a:schemeClr val="accent1"/>
                    </a:solidFill>
                  </a:tcPr>
                </a:tc>
                <a:tc>
                  <a:txBody>
                    <a:bodyPr/>
                    <a:lstStyle/>
                    <a:p>
                      <a:pPr algn="r"/>
                      <a:r>
                        <a:rPr lang="nl-BE" sz="1700" dirty="0"/>
                        <a:t>355</a:t>
                      </a:r>
                    </a:p>
                  </a:txBody>
                  <a:tcPr marL="88343" marR="88343" marT="44171" marB="44171">
                    <a:lnL w="12700" cap="flat" cmpd="sng" algn="ctr">
                      <a:noFill/>
                      <a:prstDash val="solid"/>
                      <a:round/>
                      <a:headEnd type="none" w="med" len="med"/>
                      <a:tailEnd type="none" w="med" len="med"/>
                    </a:lnL>
                  </a:tcPr>
                </a:tc>
                <a:tc>
                  <a:txBody>
                    <a:bodyPr/>
                    <a:lstStyle/>
                    <a:p>
                      <a:pPr algn="r"/>
                      <a:r>
                        <a:rPr lang="nl-BE" sz="1700" dirty="0"/>
                        <a:t>450</a:t>
                      </a:r>
                    </a:p>
                  </a:txBody>
                  <a:tcPr marL="88343" marR="88343" marT="44171" marB="44171"/>
                </a:tc>
                <a:tc>
                  <a:txBody>
                    <a:bodyPr/>
                    <a:lstStyle/>
                    <a:p>
                      <a:pPr algn="r"/>
                      <a:r>
                        <a:rPr lang="nl-BE" sz="1700" dirty="0"/>
                        <a:t>450</a:t>
                      </a:r>
                    </a:p>
                  </a:txBody>
                  <a:tcPr marL="88343" marR="88343" marT="44171" marB="44171">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358279">
                <a:tc>
                  <a:txBody>
                    <a:bodyPr/>
                    <a:lstStyle/>
                    <a:p>
                      <a:endParaRPr lang="nl-BE" sz="1700" dirty="0"/>
                    </a:p>
                  </a:txBody>
                  <a:tcPr marL="88343" marR="88343" marT="44171" marB="44171">
                    <a:lnR w="12700" cap="flat" cmpd="sng" algn="ctr">
                      <a:noFill/>
                      <a:prstDash val="solid"/>
                      <a:round/>
                      <a:headEnd type="none" w="med" len="med"/>
                      <a:tailEnd type="none" w="med" len="med"/>
                    </a:lnR>
                    <a:blipFill rotWithShape="0">
                      <a:blip r:embed="rId2"/>
                      <a:stretch>
                        <a:fillRect l="-316" t="-208197" r="-301266" b="-322951"/>
                      </a:stretch>
                    </a:blipFill>
                  </a:tcPr>
                </a:tc>
                <a:tc>
                  <a:txBody>
                    <a:bodyPr/>
                    <a:lstStyle/>
                    <a:p>
                      <a:pPr algn="r"/>
                      <a:r>
                        <a:rPr lang="nl-BE" sz="1700" dirty="0"/>
                        <a:t>1,0</a:t>
                      </a:r>
                    </a:p>
                  </a:txBody>
                  <a:tcPr marL="88343" marR="88343" marT="44171" marB="44171">
                    <a:lnL w="12700" cap="flat" cmpd="sng" algn="ctr">
                      <a:noFill/>
                      <a:prstDash val="solid"/>
                      <a:round/>
                      <a:headEnd type="none" w="med" len="med"/>
                      <a:tailEnd type="none" w="med" len="med"/>
                    </a:lnL>
                  </a:tcPr>
                </a:tc>
                <a:tc>
                  <a:txBody>
                    <a:bodyPr/>
                    <a:lstStyle/>
                    <a:p>
                      <a:pPr algn="r"/>
                      <a:r>
                        <a:rPr lang="nl-BE" sz="1700" dirty="0"/>
                        <a:t>1,1</a:t>
                      </a:r>
                    </a:p>
                  </a:txBody>
                  <a:tcPr marL="88343" marR="88343" marT="44171" marB="44171"/>
                </a:tc>
                <a:tc>
                  <a:txBody>
                    <a:bodyPr/>
                    <a:lstStyle/>
                    <a:p>
                      <a:pPr algn="r"/>
                      <a:r>
                        <a:rPr lang="nl-BE" sz="1700" dirty="0"/>
                        <a:t>1,1</a:t>
                      </a:r>
                    </a:p>
                  </a:txBody>
                  <a:tcPr marL="88343" marR="88343" marT="44171" marB="44171">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358279">
                <a:tc>
                  <a:txBody>
                    <a:bodyPr/>
                    <a:lstStyle/>
                    <a:p>
                      <a:endParaRPr lang="nl-BE" sz="1700"/>
                    </a:p>
                  </a:txBody>
                  <a:tcPr marL="88343" marR="88343" marT="44171" marB="44171">
                    <a:lnR w="12700" cap="flat" cmpd="sng" algn="ctr">
                      <a:noFill/>
                      <a:prstDash val="solid"/>
                      <a:round/>
                      <a:headEnd type="none" w="med" len="med"/>
                      <a:tailEnd type="none" w="med" len="med"/>
                    </a:lnR>
                    <a:blipFill rotWithShape="0">
                      <a:blip r:embed="rId2"/>
                      <a:stretch>
                        <a:fillRect l="-316" t="-308197" r="-301266" b="-222951"/>
                      </a:stretch>
                    </a:blipFill>
                  </a:tcPr>
                </a:tc>
                <a:tc>
                  <a:txBody>
                    <a:bodyPr/>
                    <a:lstStyle/>
                    <a:p>
                      <a:pPr algn="r"/>
                      <a:r>
                        <a:rPr lang="nl-BE" sz="1700" dirty="0"/>
                        <a:t>1,0</a:t>
                      </a:r>
                    </a:p>
                  </a:txBody>
                  <a:tcPr marL="88343" marR="88343" marT="44171" marB="44171">
                    <a:lnL w="12700" cap="flat" cmpd="sng" algn="ctr">
                      <a:noFill/>
                      <a:prstDash val="solid"/>
                      <a:round/>
                      <a:headEnd type="none" w="med" len="med"/>
                      <a:tailEnd type="none" w="med" len="med"/>
                    </a:lnL>
                  </a:tcPr>
                </a:tc>
                <a:tc>
                  <a:txBody>
                    <a:bodyPr/>
                    <a:lstStyle/>
                    <a:p>
                      <a:pPr algn="r"/>
                      <a:r>
                        <a:rPr lang="nl-BE" sz="1700" dirty="0"/>
                        <a:t>1,1</a:t>
                      </a:r>
                    </a:p>
                  </a:txBody>
                  <a:tcPr marL="88343" marR="88343" marT="44171" marB="44171"/>
                </a:tc>
                <a:tc>
                  <a:txBody>
                    <a:bodyPr/>
                    <a:lstStyle/>
                    <a:p>
                      <a:pPr algn="r"/>
                      <a:r>
                        <a:rPr lang="nl-BE" sz="1700" dirty="0"/>
                        <a:t>1,1</a:t>
                      </a:r>
                    </a:p>
                  </a:txBody>
                  <a:tcPr marL="88343" marR="88343" marT="44171" marB="44171">
                    <a:lnR w="12700" cap="flat" cmpd="sng" algn="ctr">
                      <a:noFill/>
                      <a:prstDash val="solid"/>
                      <a:round/>
                      <a:headEnd type="none" w="med" len="med"/>
                      <a:tailEnd type="none" w="med" len="med"/>
                    </a:lnR>
                  </a:tcPr>
                </a:tc>
                <a:extLst>
                  <a:ext uri="{0D108BD9-81ED-4DB2-BD59-A6C34878D82A}">
                    <a16:rowId xmlns:a16="http://schemas.microsoft.com/office/drawing/2014/main" val="10003"/>
                  </a:ext>
                </a:extLst>
              </a:tr>
              <a:tr h="358279">
                <a:tc>
                  <a:txBody>
                    <a:bodyPr/>
                    <a:lstStyle/>
                    <a:p>
                      <a:r>
                        <a:rPr lang="ja-JP" altLang="en-US" sz="1700" b="1" dirty="0">
                          <a:solidFill>
                            <a:schemeClr val="bg1"/>
                          </a:solidFill>
                        </a:rPr>
                        <a:t>断面構造</a:t>
                      </a:r>
                      <a:r>
                        <a:rPr lang="nl-BE" sz="1700" b="1" dirty="0">
                          <a:solidFill>
                            <a:schemeClr val="bg1"/>
                          </a:solidFill>
                        </a:rPr>
                        <a:t> M</a:t>
                      </a:r>
                      <a:r>
                        <a:rPr lang="nl-BE" sz="1700" b="1" baseline="-25000" dirty="0">
                          <a:solidFill>
                            <a:schemeClr val="bg1"/>
                          </a:solidFill>
                        </a:rPr>
                        <a:t>c,Rd</a:t>
                      </a:r>
                      <a:endParaRPr lang="nl-BE" sz="1700" b="1" dirty="0">
                        <a:solidFill>
                          <a:schemeClr val="bg1"/>
                        </a:solidFill>
                      </a:endParaRPr>
                    </a:p>
                  </a:txBody>
                  <a:tcPr marL="88343" marR="88343" marT="44171" marB="44171">
                    <a:lnR w="12700" cap="flat" cmpd="sng" algn="ctr">
                      <a:noFill/>
                      <a:prstDash val="solid"/>
                      <a:round/>
                      <a:headEnd type="none" w="med" len="med"/>
                      <a:tailEnd type="none" w="med" len="med"/>
                    </a:lnR>
                    <a:solidFill>
                      <a:schemeClr val="accent1"/>
                    </a:solidFill>
                  </a:tcPr>
                </a:tc>
                <a:tc>
                  <a:txBody>
                    <a:bodyPr/>
                    <a:lstStyle/>
                    <a:p>
                      <a:pPr algn="r"/>
                      <a:r>
                        <a:rPr lang="nl-BE" sz="1700" dirty="0"/>
                        <a:t>196</a:t>
                      </a:r>
                    </a:p>
                  </a:txBody>
                  <a:tcPr marL="88343" marR="88343" marT="44171" marB="44171">
                    <a:lnL w="12700" cap="flat" cmpd="sng" algn="ctr">
                      <a:noFill/>
                      <a:prstDash val="solid"/>
                      <a:round/>
                      <a:headEnd type="none" w="med" len="med"/>
                      <a:tailEnd type="none" w="med" len="med"/>
                    </a:lnL>
                  </a:tcPr>
                </a:tc>
                <a:tc>
                  <a:txBody>
                    <a:bodyPr/>
                    <a:lstStyle/>
                    <a:p>
                      <a:pPr algn="r"/>
                      <a:r>
                        <a:rPr lang="nl-BE" sz="1700" dirty="0"/>
                        <a:t>202</a:t>
                      </a:r>
                    </a:p>
                  </a:txBody>
                  <a:tcPr marL="88343" marR="88343" marT="44171" marB="44171"/>
                </a:tc>
                <a:tc>
                  <a:txBody>
                    <a:bodyPr/>
                    <a:lstStyle/>
                    <a:p>
                      <a:pPr algn="r"/>
                      <a:r>
                        <a:rPr lang="nl-BE" sz="1700" dirty="0"/>
                        <a:t>226</a:t>
                      </a:r>
                    </a:p>
                  </a:txBody>
                  <a:tcPr marL="88343" marR="88343" marT="44171" marB="44171">
                    <a:lnR w="12700" cap="flat" cmpd="sng" algn="ctr">
                      <a:noFill/>
                      <a:prstDash val="solid"/>
                      <a:round/>
                      <a:headEnd type="none" w="med" len="med"/>
                      <a:tailEnd type="none" w="med" len="med"/>
                    </a:lnR>
                  </a:tcPr>
                </a:tc>
                <a:extLst>
                  <a:ext uri="{0D108BD9-81ED-4DB2-BD59-A6C34878D82A}">
                    <a16:rowId xmlns:a16="http://schemas.microsoft.com/office/drawing/2014/main" val="10004"/>
                  </a:ext>
                </a:extLst>
              </a:tr>
              <a:tr h="358279">
                <a:tc>
                  <a:txBody>
                    <a:bodyPr/>
                    <a:lstStyle/>
                    <a:p>
                      <a:r>
                        <a:rPr lang="ja-JP" altLang="en-US" sz="1700" b="1" dirty="0">
                          <a:solidFill>
                            <a:schemeClr val="bg1"/>
                          </a:solidFill>
                        </a:rPr>
                        <a:t>安定性</a:t>
                      </a:r>
                      <a:r>
                        <a:rPr lang="nl-BE" sz="1700" b="1" dirty="0">
                          <a:solidFill>
                            <a:schemeClr val="bg1"/>
                          </a:solidFill>
                        </a:rPr>
                        <a:t> M</a:t>
                      </a:r>
                      <a:r>
                        <a:rPr lang="nl-BE" sz="1700" b="1" baseline="-25000" dirty="0">
                          <a:solidFill>
                            <a:schemeClr val="bg1"/>
                          </a:solidFill>
                        </a:rPr>
                        <a:t>b,Rd</a:t>
                      </a:r>
                      <a:endParaRPr lang="nl-BE" sz="1700" b="1" dirty="0">
                        <a:solidFill>
                          <a:schemeClr val="bg1"/>
                        </a:solidFill>
                      </a:endParaRPr>
                    </a:p>
                  </a:txBody>
                  <a:tcPr marL="88343" marR="88343" marT="44171" marB="44171">
                    <a:lnR w="12700" cap="flat" cmpd="sng" algn="ctr">
                      <a:noFill/>
                      <a:prstDash val="solid"/>
                      <a:round/>
                      <a:headEnd type="none" w="med" len="med"/>
                      <a:tailEnd type="none" w="med" len="med"/>
                    </a:lnR>
                    <a:solidFill>
                      <a:schemeClr val="accent1"/>
                    </a:solidFill>
                  </a:tcPr>
                </a:tc>
                <a:tc>
                  <a:txBody>
                    <a:bodyPr/>
                    <a:lstStyle/>
                    <a:p>
                      <a:pPr algn="r"/>
                      <a:r>
                        <a:rPr lang="nl-BE" sz="1700" dirty="0"/>
                        <a:t>111</a:t>
                      </a:r>
                    </a:p>
                  </a:txBody>
                  <a:tcPr marL="88343" marR="88343" marT="44171" marB="44171">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r"/>
                      <a:r>
                        <a:rPr lang="nl-BE" sz="1700" dirty="0"/>
                        <a:t>99</a:t>
                      </a:r>
                    </a:p>
                  </a:txBody>
                  <a:tcPr marL="88343" marR="88343" marT="44171" marB="44171">
                    <a:lnB w="12700" cap="flat" cmpd="sng" algn="ctr">
                      <a:noFill/>
                      <a:prstDash val="solid"/>
                      <a:round/>
                      <a:headEnd type="none" w="med" len="med"/>
                      <a:tailEnd type="none" w="med" len="med"/>
                    </a:lnB>
                  </a:tcPr>
                </a:tc>
                <a:tc>
                  <a:txBody>
                    <a:bodyPr/>
                    <a:lstStyle/>
                    <a:p>
                      <a:pPr algn="r"/>
                      <a:r>
                        <a:rPr lang="nl-BE" sz="1700" dirty="0"/>
                        <a:t>103</a:t>
                      </a:r>
                    </a:p>
                  </a:txBody>
                  <a:tcPr marL="88343" marR="88343" marT="44171" marB="44171">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Titel 1"/>
          <p:cNvSpPr>
            <a:spLocks noGrp="1"/>
          </p:cNvSpPr>
          <p:nvPr>
            <p:ph type="title"/>
          </p:nvPr>
        </p:nvSpPr>
        <p:spPr>
          <a:xfrm>
            <a:off x="288512" y="395606"/>
            <a:ext cx="8566975" cy="1325563"/>
          </a:xfrm>
        </p:spPr>
        <p:txBody>
          <a:bodyPr>
            <a:noAutofit/>
          </a:bodyPr>
          <a:lstStyle/>
          <a:p>
            <a:r>
              <a:rPr lang="en-GB" altLang="en-US" dirty="0">
                <a:latin typeface="ＭＳ Ｐゴシック" panose="020B0600070205080204" pitchFamily="50" charset="-128"/>
                <a:ea typeface="ＭＳ Ｐゴシック" panose="020B0600070205080204" pitchFamily="50" charset="-128"/>
              </a:rPr>
              <a:t>Eurocode 3 </a:t>
            </a:r>
            <a:r>
              <a:rPr lang="ja-JP" altLang="en-US" dirty="0">
                <a:latin typeface="ＭＳ Ｐゴシック" panose="020B0600070205080204" pitchFamily="50" charset="-128"/>
                <a:ea typeface="ＭＳ Ｐゴシック" panose="020B0600070205080204" pitchFamily="50" charset="-128"/>
              </a:rPr>
              <a:t>水平ねじれ座屈　事例</a:t>
            </a:r>
            <a:endParaRPr lang="nl-BE" dirty="0">
              <a:latin typeface="ＭＳ Ｐゴシック" panose="020B0600070205080204" pitchFamily="50" charset="-128"/>
              <a:ea typeface="ＭＳ Ｐゴシック" panose="020B0600070205080204" pitchFamily="50" charset="-128"/>
            </a:endParaRPr>
          </a:p>
        </p:txBody>
      </p:sp>
      <p:sp>
        <p:nvSpPr>
          <p:cNvPr id="7" name="Tijdelijke aanduiding voor tekst 8">
            <a:extLst>
              <a:ext uri="{FF2B5EF4-FFF2-40B4-BE49-F238E27FC236}">
                <a16:creationId xmlns:a16="http://schemas.microsoft.com/office/drawing/2014/main" id="{2E750366-B293-4C51-88CD-8BE2CA4D7BAF}"/>
              </a:ext>
            </a:extLst>
          </p:cNvPr>
          <p:cNvSpPr>
            <a:spLocks noGrp="1"/>
          </p:cNvSpPr>
          <p:nvPr>
            <p:ph idx="1"/>
          </p:nvPr>
        </p:nvSpPr>
        <p:spPr>
          <a:xfrm>
            <a:off x="405130" y="1470342"/>
            <a:ext cx="7886700" cy="5205095"/>
          </a:xfrm>
        </p:spPr>
        <p:txBody>
          <a:bodyPr>
            <a:noAutofit/>
          </a:bodyPr>
          <a:lstStyle/>
          <a:p>
            <a:r>
              <a:rPr lang="ja-JP" altLang="en-US" sz="2200" dirty="0">
                <a:latin typeface="ＭＳ Ｐゴシック" panose="020B0600070205080204" pitchFamily="50" charset="-128"/>
                <a:ea typeface="ＭＳ Ｐゴシック" panose="020B0600070205080204" pitchFamily="50" charset="-128"/>
              </a:rPr>
              <a:t>比較</a:t>
            </a:r>
            <a:endParaRPr lang="en-GB" sz="2200" dirty="0">
              <a:latin typeface="ＭＳ Ｐゴシック" panose="020B0600070205080204" pitchFamily="50" charset="-128"/>
              <a:ea typeface="ＭＳ Ｐゴシック" panose="020B0600070205080204" pitchFamily="50" charset="-128"/>
            </a:endParaRPr>
          </a:p>
          <a:p>
            <a:pPr marL="0" indent="0">
              <a:buNone/>
            </a:pPr>
            <a:endParaRPr lang="en-GB" sz="2200" dirty="0">
              <a:latin typeface="ＭＳ Ｐゴシック" panose="020B0600070205080204" pitchFamily="50" charset="-128"/>
              <a:ea typeface="ＭＳ Ｐゴシック" panose="020B0600070205080204" pitchFamily="50" charset="-128"/>
            </a:endParaRPr>
          </a:p>
          <a:p>
            <a:endParaRPr lang="en-GB" sz="2200" dirty="0">
              <a:latin typeface="ＭＳ Ｐゴシック" panose="020B0600070205080204" pitchFamily="50" charset="-128"/>
              <a:ea typeface="ＭＳ Ｐゴシック" panose="020B0600070205080204" pitchFamily="50" charset="-128"/>
            </a:endParaRPr>
          </a:p>
          <a:p>
            <a:endParaRPr lang="en-GB" sz="2200" dirty="0">
              <a:latin typeface="ＭＳ Ｐゴシック" panose="020B0600070205080204" pitchFamily="50" charset="-128"/>
              <a:ea typeface="ＭＳ Ｐゴシック" panose="020B0600070205080204" pitchFamily="50" charset="-128"/>
            </a:endParaRPr>
          </a:p>
          <a:p>
            <a:endParaRPr lang="en-GB" sz="2200" dirty="0">
              <a:latin typeface="ＭＳ Ｐゴシック" panose="020B0600070205080204" pitchFamily="50" charset="-128"/>
              <a:ea typeface="ＭＳ Ｐゴシック" panose="020B0600070205080204" pitchFamily="50" charset="-128"/>
            </a:endParaRPr>
          </a:p>
          <a:p>
            <a:endParaRPr lang="en-GB" sz="2200" dirty="0">
              <a:latin typeface="ＭＳ Ｐゴシック" panose="020B0600070205080204" pitchFamily="50" charset="-128"/>
              <a:ea typeface="ＭＳ Ｐゴシック" panose="020B0600070205080204" pitchFamily="50" charset="-128"/>
            </a:endParaRPr>
          </a:p>
          <a:p>
            <a:pPr marL="457200" lvl="1" indent="0">
              <a:buNone/>
            </a:pPr>
            <a:endParaRPr lang="en-US" altLang="ja-JP" sz="2200" dirty="0">
              <a:latin typeface="ＭＳ Ｐゴシック" panose="020B0600070205080204" pitchFamily="50" charset="-128"/>
              <a:ea typeface="ＭＳ Ｐゴシック" panose="020B0600070205080204" pitchFamily="50" charset="-128"/>
            </a:endParaRPr>
          </a:p>
          <a:p>
            <a:pPr marL="457200" lvl="1" indent="0">
              <a:buNone/>
            </a:pPr>
            <a:r>
              <a:rPr lang="ja-JP" altLang="en-US" sz="2200" dirty="0">
                <a:latin typeface="ＭＳ Ｐゴシック" panose="020B0600070205080204" pitchFamily="50" charset="-128"/>
                <a:ea typeface="ＭＳ Ｐゴシック" panose="020B0600070205080204" pitchFamily="50" charset="-128"/>
              </a:rPr>
              <a:t>この事例では、炭素鋼とステンレス鋼が</a:t>
            </a:r>
            <a:endParaRPr lang="en-US" altLang="ja-JP" sz="2200" dirty="0">
              <a:latin typeface="ＭＳ Ｐゴシック" panose="020B0600070205080204" pitchFamily="50" charset="-128"/>
              <a:ea typeface="ＭＳ Ｐゴシック" panose="020B0600070205080204" pitchFamily="50" charset="-128"/>
            </a:endParaRPr>
          </a:p>
          <a:p>
            <a:pPr marL="457200" lvl="1" indent="0">
              <a:buNone/>
            </a:pPr>
            <a:r>
              <a:rPr lang="ja-JP" altLang="en-US" sz="2200" dirty="0">
                <a:latin typeface="ＭＳ Ｐゴシック" panose="020B0600070205080204" pitchFamily="50" charset="-128"/>
                <a:ea typeface="ＭＳ Ｐゴシック" panose="020B0600070205080204" pitchFamily="50" charset="-128"/>
              </a:rPr>
              <a:t>水平ねじれ座屈抵　抗において、近しい結果を示した。</a:t>
            </a:r>
            <a:endParaRPr lang="en-US" altLang="ja-JP" sz="2200" dirty="0">
              <a:latin typeface="ＭＳ Ｐゴシック" panose="020B0600070205080204" pitchFamily="50" charset="-128"/>
              <a:ea typeface="ＭＳ Ｐゴシック" panose="020B0600070205080204" pitchFamily="50" charset="-128"/>
            </a:endParaRPr>
          </a:p>
          <a:p>
            <a:pPr marL="457200" lvl="1" indent="0">
              <a:buNone/>
            </a:pPr>
            <a:r>
              <a:rPr lang="ja-JP" altLang="en-US" sz="2200" dirty="0">
                <a:latin typeface="ＭＳ Ｐゴシック" panose="020B0600070205080204" pitchFamily="50" charset="-128"/>
                <a:ea typeface="ＭＳ Ｐゴシック" panose="020B0600070205080204" pitchFamily="50" charset="-128"/>
              </a:rPr>
              <a:t>しかし、最近の実験や文献によると、</a:t>
            </a:r>
            <a:r>
              <a:rPr lang="en-US" altLang="ja-JP" sz="2200" dirty="0">
                <a:latin typeface="ＭＳ Ｐゴシック" panose="020B0600070205080204" pitchFamily="50" charset="-128"/>
                <a:ea typeface="ＭＳ Ｐゴシック" panose="020B0600070205080204" pitchFamily="50" charset="-128"/>
              </a:rPr>
              <a:t>Eurocode3-1-4</a:t>
            </a:r>
            <a:r>
              <a:rPr lang="ja-JP" altLang="en-US" sz="2200" dirty="0">
                <a:latin typeface="ＭＳ Ｐゴシック" panose="020B0600070205080204" pitchFamily="50" charset="-128"/>
                <a:ea typeface="ＭＳ Ｐゴシック" panose="020B0600070205080204" pitchFamily="50" charset="-128"/>
              </a:rPr>
              <a:t>による</a:t>
            </a:r>
            <a:endParaRPr lang="en-US" altLang="ja-JP" sz="2200" dirty="0">
              <a:latin typeface="ＭＳ Ｐゴシック" panose="020B0600070205080204" pitchFamily="50" charset="-128"/>
              <a:ea typeface="ＭＳ Ｐゴシック" panose="020B0600070205080204" pitchFamily="50" charset="-128"/>
            </a:endParaRPr>
          </a:p>
          <a:p>
            <a:pPr marL="457200" lvl="1" indent="0">
              <a:buNone/>
            </a:pPr>
            <a:r>
              <a:rPr lang="ja-JP" altLang="en-US" sz="2200" dirty="0">
                <a:latin typeface="ＭＳ Ｐゴシック" panose="020B0600070205080204" pitchFamily="50" charset="-128"/>
                <a:ea typeface="ＭＳ Ｐゴシック" panose="020B0600070205080204" pitchFamily="50" charset="-128"/>
              </a:rPr>
              <a:t>結果が実測に近いことが指摘されている</a:t>
            </a:r>
            <a:br>
              <a:rPr lang="en-GB" sz="2200" dirty="0">
                <a:latin typeface="ＭＳ Ｐゴシック" panose="020B0600070205080204" pitchFamily="50" charset="-128"/>
                <a:ea typeface="ＭＳ Ｐゴシック" panose="020B0600070205080204" pitchFamily="50" charset="-128"/>
              </a:rPr>
            </a:br>
            <a:r>
              <a:rPr lang="en-GB" sz="2200" b="1" dirty="0">
                <a:solidFill>
                  <a:schemeClr val="bg1">
                    <a:lumMod val="50000"/>
                  </a:schemeClr>
                </a:solidFill>
                <a:latin typeface="ＭＳ Ｐゴシック" panose="020B0600070205080204" pitchFamily="50" charset="-128"/>
                <a:ea typeface="ＭＳ Ｐゴシック" panose="020B0600070205080204" pitchFamily="50" charset="-128"/>
              </a:rPr>
              <a:t>⇒ </a:t>
            </a:r>
            <a:r>
              <a:rPr lang="ja-JP" altLang="en-US" sz="2200" b="1" dirty="0">
                <a:solidFill>
                  <a:schemeClr val="bg1">
                    <a:lumMod val="50000"/>
                  </a:schemeClr>
                </a:solidFill>
                <a:latin typeface="ＭＳ Ｐゴシック" panose="020B0600070205080204" pitchFamily="50" charset="-128"/>
                <a:ea typeface="ＭＳ Ｐゴシック" panose="020B0600070205080204" pitchFamily="50" charset="-128"/>
              </a:rPr>
              <a:t>非常に保守・消極的発想である</a:t>
            </a:r>
            <a:br>
              <a:rPr lang="en-GB" sz="2200" b="1" dirty="0">
                <a:solidFill>
                  <a:schemeClr val="bg1">
                    <a:lumMod val="50000"/>
                  </a:schemeClr>
                </a:solidFill>
                <a:latin typeface="ＭＳ Ｐゴシック" panose="020B0600070205080204" pitchFamily="50" charset="-128"/>
                <a:ea typeface="ＭＳ Ｐゴシック" panose="020B0600070205080204" pitchFamily="50" charset="-128"/>
              </a:rPr>
            </a:br>
            <a:r>
              <a:rPr lang="en-GB" sz="2200" dirty="0">
                <a:solidFill>
                  <a:schemeClr val="bg1">
                    <a:lumMod val="50000"/>
                  </a:schemeClr>
                </a:solidFill>
                <a:latin typeface="ＭＳ Ｐゴシック" panose="020B0600070205080204" pitchFamily="50" charset="-128"/>
                <a:ea typeface="ＭＳ Ｐゴシック" panose="020B0600070205080204" pitchFamily="50" charset="-128"/>
              </a:rPr>
              <a:t>(</a:t>
            </a:r>
            <a:r>
              <a:rPr lang="ja-JP" altLang="en-US" sz="2200" dirty="0">
                <a:solidFill>
                  <a:schemeClr val="bg1">
                    <a:lumMod val="50000"/>
                  </a:schemeClr>
                </a:solidFill>
                <a:latin typeface="ＭＳ Ｐゴシック" panose="020B0600070205080204" pitchFamily="50" charset="-128"/>
                <a:ea typeface="ＭＳ Ｐゴシック" panose="020B0600070205080204" pitchFamily="50" charset="-128"/>
              </a:rPr>
              <a:t>これは有限要素法による解析例に示されています</a:t>
            </a:r>
            <a:r>
              <a:rPr lang="en-GB" sz="2200" dirty="0">
                <a:solidFill>
                  <a:schemeClr val="bg1">
                    <a:lumMod val="50000"/>
                  </a:schemeClr>
                </a:solidFill>
                <a:latin typeface="ＭＳ Ｐゴシック" panose="020B0600070205080204" pitchFamily="50" charset="-128"/>
                <a:ea typeface="ＭＳ Ｐゴシック" panose="020B0600070205080204" pitchFamily="50" charset="-128"/>
              </a:rPr>
              <a:t>)</a:t>
            </a:r>
          </a:p>
        </p:txBody>
      </p:sp>
      <p:sp>
        <p:nvSpPr>
          <p:cNvPr id="6" name="Slide Number Placeholder 3">
            <a:extLst>
              <a:ext uri="{FF2B5EF4-FFF2-40B4-BE49-F238E27FC236}">
                <a16:creationId xmlns:a16="http://schemas.microsoft.com/office/drawing/2014/main" id="{0414CA10-CC69-48BE-9AB6-C30100582415}"/>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46563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28650" y="2204086"/>
            <a:ext cx="7886700" cy="1325563"/>
          </a:xfrm>
        </p:spPr>
        <p:txBody>
          <a:bodyPr/>
          <a:lstStyle/>
          <a:p>
            <a:pPr algn="ctr"/>
            <a:r>
              <a:rPr lang="en-US" altLang="ja-JP" dirty="0">
                <a:latin typeface="ＭＳ Ｐゴシック" panose="020B0600070205080204" pitchFamily="50" charset="-128"/>
                <a:ea typeface="ＭＳ Ｐゴシック" panose="020B0600070205080204" pitchFamily="50" charset="-128"/>
              </a:rPr>
              <a:t>Section</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4</a:t>
            </a:r>
            <a:endParaRPr lang="en-GB" altLang="en-US" dirty="0">
              <a:latin typeface="ＭＳ Ｐゴシック" panose="020B0600070205080204" pitchFamily="50" charset="-128"/>
              <a:ea typeface="ＭＳ Ｐゴシック" panose="020B0600070205080204" pitchFamily="50" charset="-128"/>
            </a:endParaRPr>
          </a:p>
        </p:txBody>
      </p:sp>
      <p:sp>
        <p:nvSpPr>
          <p:cNvPr id="7171" name="Rectangle 3"/>
          <p:cNvSpPr>
            <a:spLocks noGrp="1" noChangeArrowheads="1"/>
          </p:cNvSpPr>
          <p:nvPr>
            <p:ph type="body" idx="1"/>
          </p:nvPr>
        </p:nvSpPr>
        <p:spPr>
          <a:xfrm>
            <a:off x="628650" y="3657599"/>
            <a:ext cx="7886700" cy="680403"/>
          </a:xfrm>
        </p:spPr>
        <p:txBody>
          <a:bodyPr>
            <a:normAutofit/>
          </a:bodyPr>
          <a:lstStyle/>
          <a:p>
            <a:pPr marL="0" indent="0" algn="ctr">
              <a:buNone/>
            </a:pPr>
            <a:r>
              <a:rPr lang="ja-JP" altLang="en-US" dirty="0">
                <a:latin typeface="ＭＳ Ｐゴシック" panose="020B0600070205080204" pitchFamily="50" charset="-128"/>
                <a:ea typeface="ＭＳ Ｐゴシック" panose="020B0600070205080204" pitchFamily="50" charset="-128"/>
              </a:rPr>
              <a:t>代替方法</a:t>
            </a:r>
          </a:p>
        </p:txBody>
      </p:sp>
      <p:sp>
        <p:nvSpPr>
          <p:cNvPr id="6" name="Slide Number Placeholder 3">
            <a:extLst>
              <a:ext uri="{FF2B5EF4-FFF2-40B4-BE49-F238E27FC236}">
                <a16:creationId xmlns:a16="http://schemas.microsoft.com/office/drawing/2014/main" id="{E3C36790-E77D-4489-A322-8364B8E0DDEF}"/>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8022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ja-JP" altLang="en-US" dirty="0"/>
              <a:t>正しい鋼種選択は</a:t>
            </a:r>
            <a:br>
              <a:rPr lang="en-US" altLang="ja-JP" dirty="0"/>
            </a:br>
            <a:r>
              <a:rPr lang="ja-JP" altLang="en-US" dirty="0"/>
              <a:t>賢明な長期投資となる</a:t>
            </a:r>
            <a:endParaRPr lang="fr-FR" dirty="0"/>
          </a:p>
        </p:txBody>
      </p:sp>
    </p:spTree>
    <p:extLst>
      <p:ext uri="{BB962C8B-B14F-4D97-AF65-F5344CB8AC3E}">
        <p14:creationId xmlns:p14="http://schemas.microsoft.com/office/powerpoint/2010/main" val="22243717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代替方法</a:t>
            </a:r>
            <a:endParaRPr lang="nl-BE" dirty="0">
              <a:latin typeface="ＭＳ Ｐゴシック" panose="020B0600070205080204" pitchFamily="50" charset="-128"/>
              <a:ea typeface="ＭＳ Ｐゴシック" panose="020B0600070205080204" pitchFamily="50" charset="-128"/>
            </a:endParaRPr>
          </a:p>
        </p:txBody>
      </p:sp>
      <p:sp>
        <p:nvSpPr>
          <p:cNvPr id="3" name="Tijdelijke aanduiding voor inhoud 2"/>
          <p:cNvSpPr>
            <a:spLocks noGrp="1"/>
          </p:cNvSpPr>
          <p:nvPr>
            <p:ph idx="1"/>
          </p:nvPr>
        </p:nvSpPr>
        <p:spPr>
          <a:xfrm>
            <a:off x="21020" y="1825624"/>
            <a:ext cx="8919780" cy="4758055"/>
          </a:xfrm>
        </p:spPr>
        <p:txBody>
          <a:bodyPr>
            <a:normAutofit fontScale="92500" lnSpcReduction="10000"/>
          </a:bodyPr>
          <a:lstStyle/>
          <a:p>
            <a:r>
              <a:rPr lang="ja-JP" altLang="en-US" dirty="0"/>
              <a:t>直接強度計算法　</a:t>
            </a:r>
            <a:r>
              <a:rPr lang="en-US" altLang="ja-JP" dirty="0"/>
              <a:t>DSM</a:t>
            </a:r>
            <a:r>
              <a:rPr lang="en-US" dirty="0"/>
              <a:t>(Direct Strength Method)</a:t>
            </a:r>
          </a:p>
          <a:p>
            <a:pPr marL="457200" lvl="1" indent="0">
              <a:buNone/>
            </a:pPr>
            <a:r>
              <a:rPr lang="en-US" altLang="ja-JP" dirty="0"/>
              <a:t>-</a:t>
            </a:r>
            <a:r>
              <a:rPr lang="ja-JP" altLang="en-US" dirty="0"/>
              <a:t>　米国基準の一部流用</a:t>
            </a:r>
            <a:endParaRPr lang="en-US" dirty="0"/>
          </a:p>
          <a:p>
            <a:pPr marL="457200" lvl="1" indent="0">
              <a:buNone/>
            </a:pPr>
            <a:r>
              <a:rPr lang="en-US" altLang="ja-JP" dirty="0"/>
              <a:t>-</a:t>
            </a:r>
            <a:r>
              <a:rPr lang="ja-JP" altLang="en-US" dirty="0"/>
              <a:t>　厚板向けの手法</a:t>
            </a:r>
            <a:endParaRPr lang="en-US" dirty="0"/>
          </a:p>
          <a:p>
            <a:endParaRPr lang="en-US" dirty="0"/>
          </a:p>
          <a:p>
            <a:r>
              <a:rPr lang="ja-JP" altLang="en-US" dirty="0"/>
              <a:t>連続強度計算法　</a:t>
            </a:r>
            <a:r>
              <a:rPr lang="en-US" altLang="ja-JP" dirty="0"/>
              <a:t>CSM(</a:t>
            </a:r>
            <a:r>
              <a:rPr lang="en-US" dirty="0"/>
              <a:t>Continuous strength method)</a:t>
            </a:r>
          </a:p>
          <a:p>
            <a:pPr marL="457200" lvl="1" indent="0">
              <a:buNone/>
            </a:pPr>
            <a:r>
              <a:rPr lang="en-US" altLang="ja-JP" dirty="0"/>
              <a:t>-</a:t>
            </a:r>
            <a:r>
              <a:rPr lang="ja-JP" altLang="en-US" dirty="0"/>
              <a:t>　ひずみ硬化の影響を含む</a:t>
            </a:r>
            <a:endParaRPr lang="en-US" altLang="ja-JP" dirty="0"/>
          </a:p>
          <a:p>
            <a:pPr lvl="1">
              <a:buFontTx/>
              <a:buChar char="-"/>
            </a:pPr>
            <a:endParaRPr lang="en-US" dirty="0"/>
          </a:p>
          <a:p>
            <a:r>
              <a:rPr lang="ja-JP" altLang="en-US" dirty="0"/>
              <a:t>有限要素法　</a:t>
            </a:r>
            <a:r>
              <a:rPr lang="en-US" altLang="ja-JP" dirty="0"/>
              <a:t>FEM(Finite Element Model</a:t>
            </a:r>
            <a:r>
              <a:rPr lang="ja-JP" altLang="en-US" dirty="0"/>
              <a:t>）</a:t>
            </a:r>
            <a:endParaRPr lang="en-US" dirty="0"/>
          </a:p>
          <a:p>
            <a:pPr marL="457200" lvl="1" indent="0">
              <a:buNone/>
            </a:pPr>
            <a:r>
              <a:rPr lang="en-US" altLang="ja-JP" dirty="0"/>
              <a:t>-</a:t>
            </a:r>
            <a:r>
              <a:rPr lang="ja-JP" altLang="en-US" dirty="0"/>
              <a:t>　算出に時間を要する</a:t>
            </a:r>
            <a:endParaRPr lang="en-US" dirty="0"/>
          </a:p>
          <a:p>
            <a:pPr marL="457200" lvl="1" indent="0">
              <a:buNone/>
            </a:pPr>
            <a:r>
              <a:rPr lang="en-US" altLang="ja-JP" dirty="0"/>
              <a:t>-</a:t>
            </a:r>
            <a:r>
              <a:rPr lang="ja-JP" altLang="en-US" dirty="0"/>
              <a:t>　全ての要素を計算モデルに含めることができる</a:t>
            </a:r>
            <a:endParaRPr lang="en-US" dirty="0"/>
          </a:p>
        </p:txBody>
      </p:sp>
      <p:sp>
        <p:nvSpPr>
          <p:cNvPr id="6" name="Slide Number Placeholder 3">
            <a:extLst>
              <a:ext uri="{FF2B5EF4-FFF2-40B4-BE49-F238E27FC236}">
                <a16:creationId xmlns:a16="http://schemas.microsoft.com/office/drawing/2014/main" id="{3F0685BF-4A4B-427E-BB05-101B3C8A7BC1}"/>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650844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直接強度計算法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DSM</a:t>
            </a:r>
            <a:r>
              <a:rPr lang="ja-JP" altLang="en-US" sz="3200" dirty="0">
                <a:latin typeface="ＭＳ Ｐゴシック" panose="020B0600070205080204" pitchFamily="50" charset="-128"/>
                <a:ea typeface="ＭＳ Ｐゴシック" panose="020B0600070205080204" pitchFamily="50" charset="-128"/>
              </a:rPr>
              <a:t>（</a:t>
            </a:r>
            <a:r>
              <a:rPr lang="nl-BE" sz="3200" dirty="0">
                <a:latin typeface="ＭＳ Ｐゴシック" panose="020B0600070205080204" pitchFamily="50" charset="-128"/>
                <a:ea typeface="ＭＳ Ｐゴシック" panose="020B0600070205080204" pitchFamily="50" charset="-128"/>
              </a:rPr>
              <a:t>Direct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3" name="Tijdelijke aanduiding voor inhoud 2"/>
          <p:cNvSpPr>
            <a:spLocks noGrp="1"/>
          </p:cNvSpPr>
          <p:nvPr>
            <p:ph idx="1"/>
          </p:nvPr>
        </p:nvSpPr>
        <p:spPr>
          <a:xfrm>
            <a:off x="628650" y="1825624"/>
            <a:ext cx="7886700" cy="4900295"/>
          </a:xfrm>
        </p:spPr>
        <p:txBody>
          <a:bodyPr>
            <a:noAutofit/>
          </a:bodyPr>
          <a:lstStyle/>
          <a:p>
            <a:r>
              <a:rPr lang="nl-BE" sz="2400" dirty="0">
                <a:latin typeface="ＭＳ Ｐゴシック" panose="020B0600070205080204" pitchFamily="50" charset="-128"/>
                <a:ea typeface="ＭＳ Ｐゴシック" panose="020B0600070205080204" pitchFamily="50" charset="-128"/>
              </a:rPr>
              <a:t>AISI</a:t>
            </a:r>
            <a:r>
              <a:rPr lang="ja-JP" altLang="en-US" sz="2400" dirty="0">
                <a:latin typeface="ＭＳ Ｐゴシック" panose="020B0600070205080204" pitchFamily="50" charset="-128"/>
                <a:ea typeface="ＭＳ Ｐゴシック" panose="020B0600070205080204" pitchFamily="50" charset="-128"/>
              </a:rPr>
              <a:t>規格の付表</a:t>
            </a:r>
            <a:r>
              <a:rPr lang="nl-BE" sz="2400" dirty="0">
                <a:latin typeface="ＭＳ Ｐゴシック" panose="020B0600070205080204" pitchFamily="50" charset="-128"/>
                <a:ea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rPr>
              <a:t>に掲載</a:t>
            </a:r>
            <a:endParaRPr lang="nl-BE"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sym typeface="Wingdings 3" panose="05040102010807070707" pitchFamily="18" charset="2"/>
              </a:rPr>
              <a:t>単純明快な手法</a:t>
            </a:r>
            <a:r>
              <a:rPr lang="nl-BE" sz="2400" dirty="0">
                <a:latin typeface="ＭＳ Ｐゴシック" panose="020B0600070205080204" pitchFamily="50" charset="-128"/>
                <a:ea typeface="ＭＳ Ｐゴシック" panose="020B0600070205080204" pitchFamily="50" charset="-128"/>
                <a:sym typeface="Wingdings 3" panose="05040102010807070707" pitchFamily="18" charset="2"/>
              </a:rPr>
              <a:t> </a:t>
            </a:r>
          </a:p>
          <a:p>
            <a:r>
              <a:rPr lang="ja-JP" altLang="en-US" sz="2400" dirty="0">
                <a:latin typeface="ＭＳ Ｐゴシック" panose="020B0600070205080204" pitchFamily="50" charset="-128"/>
                <a:ea typeface="ＭＳ Ｐゴシック" panose="020B0600070205080204" pitchFamily="50" charset="-128"/>
                <a:sym typeface="Wingdings 3" panose="05040102010807070707" pitchFamily="18" charset="2"/>
              </a:rPr>
              <a:t>厚板壁面に適用される</a:t>
            </a:r>
            <a:endParaRPr lang="en-US" altLang="ja-JP" sz="2400" dirty="0">
              <a:latin typeface="ＭＳ Ｐゴシック" panose="020B0600070205080204" pitchFamily="50" charset="-128"/>
              <a:ea typeface="ＭＳ Ｐゴシック" panose="020B0600070205080204" pitchFamily="50" charset="-128"/>
              <a:sym typeface="Wingdings 3" panose="05040102010807070707" pitchFamily="18" charset="2"/>
            </a:endParaRPr>
          </a:p>
          <a:p>
            <a:endParaRPr lang="nl-BE" sz="2400" dirty="0">
              <a:latin typeface="ＭＳ Ｐゴシック" panose="020B0600070205080204" pitchFamily="50" charset="-128"/>
              <a:ea typeface="ＭＳ Ｐゴシック" panose="020B0600070205080204" pitchFamily="50" charset="-128"/>
            </a:endParaRPr>
          </a:p>
          <a:p>
            <a:endParaRPr lang="nl-BE" sz="2400" dirty="0">
              <a:latin typeface="ＭＳ Ｐゴシック" panose="020B0600070205080204" pitchFamily="50" charset="-128"/>
              <a:ea typeface="ＭＳ Ｐゴシック" panose="020B0600070205080204" pitchFamily="50" charset="-128"/>
            </a:endParaRPr>
          </a:p>
          <a:p>
            <a:endParaRPr lang="nl-BE" sz="2400" dirty="0">
              <a:latin typeface="ＭＳ Ｐゴシック" panose="020B0600070205080204" pitchFamily="50" charset="-128"/>
              <a:ea typeface="ＭＳ Ｐゴシック" panose="020B0600070205080204" pitchFamily="50" charset="-128"/>
            </a:endParaRPr>
          </a:p>
          <a:p>
            <a:endParaRPr lang="nl-BE" sz="2400" dirty="0">
              <a:latin typeface="ＭＳ Ｐゴシック" panose="020B0600070205080204" pitchFamily="50" charset="-128"/>
              <a:ea typeface="ＭＳ Ｐゴシック" panose="020B0600070205080204" pitchFamily="50" charset="-128"/>
              <a:sym typeface="Wingdings 3" panose="05040102010807070707" pitchFamily="18" charset="2"/>
            </a:endParaRPr>
          </a:p>
          <a:p>
            <a:r>
              <a:rPr lang="ja-JP" altLang="en-US" sz="2400" dirty="0">
                <a:latin typeface="ＭＳ Ｐゴシック" panose="020B0600070205080204" pitchFamily="50" charset="-128"/>
                <a:ea typeface="ＭＳ Ｐゴシック" panose="020B0600070205080204" pitchFamily="50" charset="-128"/>
                <a:sym typeface="Wingdings 3" panose="05040102010807070707" pitchFamily="18" charset="2"/>
              </a:rPr>
              <a:t>しかし、</a:t>
            </a:r>
            <a:r>
              <a:rPr lang="nl-BE" sz="2400" dirty="0">
                <a:latin typeface="ＭＳ Ｐゴシック" panose="020B0600070205080204" pitchFamily="50" charset="-128"/>
                <a:ea typeface="ＭＳ Ｐゴシック" panose="020B0600070205080204" pitchFamily="50" charset="-128"/>
                <a:sym typeface="Wingdings 3" panose="05040102010807070707" pitchFamily="18" charset="2"/>
              </a:rPr>
              <a:t>“</a:t>
            </a:r>
            <a:r>
              <a:rPr lang="ja-JP" altLang="en-US" sz="2400" dirty="0">
                <a:latin typeface="ＭＳ Ｐゴシック" panose="020B0600070205080204" pitchFamily="50" charset="-128"/>
                <a:ea typeface="ＭＳ Ｐゴシック" panose="020B0600070205080204" pitchFamily="50" charset="-128"/>
                <a:sym typeface="Wingdings 3" panose="05040102010807070707" pitchFamily="18" charset="2"/>
              </a:rPr>
              <a:t>弾性座屈解析</a:t>
            </a:r>
            <a:r>
              <a:rPr lang="nl-BE" sz="2400" dirty="0">
                <a:latin typeface="ＭＳ Ｐゴシック" panose="020B0600070205080204" pitchFamily="50" charset="-128"/>
                <a:ea typeface="ＭＳ Ｐゴシック" panose="020B0600070205080204" pitchFamily="50" charset="-128"/>
                <a:sym typeface="Wingdings 3" panose="05040102010807070707" pitchFamily="18" charset="2"/>
              </a:rPr>
              <a:t>”</a:t>
            </a:r>
            <a:r>
              <a:rPr lang="ja-JP" altLang="en-US" sz="2400" dirty="0">
                <a:latin typeface="ＭＳ Ｐゴシック" panose="020B0600070205080204" pitchFamily="50" charset="-128"/>
                <a:ea typeface="ＭＳ Ｐゴシック" panose="020B0600070205080204" pitchFamily="50" charset="-128"/>
                <a:sym typeface="Wingdings 3" panose="05040102010807070707" pitchFamily="18" charset="2"/>
              </a:rPr>
              <a:t>が要求される</a:t>
            </a:r>
            <a:endParaRPr lang="nl-BE" sz="2400" dirty="0">
              <a:latin typeface="ＭＳ Ｐゴシック" panose="020B0600070205080204" pitchFamily="50" charset="-128"/>
              <a:ea typeface="ＭＳ Ｐゴシック" panose="020B0600070205080204" pitchFamily="50" charset="-128"/>
              <a:sym typeface="Wingdings 3" panose="05040102010807070707" pitchFamily="18" charset="2"/>
            </a:endParaRPr>
          </a:p>
          <a:p>
            <a:pPr lvl="1">
              <a:buFontTx/>
              <a:buChar char="-"/>
            </a:pPr>
            <a:r>
              <a:rPr lang="ja-JP" altLang="en-US" sz="2000" dirty="0">
                <a:latin typeface="ＭＳ Ｐゴシック" panose="020B0600070205080204" pitchFamily="50" charset="-128"/>
                <a:ea typeface="ＭＳ Ｐゴシック" panose="020B0600070205080204" pitchFamily="50" charset="-128"/>
                <a:sym typeface="Wingdings 3" panose="05040102010807070707" pitchFamily="18" charset="2"/>
              </a:rPr>
              <a:t>文献に掲載されている理論的な方法</a:t>
            </a:r>
            <a:endParaRPr lang="en-US" altLang="ja-JP" sz="2000" dirty="0">
              <a:latin typeface="ＭＳ Ｐゴシック" panose="020B0600070205080204" pitchFamily="50" charset="-128"/>
              <a:ea typeface="ＭＳ Ｐゴシック" panose="020B0600070205080204" pitchFamily="50" charset="-128"/>
              <a:sym typeface="Wingdings 3" panose="05040102010807070707" pitchFamily="18" charset="2"/>
            </a:endParaRPr>
          </a:p>
          <a:p>
            <a:pPr lvl="1">
              <a:buFontTx/>
              <a:buChar char="-"/>
            </a:pPr>
            <a:r>
              <a:rPr lang="ja-JP" altLang="en-US" sz="2000" dirty="0">
                <a:latin typeface="ＭＳ Ｐゴシック" panose="020B0600070205080204" pitchFamily="50" charset="-128"/>
                <a:ea typeface="ＭＳ Ｐゴシック" panose="020B0600070205080204" pitchFamily="50" charset="-128"/>
                <a:sym typeface="Wingdings 3" panose="05040102010807070707" pitchFamily="18" charset="2"/>
              </a:rPr>
              <a:t>有限ストリップ解析　</a:t>
            </a:r>
            <a:r>
              <a:rPr lang="nl-BE" sz="2000" dirty="0">
                <a:latin typeface="ＭＳ Ｐゴシック" panose="020B0600070205080204" pitchFamily="50" charset="-128"/>
                <a:ea typeface="ＭＳ Ｐゴシック" panose="020B0600070205080204" pitchFamily="50" charset="-128"/>
                <a:sym typeface="Wingdings 3" panose="05040102010807070707" pitchFamily="18" charset="2"/>
              </a:rPr>
              <a:t>(</a:t>
            </a:r>
            <a:r>
              <a:rPr lang="ja-JP" altLang="en-US" sz="2000" dirty="0">
                <a:latin typeface="ＭＳ Ｐゴシック" panose="020B0600070205080204" pitchFamily="50" charset="-128"/>
                <a:ea typeface="ＭＳ Ｐゴシック" panose="020B0600070205080204" pitchFamily="50" charset="-128"/>
                <a:sym typeface="Wingdings 3" panose="05040102010807070707" pitchFamily="18" charset="2"/>
              </a:rPr>
              <a:t>例　</a:t>
            </a:r>
            <a:r>
              <a:rPr lang="nl-BE" sz="2000" dirty="0">
                <a:latin typeface="ＭＳ Ｐゴシック" panose="020B0600070205080204" pitchFamily="50" charset="-128"/>
                <a:ea typeface="ＭＳ Ｐゴシック" panose="020B0600070205080204" pitchFamily="50" charset="-128"/>
                <a:sym typeface="Wingdings 3" panose="05040102010807070707" pitchFamily="18" charset="2"/>
              </a:rPr>
              <a:t>CUFSM)</a:t>
            </a:r>
          </a:p>
          <a:p>
            <a:r>
              <a:rPr lang="ja-JP" altLang="en-US" sz="2400" dirty="0">
                <a:latin typeface="ＭＳ Ｐゴシック" panose="020B0600070205080204" pitchFamily="50" charset="-128"/>
                <a:ea typeface="ＭＳ Ｐゴシック" panose="020B0600070205080204" pitchFamily="50" charset="-128"/>
              </a:rPr>
              <a:t>詳細リンク先　</a:t>
            </a:r>
            <a:r>
              <a:rPr lang="nl-BE" sz="2400" dirty="0">
                <a:latin typeface="ＭＳ Ｐゴシック" panose="020B0600070205080204" pitchFamily="50" charset="-128"/>
                <a:ea typeface="ＭＳ Ｐゴシック" panose="020B0600070205080204" pitchFamily="50" charset="-128"/>
              </a:rPr>
              <a:t>: http://www.ce.jhu.edu/bschafer/</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07" y="3248026"/>
            <a:ext cx="1457325" cy="1581150"/>
          </a:xfrm>
          <a:prstGeom prst="rect">
            <a:avLst/>
          </a:prstGeom>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164" y="3267076"/>
            <a:ext cx="1095375" cy="1543050"/>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906" y="3267076"/>
            <a:ext cx="1647825" cy="1590675"/>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7970" y="3405188"/>
            <a:ext cx="2486025" cy="1266825"/>
          </a:xfrm>
          <a:prstGeom prst="rect">
            <a:avLst/>
          </a:prstGeom>
        </p:spPr>
      </p:pic>
      <p:pic>
        <p:nvPicPr>
          <p:cNvPr id="11" name="Afbeelding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6654" y="3429000"/>
            <a:ext cx="1533525" cy="1266825"/>
          </a:xfrm>
          <a:prstGeom prst="rect">
            <a:avLst/>
          </a:prstGeom>
        </p:spPr>
      </p:pic>
      <p:sp>
        <p:nvSpPr>
          <p:cNvPr id="12" name="Slide Number Placeholder 3">
            <a:extLst>
              <a:ext uri="{FF2B5EF4-FFF2-40B4-BE49-F238E27FC236}">
                <a16:creationId xmlns:a16="http://schemas.microsoft.com/office/drawing/2014/main" id="{0D1AA795-CD7B-451D-8148-62C8B975CF00}"/>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815231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直接強度計算法　事例</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DSM</a:t>
            </a:r>
            <a:r>
              <a:rPr lang="ja-JP" altLang="en-US" sz="3200" dirty="0">
                <a:latin typeface="ＭＳ Ｐゴシック" panose="020B0600070205080204" pitchFamily="50" charset="-128"/>
                <a:ea typeface="ＭＳ Ｐゴシック" panose="020B0600070205080204" pitchFamily="50" charset="-128"/>
              </a:rPr>
              <a:t>（</a:t>
            </a:r>
            <a:r>
              <a:rPr lang="nl-BE" sz="3200" dirty="0">
                <a:latin typeface="ＭＳ Ｐゴシック" panose="020B0600070205080204" pitchFamily="50" charset="-128"/>
                <a:ea typeface="ＭＳ Ｐゴシック" panose="020B0600070205080204" pitchFamily="50" charset="-128"/>
              </a:rPr>
              <a:t>Direct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12" name="Tijdelijke aanduiding voor inhoud 2">
            <a:extLst>
              <a:ext uri="{FF2B5EF4-FFF2-40B4-BE49-F238E27FC236}">
                <a16:creationId xmlns:a16="http://schemas.microsoft.com/office/drawing/2014/main" id="{CE4DBEF1-1C76-4107-86AC-62C873F4A594}"/>
              </a:ext>
            </a:extLst>
          </p:cNvPr>
          <p:cNvSpPr>
            <a:spLocks noGrp="1"/>
          </p:cNvSpPr>
          <p:nvPr>
            <p:ph idx="1"/>
          </p:nvPr>
        </p:nvSpPr>
        <p:spPr>
          <a:xfrm>
            <a:off x="628650" y="1825625"/>
            <a:ext cx="7886700" cy="4351338"/>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垂直</a:t>
            </a:r>
            <a:r>
              <a:rPr lang="en-US" altLang="ja-JP" dirty="0">
                <a:latin typeface="ＭＳ Ｐゴシック" panose="020B0600070205080204" pitchFamily="50" charset="-128"/>
                <a:ea typeface="ＭＳ Ｐゴシック" panose="020B0600070205080204" pitchFamily="50" charset="-128"/>
              </a:rPr>
              <a:t>C</a:t>
            </a:r>
            <a:r>
              <a:rPr lang="ja-JP" altLang="en-US" dirty="0">
                <a:latin typeface="ＭＳ Ｐゴシック" panose="020B0600070205080204" pitchFamily="50" charset="-128"/>
                <a:ea typeface="ＭＳ Ｐゴシック" panose="020B0600070205080204" pitchFamily="50" charset="-128"/>
              </a:rPr>
              <a:t>型鋼の圧縮</a:t>
            </a:r>
            <a:endParaRPr lang="fr-FR" sz="2400" dirty="0">
              <a:latin typeface="ＭＳ Ｐゴシック" panose="020B0600070205080204" pitchFamily="50" charset="-128"/>
              <a:ea typeface="ＭＳ Ｐゴシック" panose="020B0600070205080204" pitchFamily="50" charset="-128"/>
            </a:endParaRPr>
          </a:p>
          <a:p>
            <a:pPr marL="457200" lvl="1" indent="0">
              <a:buNone/>
            </a:pP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　単純拘束の柱構造</a:t>
            </a:r>
            <a:endParaRPr lang="fr-FR" sz="2400" dirty="0">
              <a:latin typeface="ＭＳ Ｐゴシック" panose="020B0600070205080204" pitchFamily="50" charset="-128"/>
              <a:ea typeface="ＭＳ Ｐゴシック" panose="020B0600070205080204" pitchFamily="50" charset="-128"/>
            </a:endParaRPr>
          </a:p>
          <a:p>
            <a:pPr marL="457200" lvl="1" indent="0">
              <a:buNone/>
            </a:pP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　柱高さ</a:t>
            </a:r>
            <a:r>
              <a:rPr lang="fr-FR" sz="2400" dirty="0">
                <a:latin typeface="ＭＳ Ｐゴシック" panose="020B0600070205080204" pitchFamily="50" charset="-128"/>
                <a:ea typeface="ＭＳ Ｐゴシック" panose="020B0600070205080204" pitchFamily="50" charset="-128"/>
              </a:rPr>
              <a:t>: 5m</a:t>
            </a:r>
            <a:endParaRPr lang="nl-BE" sz="2400" dirty="0">
              <a:latin typeface="ＭＳ Ｐゴシック" panose="020B0600070205080204" pitchFamily="50" charset="-128"/>
              <a:ea typeface="ＭＳ Ｐゴシック" panose="020B0600070205080204" pitchFamily="50" charset="-128"/>
            </a:endParaRPr>
          </a:p>
          <a:p>
            <a:endParaRPr lang="nl-BE" sz="2800" dirty="0">
              <a:latin typeface="ＭＳ Ｐゴシック" panose="020B0600070205080204" pitchFamily="50" charset="-128"/>
              <a:ea typeface="ＭＳ Ｐゴシック" panose="020B0600070205080204" pitchFamily="50" charset="-128"/>
            </a:endParaRPr>
          </a:p>
          <a:p>
            <a:endParaRPr lang="nl-BE" sz="2800" dirty="0">
              <a:latin typeface="ＭＳ Ｐゴシック" panose="020B0600070205080204" pitchFamily="50" charset="-128"/>
              <a:ea typeface="ＭＳ Ｐゴシック" panose="020B0600070205080204" pitchFamily="50" charset="-128"/>
            </a:endParaRPr>
          </a:p>
        </p:txBody>
      </p:sp>
      <p:pic>
        <p:nvPicPr>
          <p:cNvPr id="14" name="Afbeelding 5">
            <a:extLst>
              <a:ext uri="{FF2B5EF4-FFF2-40B4-BE49-F238E27FC236}">
                <a16:creationId xmlns:a16="http://schemas.microsoft.com/office/drawing/2014/main" id="{54D30387-D08F-4C13-98E1-A33C4A19B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393" y="2416384"/>
            <a:ext cx="2929170" cy="3902199"/>
          </a:xfrm>
          <a:prstGeom prst="rect">
            <a:avLst/>
          </a:prstGeom>
        </p:spPr>
      </p:pic>
      <p:graphicFrame>
        <p:nvGraphicFramePr>
          <p:cNvPr id="15" name="Tabel 11">
            <a:extLst>
              <a:ext uri="{FF2B5EF4-FFF2-40B4-BE49-F238E27FC236}">
                <a16:creationId xmlns:a16="http://schemas.microsoft.com/office/drawing/2014/main" id="{E7FA8768-BEE0-4F60-8627-9E04FA314ADE}"/>
              </a:ext>
            </a:extLst>
          </p:cNvPr>
          <p:cNvGraphicFramePr>
            <a:graphicFrameLocks noGrp="1"/>
          </p:cNvGraphicFramePr>
          <p:nvPr/>
        </p:nvGraphicFramePr>
        <p:xfrm>
          <a:off x="1063575" y="3734695"/>
          <a:ext cx="3564000" cy="18288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0000"/>
                    </a:ext>
                  </a:extLst>
                </a:gridCol>
                <a:gridCol w="2304000">
                  <a:extLst>
                    <a:ext uri="{9D8B030D-6E8A-4147-A177-3AD203B41FA5}">
                      <a16:colId xmlns:a16="http://schemas.microsoft.com/office/drawing/2014/main" val="20001"/>
                    </a:ext>
                  </a:extLst>
                </a:gridCol>
              </a:tblGrid>
              <a:tr h="321742">
                <a:tc>
                  <a:txBody>
                    <a:bodyPr/>
                    <a:lstStyle/>
                    <a:p>
                      <a:endParaRPr lang="nl-BE" dirty="0">
                        <a:latin typeface="ＭＳ Ｐゴシック" panose="020B0600070205080204" pitchFamily="50" charset="-128"/>
                        <a:ea typeface="ＭＳ Ｐゴシック" panose="020B0600070205080204" pitchFamily="50" charset="-128"/>
                      </a:endParaRPr>
                    </a:p>
                  </a:txBody>
                  <a:tcPr>
                    <a:noFill/>
                  </a:tcPr>
                </a:tc>
                <a:tc>
                  <a:txBody>
                    <a:bodyPr/>
                    <a:lstStyle/>
                    <a:p>
                      <a:r>
                        <a:rPr lang="ja-JP" altLang="en-US" sz="1800" dirty="0">
                          <a:latin typeface="ＭＳ Ｐゴシック" panose="020B0600070205080204" pitchFamily="50" charset="-128"/>
                          <a:ea typeface="ＭＳ Ｐゴシック" panose="020B0600070205080204" pitchFamily="50" charset="-128"/>
                        </a:rPr>
                        <a:t>ﾌｪﾗｲﾄ系ｽﾃﾝﾚｽ鋼</a:t>
                      </a:r>
                      <a:endParaRPr lang="nl-BE"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0000"/>
                  </a:ext>
                </a:extLst>
              </a:tr>
              <a:tr h="360000">
                <a:tc>
                  <a:txBody>
                    <a:bodyPr/>
                    <a:lstStyle/>
                    <a:p>
                      <a:r>
                        <a:rPr lang="ja-JP" altLang="en-US" b="1" dirty="0">
                          <a:solidFill>
                            <a:schemeClr val="bg1"/>
                          </a:solidFill>
                          <a:latin typeface="ＭＳ Ｐゴシック" panose="020B0600070205080204" pitchFamily="50" charset="-128"/>
                          <a:ea typeface="ＭＳ Ｐゴシック" panose="020B0600070205080204" pitchFamily="50" charset="-128"/>
                        </a:rPr>
                        <a:t>材料</a:t>
                      </a:r>
                      <a:endParaRPr lang="nl-BE" b="1" dirty="0">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solidFill>
                  </a:tcPr>
                </a:tc>
                <a:tc>
                  <a:txBody>
                    <a:bodyPr/>
                    <a:lstStyle/>
                    <a:p>
                      <a:pPr algn="r"/>
                      <a:r>
                        <a:rPr lang="nl-BE" sz="1800" dirty="0">
                          <a:latin typeface="ＭＳ Ｐゴシック" panose="020B0600070205080204" pitchFamily="50" charset="-128"/>
                          <a:ea typeface="ＭＳ Ｐゴシック" panose="020B0600070205080204" pitchFamily="50" charset="-128"/>
                        </a:rPr>
                        <a:t>EN 1.4003</a:t>
                      </a:r>
                      <a:endParaRPr lang="nl-BE"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0001"/>
                  </a:ext>
                </a:extLst>
              </a:tr>
              <a:tr h="360000">
                <a:tc>
                  <a:txBody>
                    <a:bodyPr/>
                    <a:lstStyle/>
                    <a:p>
                      <a:r>
                        <a:rPr lang="nl-BE" b="1" dirty="0" err="1">
                          <a:solidFill>
                            <a:schemeClr val="bg1"/>
                          </a:solidFill>
                          <a:latin typeface="ＭＳ Ｐゴシック" panose="020B0600070205080204" pitchFamily="50" charset="-128"/>
                          <a:ea typeface="ＭＳ Ｐゴシック" panose="020B0600070205080204" pitchFamily="50" charset="-128"/>
                        </a:rPr>
                        <a:t>f</a:t>
                      </a:r>
                      <a:r>
                        <a:rPr lang="nl-BE" b="1" baseline="-25000" dirty="0" err="1">
                          <a:solidFill>
                            <a:schemeClr val="bg1"/>
                          </a:solidFill>
                          <a:latin typeface="ＭＳ Ｐゴシック" panose="020B0600070205080204" pitchFamily="50" charset="-128"/>
                          <a:ea typeface="ＭＳ Ｐゴシック" panose="020B0600070205080204" pitchFamily="50" charset="-128"/>
                        </a:rPr>
                        <a:t>y</a:t>
                      </a:r>
                      <a:r>
                        <a:rPr lang="nl-BE" b="1" baseline="0" dirty="0">
                          <a:solidFill>
                            <a:schemeClr val="bg1"/>
                          </a:solidFill>
                          <a:latin typeface="ＭＳ Ｐゴシック" panose="020B0600070205080204" pitchFamily="50" charset="-128"/>
                          <a:ea typeface="ＭＳ Ｐゴシック" panose="020B0600070205080204" pitchFamily="50" charset="-128"/>
                        </a:rPr>
                        <a:t> [N/mm²]</a:t>
                      </a:r>
                      <a:endParaRPr lang="nl-BE" b="1" dirty="0">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solidFill>
                  </a:tcPr>
                </a:tc>
                <a:tc>
                  <a:txBody>
                    <a:bodyPr/>
                    <a:lstStyle/>
                    <a:p>
                      <a:pPr algn="r"/>
                      <a:r>
                        <a:rPr lang="nl-BE" dirty="0">
                          <a:latin typeface="ＭＳ Ｐゴシック" panose="020B0600070205080204" pitchFamily="50" charset="-128"/>
                          <a:ea typeface="ＭＳ Ｐゴシック" panose="020B0600070205080204" pitchFamily="50" charset="-128"/>
                        </a:rPr>
                        <a:t>280</a:t>
                      </a:r>
                    </a:p>
                  </a:txBody>
                  <a:tcPr/>
                </a:tc>
                <a:extLst>
                  <a:ext uri="{0D108BD9-81ED-4DB2-BD59-A6C34878D82A}">
                    <a16:rowId xmlns:a16="http://schemas.microsoft.com/office/drawing/2014/main" val="10002"/>
                  </a:ext>
                </a:extLst>
              </a:tr>
              <a:tr h="360000">
                <a:tc>
                  <a:txBody>
                    <a:bodyPr/>
                    <a:lstStyle/>
                    <a:p>
                      <a:r>
                        <a:rPr lang="nl-BE" b="1" dirty="0">
                          <a:solidFill>
                            <a:schemeClr val="bg1"/>
                          </a:solidFill>
                          <a:latin typeface="ＭＳ Ｐゴシック" panose="020B0600070205080204" pitchFamily="50" charset="-128"/>
                          <a:ea typeface="ＭＳ Ｐゴシック" panose="020B0600070205080204" pitchFamily="50" charset="-128"/>
                        </a:rPr>
                        <a:t>f</a:t>
                      </a:r>
                      <a:r>
                        <a:rPr lang="nl-BE" b="1" baseline="-25000" dirty="0">
                          <a:solidFill>
                            <a:schemeClr val="bg1"/>
                          </a:solidFill>
                          <a:latin typeface="ＭＳ Ｐゴシック" panose="020B0600070205080204" pitchFamily="50" charset="-128"/>
                          <a:ea typeface="ＭＳ Ｐゴシック" panose="020B0600070205080204" pitchFamily="50" charset="-128"/>
                        </a:rPr>
                        <a:t>u</a:t>
                      </a:r>
                      <a:r>
                        <a:rPr lang="nl-BE" b="1" baseline="0" dirty="0">
                          <a:solidFill>
                            <a:schemeClr val="bg1"/>
                          </a:solidFill>
                          <a:latin typeface="ＭＳ Ｐゴシック" panose="020B0600070205080204" pitchFamily="50" charset="-128"/>
                          <a:ea typeface="ＭＳ Ｐゴシック" panose="020B0600070205080204" pitchFamily="50" charset="-128"/>
                        </a:rPr>
                        <a:t>[N/mm²]</a:t>
                      </a:r>
                      <a:endParaRPr lang="nl-BE" b="1" dirty="0">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solidFill>
                  </a:tcPr>
                </a:tc>
                <a:tc>
                  <a:txBody>
                    <a:bodyPr/>
                    <a:lstStyle/>
                    <a:p>
                      <a:pPr algn="r"/>
                      <a:r>
                        <a:rPr lang="nl-BE" dirty="0">
                          <a:latin typeface="ＭＳ Ｐゴシック" panose="020B0600070205080204" pitchFamily="50" charset="-128"/>
                          <a:ea typeface="ＭＳ Ｐゴシック" panose="020B0600070205080204" pitchFamily="50" charset="-128"/>
                        </a:rPr>
                        <a:t>450</a:t>
                      </a:r>
                    </a:p>
                  </a:txBody>
                  <a:tcPr/>
                </a:tc>
                <a:extLst>
                  <a:ext uri="{0D108BD9-81ED-4DB2-BD59-A6C34878D82A}">
                    <a16:rowId xmlns:a16="http://schemas.microsoft.com/office/drawing/2014/main" val="10003"/>
                  </a:ext>
                </a:extLst>
              </a:tr>
              <a:tr h="360000">
                <a:tc>
                  <a:txBody>
                    <a:bodyPr/>
                    <a:lstStyle/>
                    <a:p>
                      <a:r>
                        <a:rPr lang="nl-BE" b="1" dirty="0">
                          <a:solidFill>
                            <a:schemeClr val="bg1"/>
                          </a:solidFill>
                          <a:latin typeface="ＭＳ Ｐゴシック" panose="020B0600070205080204" pitchFamily="50" charset="-128"/>
                          <a:ea typeface="ＭＳ Ｐゴシック" panose="020B0600070205080204" pitchFamily="50" charset="-128"/>
                        </a:rPr>
                        <a:t>E [N/mm²]</a:t>
                      </a:r>
                    </a:p>
                  </a:txBody>
                  <a:tcPr>
                    <a:solidFill>
                      <a:schemeClr val="accent1"/>
                    </a:solidFill>
                  </a:tcPr>
                </a:tc>
                <a:tc>
                  <a:txBody>
                    <a:bodyPr/>
                    <a:lstStyle/>
                    <a:p>
                      <a:pPr algn="r"/>
                      <a:r>
                        <a:rPr lang="nl-BE" dirty="0">
                          <a:latin typeface="ＭＳ Ｐゴシック" panose="020B0600070205080204" pitchFamily="50" charset="-128"/>
                          <a:ea typeface="ＭＳ Ｐゴシック" panose="020B0600070205080204" pitchFamily="50" charset="-128"/>
                        </a:rPr>
                        <a:t>220000</a:t>
                      </a:r>
                    </a:p>
                  </a:txBody>
                  <a:tcPr/>
                </a:tc>
                <a:extLst>
                  <a:ext uri="{0D108BD9-81ED-4DB2-BD59-A6C34878D82A}">
                    <a16:rowId xmlns:a16="http://schemas.microsoft.com/office/drawing/2014/main" val="10004"/>
                  </a:ext>
                </a:extLst>
              </a:tr>
            </a:tbl>
          </a:graphicData>
        </a:graphic>
      </p:graphicFrame>
      <p:sp>
        <p:nvSpPr>
          <p:cNvPr id="7" name="Slide Number Placeholder 3">
            <a:extLst>
              <a:ext uri="{FF2B5EF4-FFF2-40B4-BE49-F238E27FC236}">
                <a16:creationId xmlns:a16="http://schemas.microsoft.com/office/drawing/2014/main" id="{0C179B20-D3F4-46E7-8B7D-8B8DD6F0AEB9}"/>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097657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直接強度計算法　事例</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DSM</a:t>
            </a:r>
            <a:r>
              <a:rPr lang="ja-JP" altLang="en-US" sz="3200" dirty="0">
                <a:latin typeface="ＭＳ Ｐゴシック" panose="020B0600070205080204" pitchFamily="50" charset="-128"/>
                <a:ea typeface="ＭＳ Ｐゴシック" panose="020B0600070205080204" pitchFamily="50" charset="-128"/>
              </a:rPr>
              <a:t>（</a:t>
            </a:r>
            <a:r>
              <a:rPr lang="nl-BE" sz="3200" dirty="0">
                <a:latin typeface="ＭＳ Ｐゴシック" panose="020B0600070205080204" pitchFamily="50" charset="-128"/>
                <a:ea typeface="ＭＳ Ｐゴシック" panose="020B0600070205080204" pitchFamily="50" charset="-128"/>
              </a:rPr>
              <a:t>Direct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2">
            <a:extLst>
              <a:ext uri="{FF2B5EF4-FFF2-40B4-BE49-F238E27FC236}">
                <a16:creationId xmlns:a16="http://schemas.microsoft.com/office/drawing/2014/main" id="{B3437F9F-62F3-4F0A-8B49-9F6C9EA354DA}"/>
              </a:ext>
            </a:extLst>
          </p:cNvPr>
          <p:cNvSpPr>
            <a:spLocks noGrp="1"/>
          </p:cNvSpPr>
          <p:nvPr>
            <p:ph idx="1"/>
          </p:nvPr>
        </p:nvSpPr>
        <p:spPr>
          <a:xfrm>
            <a:off x="628650" y="1690689"/>
            <a:ext cx="7886700" cy="481011"/>
          </a:xfrm>
        </p:spPr>
        <p:txBody>
          <a:bodyPr>
            <a:normAutofit fontScale="92500" lnSpcReduction="20000"/>
          </a:bodyPr>
          <a:lstStyle/>
          <a:p>
            <a:r>
              <a:rPr lang="ja-JP" altLang="en-US" dirty="0">
                <a:latin typeface="ＭＳ Ｐゴシック" panose="020B0600070205080204" pitchFamily="50" charset="-128"/>
                <a:ea typeface="ＭＳ Ｐゴシック" panose="020B0600070205080204" pitchFamily="50" charset="-128"/>
              </a:rPr>
              <a:t>ステップ</a:t>
            </a:r>
            <a:r>
              <a:rPr lang="en-US" altLang="ja-JP" dirty="0">
                <a:latin typeface="ＭＳ Ｐゴシック" panose="020B0600070205080204" pitchFamily="50" charset="-128"/>
                <a:ea typeface="ＭＳ Ｐゴシック" panose="020B0600070205080204" pitchFamily="50" charset="-128"/>
              </a:rPr>
              <a:t>1</a:t>
            </a:r>
            <a:r>
              <a:rPr lang="ja-JP" altLang="en-US" dirty="0">
                <a:latin typeface="ＭＳ Ｐゴシック" panose="020B0600070205080204" pitchFamily="50" charset="-128"/>
                <a:ea typeface="ＭＳ Ｐゴシック" panose="020B0600070205080204" pitchFamily="50" charset="-128"/>
              </a:rPr>
              <a:t>　</a:t>
            </a:r>
            <a:r>
              <a:rPr lang="nl-BE"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弾性座屈解析</a:t>
            </a:r>
            <a:endParaRPr lang="nl-BE" dirty="0">
              <a:latin typeface="ＭＳ Ｐゴシック" panose="020B0600070205080204" pitchFamily="50" charset="-128"/>
              <a:ea typeface="ＭＳ Ｐゴシック" panose="020B0600070205080204" pitchFamily="50" charset="-128"/>
            </a:endParaRPr>
          </a:p>
        </p:txBody>
      </p:sp>
      <p:pic>
        <p:nvPicPr>
          <p:cNvPr id="5" name="Afbeelding 4">
            <a:extLst>
              <a:ext uri="{FF2B5EF4-FFF2-40B4-BE49-F238E27FC236}">
                <a16:creationId xmlns:a16="http://schemas.microsoft.com/office/drawing/2014/main" id="{1B3A46A6-0CE6-40E5-9534-F274A782D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6" y="2148254"/>
            <a:ext cx="8629650" cy="4686300"/>
          </a:xfrm>
          <a:prstGeom prst="rect">
            <a:avLst/>
          </a:prstGeom>
        </p:spPr>
      </p:pic>
      <p:sp>
        <p:nvSpPr>
          <p:cNvPr id="6" name="Tijdelijke aanduiding voor inhoud 2">
            <a:extLst>
              <a:ext uri="{FF2B5EF4-FFF2-40B4-BE49-F238E27FC236}">
                <a16:creationId xmlns:a16="http://schemas.microsoft.com/office/drawing/2014/main" id="{90B62D32-6F21-4CF0-A516-BEC86599FD59}"/>
              </a:ext>
            </a:extLst>
          </p:cNvPr>
          <p:cNvSpPr txBox="1">
            <a:spLocks/>
          </p:cNvSpPr>
          <p:nvPr/>
        </p:nvSpPr>
        <p:spPr>
          <a:xfrm rot="16200000">
            <a:off x="-367794" y="4232945"/>
            <a:ext cx="1406690" cy="357595"/>
          </a:xfrm>
          <a:prstGeom prst="rect">
            <a:avLst/>
          </a:prstGeom>
          <a:solidFill>
            <a:schemeClr val="bg1"/>
          </a:solidFill>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負荷因子</a:t>
            </a:r>
            <a:endParaRPr kumimoji="1" lang="nl-BE"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Tijdelijke aanduiding voor inhoud 2">
            <a:extLst>
              <a:ext uri="{FF2B5EF4-FFF2-40B4-BE49-F238E27FC236}">
                <a16:creationId xmlns:a16="http://schemas.microsoft.com/office/drawing/2014/main" id="{12001AFD-97B2-462D-A879-9CC81E0371E4}"/>
              </a:ext>
            </a:extLst>
          </p:cNvPr>
          <p:cNvSpPr txBox="1">
            <a:spLocks/>
          </p:cNvSpPr>
          <p:nvPr/>
        </p:nvSpPr>
        <p:spPr>
          <a:xfrm>
            <a:off x="3868655" y="6496640"/>
            <a:ext cx="1406690" cy="357595"/>
          </a:xfrm>
          <a:prstGeom prst="rect">
            <a:avLst/>
          </a:prstGeom>
          <a:solidFill>
            <a:schemeClr val="bg1"/>
          </a:solidFill>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長さ</a:t>
            </a:r>
            <a:endParaRPr kumimoji="1" lang="nl-BE"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 name="Afbeelding 5">
            <a:extLst>
              <a:ext uri="{FF2B5EF4-FFF2-40B4-BE49-F238E27FC236}">
                <a16:creationId xmlns:a16="http://schemas.microsoft.com/office/drawing/2014/main" id="{24830A55-54C2-4A22-95B3-EF04BC2E06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8601" y="2780928"/>
            <a:ext cx="868091" cy="1311957"/>
          </a:xfrm>
          <a:prstGeom prst="rect">
            <a:avLst/>
          </a:prstGeom>
        </p:spPr>
      </p:pic>
      <p:pic>
        <p:nvPicPr>
          <p:cNvPr id="9" name="Afbeelding 6">
            <a:extLst>
              <a:ext uri="{FF2B5EF4-FFF2-40B4-BE49-F238E27FC236}">
                <a16:creationId xmlns:a16="http://schemas.microsoft.com/office/drawing/2014/main" id="{36FA0049-BBC2-425D-8A1D-84DF9BEA0A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6833" y="2780928"/>
            <a:ext cx="836324" cy="1311957"/>
          </a:xfrm>
          <a:prstGeom prst="rect">
            <a:avLst/>
          </a:prstGeom>
        </p:spPr>
      </p:pic>
      <p:pic>
        <p:nvPicPr>
          <p:cNvPr id="10" name="Afbeelding 7">
            <a:extLst>
              <a:ext uri="{FF2B5EF4-FFF2-40B4-BE49-F238E27FC236}">
                <a16:creationId xmlns:a16="http://schemas.microsoft.com/office/drawing/2014/main" id="{1C79C4FA-F2CA-44FE-8A46-9819175A38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1049" y="4092885"/>
            <a:ext cx="1073419" cy="1311957"/>
          </a:xfrm>
          <a:prstGeom prst="rect">
            <a:avLst/>
          </a:prstGeom>
        </p:spPr>
      </p:pic>
      <p:sp>
        <p:nvSpPr>
          <p:cNvPr id="11" name="Tijdelijke aanduiding voor inhoud 2">
            <a:extLst>
              <a:ext uri="{FF2B5EF4-FFF2-40B4-BE49-F238E27FC236}">
                <a16:creationId xmlns:a16="http://schemas.microsoft.com/office/drawing/2014/main" id="{926EF00D-4945-4167-8629-D1E0EAA59D8B}"/>
              </a:ext>
            </a:extLst>
          </p:cNvPr>
          <p:cNvSpPr txBox="1">
            <a:spLocks/>
          </p:cNvSpPr>
          <p:nvPr/>
        </p:nvSpPr>
        <p:spPr>
          <a:xfrm>
            <a:off x="2138097" y="2431196"/>
            <a:ext cx="1189097" cy="332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局所座屈</a:t>
            </a:r>
            <a:endParaRPr kumimoji="1" lang="nl-BE"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Tijdelijke aanduiding voor inhoud 2">
            <a:extLst>
              <a:ext uri="{FF2B5EF4-FFF2-40B4-BE49-F238E27FC236}">
                <a16:creationId xmlns:a16="http://schemas.microsoft.com/office/drawing/2014/main" id="{4B412720-F52A-4B07-A1D2-463CFEAA9CEE}"/>
              </a:ext>
            </a:extLst>
          </p:cNvPr>
          <p:cNvSpPr txBox="1">
            <a:spLocks/>
          </p:cNvSpPr>
          <p:nvPr/>
        </p:nvSpPr>
        <p:spPr>
          <a:xfrm>
            <a:off x="4210446" y="2431196"/>
            <a:ext cx="1231399" cy="332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ねじれ座屈</a:t>
            </a:r>
            <a:endParaRPr kumimoji="1" lang="nl-BE"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Tijdelijke aanduiding voor inhoud 2">
            <a:extLst>
              <a:ext uri="{FF2B5EF4-FFF2-40B4-BE49-F238E27FC236}">
                <a16:creationId xmlns:a16="http://schemas.microsoft.com/office/drawing/2014/main" id="{BB8045E6-4AA1-4F37-A945-8005C11F5BA7}"/>
              </a:ext>
            </a:extLst>
          </p:cNvPr>
          <p:cNvSpPr txBox="1">
            <a:spLocks/>
          </p:cNvSpPr>
          <p:nvPr/>
        </p:nvSpPr>
        <p:spPr>
          <a:xfrm>
            <a:off x="6226258" y="3675675"/>
            <a:ext cx="1189097" cy="332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全体座屈</a:t>
            </a:r>
            <a:endParaRPr kumimoji="1" lang="nl-BE"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5" name="Slide Number Placeholder 3">
            <a:extLst>
              <a:ext uri="{FF2B5EF4-FFF2-40B4-BE49-F238E27FC236}">
                <a16:creationId xmlns:a16="http://schemas.microsoft.com/office/drawing/2014/main" id="{391B71B0-E0F4-4A7A-BC3F-532299AA1324}"/>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032515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直接強度計算法　事例</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DSM</a:t>
            </a:r>
            <a:r>
              <a:rPr lang="ja-JP" altLang="en-US" sz="3200" dirty="0">
                <a:latin typeface="ＭＳ Ｐゴシック" panose="020B0600070205080204" pitchFamily="50" charset="-128"/>
                <a:ea typeface="ＭＳ Ｐゴシック" panose="020B0600070205080204" pitchFamily="50" charset="-128"/>
              </a:rPr>
              <a:t>（</a:t>
            </a:r>
            <a:r>
              <a:rPr lang="nl-BE" sz="3200" dirty="0">
                <a:latin typeface="ＭＳ Ｐゴシック" panose="020B0600070205080204" pitchFamily="50" charset="-128"/>
                <a:ea typeface="ＭＳ Ｐゴシック" panose="020B0600070205080204" pitchFamily="50" charset="-128"/>
              </a:rPr>
              <a:t>Direct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2">
            <a:extLst>
              <a:ext uri="{FF2B5EF4-FFF2-40B4-BE49-F238E27FC236}">
                <a16:creationId xmlns:a16="http://schemas.microsoft.com/office/drawing/2014/main" id="{966A56DD-C609-482C-9F5B-646CB44D53A4}"/>
              </a:ext>
            </a:extLst>
          </p:cNvPr>
          <p:cNvSpPr>
            <a:spLocks noGrp="1"/>
          </p:cNvSpPr>
          <p:nvPr>
            <p:ph idx="1"/>
          </p:nvPr>
        </p:nvSpPr>
        <p:spPr>
          <a:xfrm>
            <a:off x="628650" y="1825625"/>
            <a:ext cx="7886700" cy="4351338"/>
          </a:xfrm>
        </p:spPr>
        <p:txBody>
          <a:bodyPr>
            <a:normAutofit fontScale="92500" lnSpcReduction="20000"/>
          </a:bodyPr>
          <a:lstStyle/>
          <a:p>
            <a:r>
              <a:rPr lang="ja-JP" altLang="en-US" dirty="0">
                <a:latin typeface="ＭＳ Ｐゴシック" panose="020B0600070205080204" pitchFamily="50" charset="-128"/>
                <a:ea typeface="ＭＳ Ｐゴシック" panose="020B0600070205080204" pitchFamily="50" charset="-128"/>
              </a:rPr>
              <a:t>解析結果　</a:t>
            </a:r>
            <a:r>
              <a:rPr lang="nl-BE"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　</a:t>
            </a:r>
            <a:r>
              <a:rPr lang="nl-BE"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弾性限界座屈荷重　</a:t>
            </a:r>
            <a:r>
              <a:rPr lang="nl-BE" dirty="0">
                <a:latin typeface="ＭＳ Ｐゴシック" panose="020B0600070205080204" pitchFamily="50" charset="-128"/>
                <a:ea typeface="ＭＳ Ｐゴシック" panose="020B0600070205080204" pitchFamily="50" charset="-128"/>
              </a:rPr>
              <a:t>”</a:t>
            </a:r>
          </a:p>
          <a:p>
            <a:pPr marL="0" indent="0">
              <a:buNone/>
            </a:pPr>
            <a:r>
              <a:rPr lang="ja-JP" altLang="en-US"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本事例における弾性座屈解析の荷重因子は次に等しい</a:t>
            </a:r>
            <a:endParaRPr lang="nl-BE" sz="2400" dirty="0">
              <a:latin typeface="ＭＳ Ｐゴシック" panose="020B0600070205080204" pitchFamily="50" charset="-128"/>
              <a:ea typeface="ＭＳ Ｐゴシック" panose="020B0600070205080204" pitchFamily="50" charset="-128"/>
            </a:endParaRPr>
          </a:p>
          <a:p>
            <a:pPr lvl="2"/>
            <a:endParaRPr lang="nl-BE" dirty="0">
              <a:latin typeface="ＭＳ Ｐゴシック" panose="020B0600070205080204" pitchFamily="50" charset="-128"/>
              <a:ea typeface="ＭＳ Ｐゴシック" panose="020B0600070205080204" pitchFamily="50" charset="-128"/>
            </a:endParaRPr>
          </a:p>
          <a:p>
            <a:pPr marL="914400" lvl="2" indent="0">
              <a:buNone/>
            </a:pP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局部座屈荷重　　</a:t>
            </a:r>
            <a:r>
              <a:rPr lang="nl-BE"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　</a:t>
            </a:r>
            <a:r>
              <a:rPr lang="nl-BE" dirty="0">
                <a:latin typeface="ＭＳ Ｐゴシック" panose="020B0600070205080204" pitchFamily="50" charset="-128"/>
                <a:ea typeface="ＭＳ Ｐゴシック" panose="020B0600070205080204" pitchFamily="50" charset="-128"/>
              </a:rPr>
              <a:t> 0</a:t>
            </a:r>
            <a:r>
              <a:rPr lang="en-US" altLang="ja-JP" dirty="0">
                <a:latin typeface="ＭＳ Ｐゴシック" panose="020B0600070205080204" pitchFamily="50" charset="-128"/>
                <a:ea typeface="ＭＳ Ｐゴシック" panose="020B0600070205080204" pitchFamily="50" charset="-128"/>
              </a:rPr>
              <a:t>.</a:t>
            </a:r>
            <a:r>
              <a:rPr lang="nl-BE" dirty="0">
                <a:latin typeface="ＭＳ Ｐゴシック" panose="020B0600070205080204" pitchFamily="50" charset="-128"/>
                <a:ea typeface="ＭＳ Ｐゴシック" panose="020B0600070205080204" pitchFamily="50" charset="-128"/>
              </a:rPr>
              <a:t>80</a:t>
            </a:r>
          </a:p>
          <a:p>
            <a:pPr marL="914400" lvl="2" indent="0">
              <a:buNone/>
            </a:pP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ねじれ座屈荷重　</a:t>
            </a:r>
            <a:r>
              <a:rPr lang="nl-BE"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a:t>
            </a:r>
            <a:r>
              <a:rPr lang="nl-BE" dirty="0">
                <a:latin typeface="ＭＳ Ｐゴシック" panose="020B0600070205080204" pitchFamily="50" charset="-128"/>
                <a:ea typeface="ＭＳ Ｐゴシック" panose="020B0600070205080204" pitchFamily="50" charset="-128"/>
              </a:rPr>
              <a:t>1</a:t>
            </a:r>
            <a:r>
              <a:rPr lang="en-US" altLang="ja-JP" dirty="0">
                <a:latin typeface="ＭＳ Ｐゴシック" panose="020B0600070205080204" pitchFamily="50" charset="-128"/>
                <a:ea typeface="ＭＳ Ｐゴシック" panose="020B0600070205080204" pitchFamily="50" charset="-128"/>
              </a:rPr>
              <a:t>.</a:t>
            </a:r>
            <a:r>
              <a:rPr lang="nl-BE" dirty="0">
                <a:latin typeface="ＭＳ Ｐゴシック" panose="020B0600070205080204" pitchFamily="50" charset="-128"/>
                <a:ea typeface="ＭＳ Ｐゴシック" panose="020B0600070205080204" pitchFamily="50" charset="-128"/>
              </a:rPr>
              <a:t>26</a:t>
            </a:r>
          </a:p>
          <a:p>
            <a:pPr marL="914400" lvl="2" indent="0">
              <a:buNone/>
            </a:pP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全体座屈荷重　　：　</a:t>
            </a:r>
            <a:r>
              <a:rPr lang="en-US" altLang="ja-JP" dirty="0">
                <a:latin typeface="ＭＳ Ｐゴシック" panose="020B0600070205080204" pitchFamily="50" charset="-128"/>
                <a:ea typeface="ＭＳ Ｐゴシック" panose="020B0600070205080204" pitchFamily="50" charset="-128"/>
              </a:rPr>
              <a:t>0.28</a:t>
            </a:r>
            <a:endParaRPr lang="nl-BE"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ステップ２　</a:t>
            </a:r>
            <a:r>
              <a:rPr lang="nl-BE"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公称強度の計算</a:t>
            </a:r>
            <a:endParaRPr lang="nl-BE" dirty="0">
              <a:latin typeface="ＭＳ Ｐゴシック" panose="020B0600070205080204" pitchFamily="50" charset="-128"/>
              <a:ea typeface="ＭＳ Ｐゴシック" panose="020B0600070205080204" pitchFamily="50" charset="-128"/>
            </a:endParaRPr>
          </a:p>
          <a:p>
            <a:pPr lvl="2"/>
            <a:endParaRPr lang="nl-BE" dirty="0">
              <a:latin typeface="ＭＳ Ｐゴシック" panose="020B0600070205080204" pitchFamily="50" charset="-128"/>
              <a:ea typeface="ＭＳ Ｐゴシック" panose="020B0600070205080204" pitchFamily="50" charset="-128"/>
            </a:endParaRPr>
          </a:p>
          <a:p>
            <a:pPr lvl="2">
              <a:buFontTx/>
              <a:buChar char="-"/>
            </a:pPr>
            <a:r>
              <a:rPr lang="ja-JP" altLang="en-US" dirty="0">
                <a:latin typeface="ＭＳ Ｐゴシック" panose="020B0600070205080204" pitchFamily="50" charset="-128"/>
                <a:ea typeface="ＭＳ Ｐゴシック" panose="020B0600070205080204" pitchFamily="50" charset="-128"/>
              </a:rPr>
              <a:t>局部座屈　　→　</a:t>
            </a:r>
            <a:r>
              <a:rPr lang="en-US" altLang="ja-JP" dirty="0">
                <a:latin typeface="ＭＳ Ｐゴシック" panose="020B0600070205080204" pitchFamily="50" charset="-128"/>
                <a:ea typeface="ＭＳ Ｐゴシック" panose="020B0600070205080204" pitchFamily="50" charset="-128"/>
              </a:rPr>
              <a:t>1</a:t>
            </a:r>
            <a:r>
              <a:rPr lang="ja-JP" altLang="en-US" dirty="0">
                <a:latin typeface="ＭＳ Ｐゴシック" panose="020B0600070205080204" pitchFamily="50" charset="-128"/>
                <a:ea typeface="ＭＳ Ｐゴシック" panose="020B0600070205080204" pitchFamily="50" charset="-128"/>
              </a:rPr>
              <a:t>方程式</a:t>
            </a:r>
            <a:endParaRPr lang="en-US" altLang="ja-JP" dirty="0">
              <a:latin typeface="ＭＳ Ｐゴシック" panose="020B0600070205080204" pitchFamily="50" charset="-128"/>
              <a:ea typeface="ＭＳ Ｐゴシック" panose="020B0600070205080204" pitchFamily="50" charset="-128"/>
            </a:endParaRPr>
          </a:p>
          <a:p>
            <a:pPr lvl="2">
              <a:buFontTx/>
              <a:buChar char="-"/>
            </a:pPr>
            <a:r>
              <a:rPr lang="ja-JP" altLang="en-US" dirty="0">
                <a:latin typeface="ＭＳ Ｐゴシック" panose="020B0600070205080204" pitchFamily="50" charset="-128"/>
                <a:ea typeface="ＭＳ Ｐゴシック" panose="020B0600070205080204" pitchFamily="50" charset="-128"/>
              </a:rPr>
              <a:t>ねじれ座屈　→　</a:t>
            </a:r>
            <a:r>
              <a:rPr lang="en-US" altLang="ja-JP" dirty="0">
                <a:latin typeface="ＭＳ Ｐゴシック" panose="020B0600070205080204" pitchFamily="50" charset="-128"/>
                <a:ea typeface="ＭＳ Ｐゴシック" panose="020B0600070205080204" pitchFamily="50" charset="-128"/>
              </a:rPr>
              <a:t>1</a:t>
            </a:r>
            <a:r>
              <a:rPr lang="ja-JP" altLang="en-US" dirty="0">
                <a:latin typeface="ＭＳ Ｐゴシック" panose="020B0600070205080204" pitchFamily="50" charset="-128"/>
                <a:ea typeface="ＭＳ Ｐゴシック" panose="020B0600070205080204" pitchFamily="50" charset="-128"/>
              </a:rPr>
              <a:t>方程式</a:t>
            </a:r>
            <a:endParaRPr lang="en-US" altLang="ja-JP" dirty="0">
              <a:latin typeface="ＭＳ Ｐゴシック" panose="020B0600070205080204" pitchFamily="50" charset="-128"/>
              <a:ea typeface="ＭＳ Ｐゴシック" panose="020B0600070205080204" pitchFamily="50" charset="-128"/>
            </a:endParaRPr>
          </a:p>
          <a:p>
            <a:pPr lvl="2">
              <a:buFontTx/>
              <a:buChar char="-"/>
            </a:pPr>
            <a:r>
              <a:rPr lang="ja-JP" altLang="en-US" dirty="0">
                <a:latin typeface="ＭＳ Ｐゴシック" panose="020B0600070205080204" pitchFamily="50" charset="-128"/>
                <a:ea typeface="ＭＳ Ｐゴシック" panose="020B0600070205080204" pitchFamily="50" charset="-128"/>
              </a:rPr>
              <a:t>全体座屈　　→　</a:t>
            </a:r>
            <a:r>
              <a:rPr lang="en-US" altLang="ja-JP" dirty="0">
                <a:latin typeface="ＭＳ Ｐゴシック" panose="020B0600070205080204" pitchFamily="50" charset="-128"/>
                <a:ea typeface="ＭＳ Ｐゴシック" panose="020B0600070205080204" pitchFamily="50" charset="-128"/>
              </a:rPr>
              <a:t>1</a:t>
            </a:r>
            <a:r>
              <a:rPr lang="ja-JP" altLang="en-US" dirty="0">
                <a:latin typeface="ＭＳ Ｐゴシック" panose="020B0600070205080204" pitchFamily="50" charset="-128"/>
                <a:ea typeface="ＭＳ Ｐゴシック" panose="020B0600070205080204" pitchFamily="50" charset="-128"/>
              </a:rPr>
              <a:t>方程式</a:t>
            </a:r>
            <a:endParaRPr lang="nl-BE"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50F936BB-753D-4F9D-80DA-E76E2E9D858A}"/>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879855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直接強度計算法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DSM</a:t>
            </a:r>
            <a:r>
              <a:rPr lang="ja-JP" altLang="en-US" sz="3200" dirty="0">
                <a:latin typeface="ＭＳ Ｐゴシック" panose="020B0600070205080204" pitchFamily="50" charset="-128"/>
                <a:ea typeface="ＭＳ Ｐゴシック" panose="020B0600070205080204" pitchFamily="50" charset="-128"/>
              </a:rPr>
              <a:t>（</a:t>
            </a:r>
            <a:r>
              <a:rPr lang="nl-BE" sz="3200" dirty="0">
                <a:latin typeface="ＭＳ Ｐゴシック" panose="020B0600070205080204" pitchFamily="50" charset="-128"/>
                <a:ea typeface="ＭＳ Ｐゴシック" panose="020B0600070205080204" pitchFamily="50" charset="-128"/>
              </a:rPr>
              <a:t>Direct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2">
            <a:extLst>
              <a:ext uri="{FF2B5EF4-FFF2-40B4-BE49-F238E27FC236}">
                <a16:creationId xmlns:a16="http://schemas.microsoft.com/office/drawing/2014/main" id="{6AFA4909-8E9B-40B2-91A0-4225B44CC24F}"/>
              </a:ext>
            </a:extLst>
          </p:cNvPr>
          <p:cNvSpPr>
            <a:spLocks noGrp="1" noRot="1" noChangeAspect="1" noMove="1" noResize="1" noEditPoints="1" noAdjustHandles="1" noChangeArrowheads="1" noChangeShapeType="1" noTextEdit="1"/>
          </p:cNvSpPr>
          <p:nvPr>
            <p:ph idx="1"/>
          </p:nvPr>
        </p:nvSpPr>
        <p:spPr>
          <a:xfrm>
            <a:off x="628650" y="1825625"/>
            <a:ext cx="7886700" cy="4351338"/>
          </a:xfrm>
          <a:blipFill rotWithShape="0">
            <a:blip r:embed="rId2" cstate="print">
              <a:extLst>
                <a:ext uri="{28A0092B-C50C-407E-A947-70E740481C1C}">
                  <a14:useLocalDpi xmlns:a14="http://schemas.microsoft.com/office/drawing/2010/main" val="0"/>
                </a:ext>
              </a:extLst>
            </a:blip>
            <a:stretch>
              <a:fillRect l="-1630" t="-1611"/>
            </a:stretch>
          </a:blipFill>
        </p:spPr>
        <p:txBody>
          <a:bodyPr/>
          <a:lstStyle/>
          <a:p>
            <a:pPr>
              <a:buNone/>
            </a:pPr>
            <a:r>
              <a:rPr lang="nl-BE">
                <a:noFill/>
              </a:rPr>
              <a:t> </a:t>
            </a:r>
          </a:p>
        </p:txBody>
      </p:sp>
      <p:sp>
        <p:nvSpPr>
          <p:cNvPr id="5" name="Tijdelijke aanduiding voor inhoud 2">
            <a:extLst>
              <a:ext uri="{FF2B5EF4-FFF2-40B4-BE49-F238E27FC236}">
                <a16:creationId xmlns:a16="http://schemas.microsoft.com/office/drawing/2014/main" id="{ECE96F6A-093C-41A5-9101-48CD11C4CE28}"/>
              </a:ext>
            </a:extLst>
          </p:cNvPr>
          <p:cNvSpPr txBox="1">
            <a:spLocks/>
          </p:cNvSpPr>
          <p:nvPr/>
        </p:nvSpPr>
        <p:spPr>
          <a:xfrm>
            <a:off x="638810" y="1822769"/>
            <a:ext cx="7886700" cy="481011"/>
          </a:xfrm>
          <a:prstGeom prst="rect">
            <a:avLst/>
          </a:prstGeom>
          <a:solidFill>
            <a:schemeClr val="bg1"/>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200" b="0" i="0" u="none" strike="noStrike" kern="1200" cap="none" spc="0" normalizeH="0" baseline="0" noProof="0" dirty="0">
                <a:ln>
                  <a:noFill/>
                </a:ln>
                <a:solidFill>
                  <a:srgbClr val="4F81BD"/>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3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公称局所座屈強度　</a:t>
            </a:r>
            <a:r>
              <a:rPr kumimoji="1" lang="en-US" altLang="ja-JP" sz="34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a:t>
            </a:r>
            <a:r>
              <a:rPr kumimoji="1" lang="en-US" altLang="ja-JP" sz="3400" b="0" i="0" u="none" strike="noStrike" kern="1200" cap="none" spc="0" normalizeH="0" baseline="-2500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nl</a:t>
            </a:r>
            <a:endParaRPr kumimoji="1" lang="nl-BE" sz="28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Slide Number Placeholder 3">
            <a:extLst>
              <a:ext uri="{FF2B5EF4-FFF2-40B4-BE49-F238E27FC236}">
                <a16:creationId xmlns:a16="http://schemas.microsoft.com/office/drawing/2014/main" id="{47A443D7-DC18-4487-8DB7-A7DD96279986}"/>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33815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直接強度計算法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DSM</a:t>
            </a:r>
            <a:r>
              <a:rPr lang="ja-JP" altLang="en-US" sz="3200" dirty="0">
                <a:latin typeface="ＭＳ Ｐゴシック" panose="020B0600070205080204" pitchFamily="50" charset="-128"/>
                <a:ea typeface="ＭＳ Ｐゴシック" panose="020B0600070205080204" pitchFamily="50" charset="-128"/>
              </a:rPr>
              <a:t>（</a:t>
            </a:r>
            <a:r>
              <a:rPr lang="nl-BE" sz="3200" dirty="0">
                <a:latin typeface="ＭＳ Ｐゴシック" panose="020B0600070205080204" pitchFamily="50" charset="-128"/>
                <a:ea typeface="ＭＳ Ｐゴシック" panose="020B0600070205080204" pitchFamily="50" charset="-128"/>
              </a:rPr>
              <a:t>Direct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2">
            <a:extLst>
              <a:ext uri="{FF2B5EF4-FFF2-40B4-BE49-F238E27FC236}">
                <a16:creationId xmlns:a16="http://schemas.microsoft.com/office/drawing/2014/main" id="{8B9220B6-DE2E-46D6-B35A-AB5253586A0A}"/>
              </a:ext>
            </a:extLst>
          </p:cNvPr>
          <p:cNvSpPr>
            <a:spLocks noGrp="1" noRot="1" noChangeAspect="1" noMove="1" noResize="1" noEditPoints="1" noAdjustHandles="1" noChangeArrowheads="1" noChangeShapeType="1" noTextEdit="1"/>
          </p:cNvSpPr>
          <p:nvPr>
            <p:ph idx="1"/>
          </p:nvPr>
        </p:nvSpPr>
        <p:spPr>
          <a:xfrm>
            <a:off x="628650" y="1825625"/>
            <a:ext cx="7886700" cy="4351338"/>
          </a:xfrm>
          <a:blipFill rotWithShape="0">
            <a:blip r:embed="rId2" cstate="print">
              <a:extLst>
                <a:ext uri="{28A0092B-C50C-407E-A947-70E740481C1C}">
                  <a14:useLocalDpi xmlns:a14="http://schemas.microsoft.com/office/drawing/2010/main" val="0"/>
                </a:ext>
              </a:extLst>
            </a:blip>
            <a:stretch>
              <a:fillRect l="-1481" t="-1487"/>
            </a:stretch>
          </a:blipFill>
        </p:spPr>
        <p:txBody>
          <a:bodyPr/>
          <a:lstStyle/>
          <a:p>
            <a:pPr>
              <a:buNone/>
            </a:pPr>
            <a:r>
              <a:rPr lang="nl-BE">
                <a:noFill/>
              </a:rPr>
              <a:t> </a:t>
            </a:r>
          </a:p>
        </p:txBody>
      </p:sp>
      <p:sp>
        <p:nvSpPr>
          <p:cNvPr id="5" name="Tijdelijke aanduiding voor inhoud 2">
            <a:extLst>
              <a:ext uri="{FF2B5EF4-FFF2-40B4-BE49-F238E27FC236}">
                <a16:creationId xmlns:a16="http://schemas.microsoft.com/office/drawing/2014/main" id="{B70CCFB4-954F-4FF5-A8BB-4A3A64CC4487}"/>
              </a:ext>
            </a:extLst>
          </p:cNvPr>
          <p:cNvSpPr txBox="1">
            <a:spLocks/>
          </p:cNvSpPr>
          <p:nvPr/>
        </p:nvSpPr>
        <p:spPr>
          <a:xfrm>
            <a:off x="638810" y="1822769"/>
            <a:ext cx="7886700" cy="481011"/>
          </a:xfrm>
          <a:prstGeom prst="rect">
            <a:avLst/>
          </a:prstGeom>
          <a:solidFill>
            <a:schemeClr val="bg1"/>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200" b="0" i="0" u="none" strike="noStrike" kern="1200" cap="none" spc="0" normalizeH="0" baseline="0" noProof="0" dirty="0">
                <a:ln>
                  <a:noFill/>
                </a:ln>
                <a:solidFill>
                  <a:srgbClr val="4F81BD"/>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3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公称ねじれ座屈強度　</a:t>
            </a:r>
            <a:r>
              <a:rPr kumimoji="1" lang="en-US" altLang="ja-JP" sz="34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a:t>
            </a:r>
            <a:r>
              <a:rPr kumimoji="1" lang="en-US" altLang="ja-JP" sz="3400" b="0" i="0" u="none" strike="noStrike" kern="1200" cap="none" spc="0" normalizeH="0" baseline="-2500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nd</a:t>
            </a:r>
            <a:endParaRPr kumimoji="1" lang="nl-BE" sz="28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Slide Number Placeholder 3">
            <a:extLst>
              <a:ext uri="{FF2B5EF4-FFF2-40B4-BE49-F238E27FC236}">
                <a16:creationId xmlns:a16="http://schemas.microsoft.com/office/drawing/2014/main" id="{EFE4EC37-6A6A-4395-83E3-65E7B2FAE09D}"/>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319820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直接強度計算法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DSM</a:t>
            </a:r>
            <a:r>
              <a:rPr lang="ja-JP" altLang="en-US" sz="3200" dirty="0">
                <a:latin typeface="ＭＳ Ｐゴシック" panose="020B0600070205080204" pitchFamily="50" charset="-128"/>
                <a:ea typeface="ＭＳ Ｐゴシック" panose="020B0600070205080204" pitchFamily="50" charset="-128"/>
              </a:rPr>
              <a:t>（</a:t>
            </a:r>
            <a:r>
              <a:rPr lang="nl-BE" sz="3200" dirty="0">
                <a:latin typeface="ＭＳ Ｐゴシック" panose="020B0600070205080204" pitchFamily="50" charset="-128"/>
                <a:ea typeface="ＭＳ Ｐゴシック" panose="020B0600070205080204" pitchFamily="50" charset="-128"/>
              </a:rPr>
              <a:t>Direct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2">
            <a:extLst>
              <a:ext uri="{FF2B5EF4-FFF2-40B4-BE49-F238E27FC236}">
                <a16:creationId xmlns:a16="http://schemas.microsoft.com/office/drawing/2014/main" id="{CB335FB7-7B9D-438B-BD23-7D96A7612278}"/>
              </a:ext>
            </a:extLst>
          </p:cNvPr>
          <p:cNvSpPr>
            <a:spLocks noGrp="1" noRot="1" noChangeAspect="1" noMove="1" noResize="1" noEditPoints="1" noAdjustHandles="1" noChangeArrowheads="1" noChangeShapeType="1" noTextEdit="1"/>
          </p:cNvSpPr>
          <p:nvPr>
            <p:ph idx="1"/>
          </p:nvPr>
        </p:nvSpPr>
        <p:spPr>
          <a:xfrm>
            <a:off x="628650" y="1825625"/>
            <a:ext cx="7886700" cy="4351338"/>
          </a:xfrm>
          <a:blipFill rotWithShape="0">
            <a:blip r:embed="rId2" cstate="print">
              <a:extLst>
                <a:ext uri="{28A0092B-C50C-407E-A947-70E740481C1C}">
                  <a14:useLocalDpi xmlns:a14="http://schemas.microsoft.com/office/drawing/2010/main" val="0"/>
                </a:ext>
              </a:extLst>
            </a:blip>
            <a:stretch>
              <a:fillRect l="-1481" t="-2478"/>
            </a:stretch>
          </a:blipFill>
        </p:spPr>
        <p:txBody>
          <a:bodyPr/>
          <a:lstStyle/>
          <a:p>
            <a:pPr>
              <a:buNone/>
            </a:pPr>
            <a:r>
              <a:rPr lang="nl-BE" dirty="0">
                <a:noFill/>
              </a:rPr>
              <a:t> </a:t>
            </a:r>
          </a:p>
        </p:txBody>
      </p:sp>
      <p:sp>
        <p:nvSpPr>
          <p:cNvPr id="5" name="Tijdelijke aanduiding voor inhoud 2">
            <a:extLst>
              <a:ext uri="{FF2B5EF4-FFF2-40B4-BE49-F238E27FC236}">
                <a16:creationId xmlns:a16="http://schemas.microsoft.com/office/drawing/2014/main" id="{9A66DEAF-1FA0-465D-BB06-5B2691554068}"/>
              </a:ext>
            </a:extLst>
          </p:cNvPr>
          <p:cNvSpPr txBox="1">
            <a:spLocks/>
          </p:cNvSpPr>
          <p:nvPr/>
        </p:nvSpPr>
        <p:spPr>
          <a:xfrm>
            <a:off x="638810" y="1761809"/>
            <a:ext cx="7886700" cy="481011"/>
          </a:xfrm>
          <a:prstGeom prst="rect">
            <a:avLst/>
          </a:prstGeom>
          <a:solidFill>
            <a:schemeClr val="bg1"/>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200" b="0" i="0" u="none" strike="noStrike" kern="1200" cap="none" spc="0" normalizeH="0" baseline="0" noProof="0" dirty="0">
                <a:ln>
                  <a:noFill/>
                </a:ln>
                <a:solidFill>
                  <a:srgbClr val="4F81BD"/>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3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公称全体座屈強度　</a:t>
            </a:r>
            <a:r>
              <a:rPr kumimoji="1" lang="en-US" altLang="ja-JP" sz="3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a:t>
            </a:r>
            <a:r>
              <a:rPr kumimoji="1" lang="en-US" altLang="ja-JP" sz="34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ne</a:t>
            </a:r>
            <a:endParaRPr kumimoji="1" lang="nl-BE" sz="28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Slide Number Placeholder 3">
            <a:extLst>
              <a:ext uri="{FF2B5EF4-FFF2-40B4-BE49-F238E27FC236}">
                <a16:creationId xmlns:a16="http://schemas.microsoft.com/office/drawing/2014/main" id="{87408857-D566-45A7-9525-6B383A724C72}"/>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233729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直接強度計算法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DSM</a:t>
            </a:r>
            <a:r>
              <a:rPr lang="ja-JP" altLang="en-US" sz="3200" dirty="0">
                <a:latin typeface="ＭＳ Ｐゴシック" panose="020B0600070205080204" pitchFamily="50" charset="-128"/>
                <a:ea typeface="ＭＳ Ｐゴシック" panose="020B0600070205080204" pitchFamily="50" charset="-128"/>
              </a:rPr>
              <a:t>（</a:t>
            </a:r>
            <a:r>
              <a:rPr lang="nl-BE" sz="3200" dirty="0">
                <a:latin typeface="ＭＳ Ｐゴシック" panose="020B0600070205080204" pitchFamily="50" charset="-128"/>
                <a:ea typeface="ＭＳ Ｐゴシック" panose="020B0600070205080204" pitchFamily="50" charset="-128"/>
              </a:rPr>
              <a:t>Direct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2">
            <a:extLst>
              <a:ext uri="{FF2B5EF4-FFF2-40B4-BE49-F238E27FC236}">
                <a16:creationId xmlns:a16="http://schemas.microsoft.com/office/drawing/2014/main" id="{4478FC96-A5BA-42EB-BB4F-597A21AFD6E9}"/>
              </a:ext>
            </a:extLst>
          </p:cNvPr>
          <p:cNvSpPr>
            <a:spLocks noGrp="1"/>
          </p:cNvSpPr>
          <p:nvPr>
            <p:ph idx="1"/>
          </p:nvPr>
        </p:nvSpPr>
        <p:spPr>
          <a:xfrm>
            <a:off x="628650" y="1825625"/>
            <a:ext cx="7886700" cy="4351338"/>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ステップ３</a:t>
            </a:r>
            <a:r>
              <a:rPr lang="nl-BE"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同軸座屈抵抗はこれらの最小値に等しい</a:t>
            </a:r>
            <a:endParaRPr lang="en-US" altLang="ja-JP" dirty="0">
              <a:latin typeface="ＭＳ Ｐゴシック" panose="020B0600070205080204" pitchFamily="50" charset="-128"/>
              <a:ea typeface="ＭＳ Ｐゴシック" panose="020B0600070205080204" pitchFamily="50" charset="-128"/>
            </a:endParaRPr>
          </a:p>
          <a:p>
            <a:endParaRPr lang="nl-BE" dirty="0">
              <a:latin typeface="ＭＳ Ｐゴシック" panose="020B0600070205080204" pitchFamily="50" charset="-128"/>
              <a:ea typeface="ＭＳ Ｐゴシック" panose="020B0600070205080204" pitchFamily="50" charset="-128"/>
            </a:endParaRPr>
          </a:p>
          <a:p>
            <a:pPr lvl="2">
              <a:buFontTx/>
              <a:buChar char="-"/>
            </a:pPr>
            <a:r>
              <a:rPr lang="ja-JP" altLang="en-US" dirty="0">
                <a:latin typeface="ＭＳ Ｐゴシック" panose="020B0600070205080204" pitchFamily="50" charset="-128"/>
                <a:ea typeface="ＭＳ Ｐゴシック" panose="020B0600070205080204" pitchFamily="50" charset="-128"/>
              </a:rPr>
              <a:t>局所座屈　　</a:t>
            </a:r>
            <a:r>
              <a:rPr lang="nl-BE" dirty="0">
                <a:latin typeface="ＭＳ Ｐゴシック" panose="020B0600070205080204" pitchFamily="50" charset="-128"/>
                <a:ea typeface="ＭＳ Ｐゴシック" panose="020B0600070205080204" pitchFamily="50" charset="-128"/>
              </a:rPr>
              <a:t>: P</a:t>
            </a:r>
            <a:r>
              <a:rPr lang="nl-BE" baseline="-25000" dirty="0">
                <a:latin typeface="ＭＳ Ｐゴシック" panose="020B0600070205080204" pitchFamily="50" charset="-128"/>
                <a:ea typeface="ＭＳ Ｐゴシック" panose="020B0600070205080204" pitchFamily="50" charset="-128"/>
              </a:rPr>
              <a:t>nl</a:t>
            </a:r>
            <a:r>
              <a:rPr lang="nl-BE" dirty="0">
                <a:latin typeface="ＭＳ Ｐゴシック" panose="020B0600070205080204" pitchFamily="50" charset="-128"/>
                <a:ea typeface="ＭＳ Ｐゴシック" panose="020B0600070205080204" pitchFamily="50" charset="-128"/>
              </a:rPr>
              <a:t> = 93</a:t>
            </a:r>
            <a:r>
              <a:rPr lang="en-US" altLang="ja-JP" dirty="0">
                <a:latin typeface="ＭＳ Ｐゴシック" panose="020B0600070205080204" pitchFamily="50" charset="-128"/>
                <a:ea typeface="ＭＳ Ｐゴシック" panose="020B0600070205080204" pitchFamily="50" charset="-128"/>
              </a:rPr>
              <a:t>.</a:t>
            </a:r>
            <a:r>
              <a:rPr lang="nl-BE" dirty="0">
                <a:latin typeface="ＭＳ Ｐゴシック" panose="020B0600070205080204" pitchFamily="50" charset="-128"/>
                <a:ea typeface="ＭＳ Ｐゴシック" panose="020B0600070205080204" pitchFamily="50" charset="-128"/>
              </a:rPr>
              <a:t>81 kN</a:t>
            </a:r>
          </a:p>
          <a:p>
            <a:pPr lvl="2">
              <a:buFontTx/>
              <a:buChar char="-"/>
            </a:pPr>
            <a:r>
              <a:rPr lang="ja-JP" altLang="en-US" dirty="0">
                <a:latin typeface="ＭＳ Ｐゴシック" panose="020B0600070205080204" pitchFamily="50" charset="-128"/>
                <a:ea typeface="ＭＳ Ｐゴシック" panose="020B0600070205080204" pitchFamily="50" charset="-128"/>
              </a:rPr>
              <a:t>ねじれ座屈　</a:t>
            </a:r>
            <a:r>
              <a:rPr lang="nl-BE" dirty="0">
                <a:latin typeface="ＭＳ Ｐゴシック" panose="020B0600070205080204" pitchFamily="50" charset="-128"/>
                <a:ea typeface="ＭＳ Ｐゴシック" panose="020B0600070205080204" pitchFamily="50" charset="-128"/>
              </a:rPr>
              <a:t>: P</a:t>
            </a:r>
            <a:r>
              <a:rPr lang="nl-BE" baseline="-25000" dirty="0">
                <a:latin typeface="ＭＳ Ｐゴシック" panose="020B0600070205080204" pitchFamily="50" charset="-128"/>
                <a:ea typeface="ＭＳ Ｐゴシック" panose="020B0600070205080204" pitchFamily="50" charset="-128"/>
              </a:rPr>
              <a:t>nd</a:t>
            </a:r>
            <a:r>
              <a:rPr lang="nl-BE" dirty="0">
                <a:latin typeface="ＭＳ Ｐゴシック" panose="020B0600070205080204" pitchFamily="50" charset="-128"/>
                <a:ea typeface="ＭＳ Ｐゴシック" panose="020B0600070205080204" pitchFamily="50" charset="-128"/>
              </a:rPr>
              <a:t> = 344</a:t>
            </a:r>
            <a:r>
              <a:rPr lang="en-US" altLang="ja-JP" dirty="0">
                <a:latin typeface="ＭＳ Ｐゴシック" panose="020B0600070205080204" pitchFamily="50" charset="-128"/>
                <a:ea typeface="ＭＳ Ｐゴシック" panose="020B0600070205080204" pitchFamily="50" charset="-128"/>
              </a:rPr>
              <a:t>.</a:t>
            </a:r>
            <a:r>
              <a:rPr lang="nl-BE" dirty="0">
                <a:latin typeface="ＭＳ Ｐゴシック" panose="020B0600070205080204" pitchFamily="50" charset="-128"/>
                <a:ea typeface="ＭＳ Ｐゴシック" panose="020B0600070205080204" pitchFamily="50" charset="-128"/>
              </a:rPr>
              <a:t>56 kN</a:t>
            </a:r>
          </a:p>
          <a:p>
            <a:pPr lvl="2">
              <a:buFontTx/>
              <a:buChar char="-"/>
            </a:pPr>
            <a:r>
              <a:rPr lang="ja-JP" altLang="en-US" dirty="0">
                <a:latin typeface="ＭＳ Ｐゴシック" panose="020B0600070205080204" pitchFamily="50" charset="-128"/>
                <a:ea typeface="ＭＳ Ｐゴシック" panose="020B0600070205080204" pitchFamily="50" charset="-128"/>
              </a:rPr>
              <a:t>全体座屈　　</a:t>
            </a:r>
            <a:r>
              <a:rPr lang="nl-BE" dirty="0">
                <a:latin typeface="ＭＳ Ｐゴシック" panose="020B0600070205080204" pitchFamily="50" charset="-128"/>
                <a:ea typeface="ＭＳ Ｐゴシック" panose="020B0600070205080204" pitchFamily="50" charset="-128"/>
              </a:rPr>
              <a:t>: P</a:t>
            </a:r>
            <a:r>
              <a:rPr lang="nl-BE" baseline="-25000" dirty="0">
                <a:latin typeface="ＭＳ Ｐゴシック" panose="020B0600070205080204" pitchFamily="50" charset="-128"/>
                <a:ea typeface="ＭＳ Ｐゴシック" panose="020B0600070205080204" pitchFamily="50" charset="-128"/>
              </a:rPr>
              <a:t>ne</a:t>
            </a:r>
            <a:r>
              <a:rPr lang="nl-BE" dirty="0">
                <a:latin typeface="ＭＳ Ｐゴシック" panose="020B0600070205080204" pitchFamily="50" charset="-128"/>
                <a:ea typeface="ＭＳ Ｐゴシック" panose="020B0600070205080204" pitchFamily="50" charset="-128"/>
              </a:rPr>
              <a:t> = 93</a:t>
            </a:r>
            <a:r>
              <a:rPr lang="en-US" altLang="ja-JP" dirty="0">
                <a:latin typeface="ＭＳ Ｐゴシック" panose="020B0600070205080204" pitchFamily="50" charset="-128"/>
                <a:ea typeface="ＭＳ Ｐゴシック" panose="020B0600070205080204" pitchFamily="50" charset="-128"/>
              </a:rPr>
              <a:t>.</a:t>
            </a:r>
            <a:r>
              <a:rPr lang="nl-BE" dirty="0">
                <a:latin typeface="ＭＳ Ｐゴシック" panose="020B0600070205080204" pitchFamily="50" charset="-128"/>
                <a:ea typeface="ＭＳ Ｐゴシック" panose="020B0600070205080204" pitchFamily="50" charset="-128"/>
              </a:rPr>
              <a:t>81 kN</a:t>
            </a:r>
          </a:p>
          <a:p>
            <a:pPr lvl="1">
              <a:buNone/>
            </a:pPr>
            <a:endParaRPr lang="nl-BE" dirty="0">
              <a:latin typeface="ＭＳ Ｐゴシック" panose="020B0600070205080204" pitchFamily="50" charset="-128"/>
              <a:ea typeface="ＭＳ Ｐゴシック" panose="020B0600070205080204" pitchFamily="50" charset="-128"/>
            </a:endParaRPr>
          </a:p>
          <a:p>
            <a:pPr lvl="1">
              <a:buNone/>
            </a:pPr>
            <a:r>
              <a:rPr lang="nl-BE" dirty="0">
                <a:latin typeface="ＭＳ Ｐゴシック" panose="020B0600070205080204" pitchFamily="50" charset="-128"/>
                <a:ea typeface="ＭＳ Ｐゴシック" panose="020B0600070205080204" pitchFamily="50" charset="-128"/>
              </a:rPr>
              <a:t>                           ⇒ P</a:t>
            </a:r>
            <a:r>
              <a:rPr lang="nl-BE" baseline="-25000" dirty="0">
                <a:latin typeface="ＭＳ Ｐゴシック" panose="020B0600070205080204" pitchFamily="50" charset="-128"/>
                <a:ea typeface="ＭＳ Ｐゴシック" panose="020B0600070205080204" pitchFamily="50" charset="-128"/>
              </a:rPr>
              <a:t>n</a:t>
            </a:r>
            <a:r>
              <a:rPr lang="nl-BE" dirty="0">
                <a:latin typeface="ＭＳ Ｐゴシック" panose="020B0600070205080204" pitchFamily="50" charset="-128"/>
                <a:ea typeface="ＭＳ Ｐゴシック" panose="020B0600070205080204" pitchFamily="50" charset="-128"/>
              </a:rPr>
              <a:t> = 93,81 kN</a:t>
            </a:r>
          </a:p>
          <a:p>
            <a:pPr lvl="1"/>
            <a:endParaRPr lang="nl-BE"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C3A48494-6FE5-453C-9ABC-CBF7D8CCDBD4}"/>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477167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連続強度計算法</a:t>
            </a:r>
            <a:br>
              <a:rPr lang="nl-BE" dirty="0">
                <a:latin typeface="ＭＳ Ｐゴシック" panose="020B0600070205080204" pitchFamily="50" charset="-128"/>
                <a:ea typeface="ＭＳ Ｐゴシック" panose="020B0600070205080204" pitchFamily="50" charset="-128"/>
              </a:rPr>
            </a:br>
            <a:r>
              <a:rPr lang="en-US" altLang="ja-JP" sz="3200" dirty="0">
                <a:latin typeface="ＭＳ Ｐゴシック" panose="020B0600070205080204" pitchFamily="50" charset="-128"/>
                <a:ea typeface="ＭＳ Ｐゴシック" panose="020B0600070205080204" pitchFamily="50" charset="-128"/>
              </a:rPr>
              <a:t>CSM</a:t>
            </a:r>
            <a:r>
              <a:rPr lang="ja-JP" altLang="en-US" sz="3200" dirty="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Continuous</a:t>
            </a:r>
            <a:r>
              <a:rPr lang="nl-BE" sz="3200" dirty="0">
                <a:latin typeface="ＭＳ Ｐゴシック" panose="020B0600070205080204" pitchFamily="50" charset="-128"/>
                <a:ea typeface="ＭＳ Ｐゴシック" panose="020B0600070205080204" pitchFamily="50" charset="-128"/>
              </a:rPr>
              <a:t> </a:t>
            </a:r>
            <a:r>
              <a:rPr lang="en-US" altLang="ja-JP" sz="3200" dirty="0">
                <a:latin typeface="ＭＳ Ｐゴシック" panose="020B0600070205080204" pitchFamily="50" charset="-128"/>
                <a:ea typeface="ＭＳ Ｐゴシック" panose="020B0600070205080204" pitchFamily="50" charset="-128"/>
              </a:rPr>
              <a:t>S</a:t>
            </a:r>
            <a:r>
              <a:rPr lang="nl-BE" sz="3200" dirty="0">
                <a:latin typeface="ＭＳ Ｐゴシック" panose="020B0600070205080204" pitchFamily="50" charset="-128"/>
                <a:ea typeface="ＭＳ Ｐゴシック" panose="020B0600070205080204" pitchFamily="50" charset="-128"/>
              </a:rPr>
              <a:t>trength </a:t>
            </a:r>
            <a:r>
              <a:rPr lang="en-US" altLang="ja-JP" sz="3200" dirty="0">
                <a:latin typeface="ＭＳ Ｐゴシック" panose="020B0600070205080204" pitchFamily="50" charset="-128"/>
                <a:ea typeface="ＭＳ Ｐゴシック" panose="020B0600070205080204" pitchFamily="50" charset="-128"/>
              </a:rPr>
              <a:t>M</a:t>
            </a:r>
            <a:r>
              <a:rPr lang="nl-BE" sz="3200" dirty="0">
                <a:latin typeface="ＭＳ Ｐゴシック" panose="020B0600070205080204" pitchFamily="50" charset="-128"/>
                <a:ea typeface="ＭＳ Ｐゴシック" panose="020B0600070205080204" pitchFamily="50" charset="-128"/>
              </a:rPr>
              <a:t>ethod</a:t>
            </a:r>
            <a:r>
              <a:rPr lang="ja-JP" altLang="en-US" sz="3200" dirty="0">
                <a:latin typeface="ＭＳ Ｐゴシック" panose="020B0600070205080204" pitchFamily="50" charset="-128"/>
                <a:ea typeface="ＭＳ Ｐゴシック" panose="020B0600070205080204" pitchFamily="50" charset="-128"/>
              </a:rPr>
              <a:t>）</a:t>
            </a:r>
            <a:endParaRPr lang="nl-BE" dirty="0">
              <a:latin typeface="ＭＳ Ｐゴシック" panose="020B0600070205080204" pitchFamily="50" charset="-128"/>
              <a:ea typeface="ＭＳ Ｐゴシック" panose="020B0600070205080204" pitchFamily="50" charset="-128"/>
            </a:endParaRPr>
          </a:p>
        </p:txBody>
      </p:sp>
      <p:sp>
        <p:nvSpPr>
          <p:cNvPr id="4" name="Tijdelijke aanduiding voor inhoud 2">
            <a:extLst>
              <a:ext uri="{FF2B5EF4-FFF2-40B4-BE49-F238E27FC236}">
                <a16:creationId xmlns:a16="http://schemas.microsoft.com/office/drawing/2014/main" id="{70710FEE-C034-40C8-A2EF-FFB83629F34D}"/>
              </a:ext>
            </a:extLst>
          </p:cNvPr>
          <p:cNvSpPr>
            <a:spLocks noGrp="1"/>
          </p:cNvSpPr>
          <p:nvPr>
            <p:ph idx="1"/>
          </p:nvPr>
        </p:nvSpPr>
        <p:spPr>
          <a:xfrm>
            <a:off x="628650" y="1825625"/>
            <a:ext cx="7886700" cy="4351338"/>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ステンレス鋼の特徴</a:t>
            </a:r>
            <a:endParaRPr lang="en-GB" sz="2800" dirty="0">
              <a:latin typeface="ＭＳ Ｐゴシック" panose="020B0600070205080204" pitchFamily="50" charset="-128"/>
              <a:ea typeface="ＭＳ Ｐゴシック" panose="020B0600070205080204" pitchFamily="50" charset="-128"/>
            </a:endParaRPr>
          </a:p>
          <a:p>
            <a:pPr lvl="1"/>
            <a:endParaRPr lang="en-GB" sz="2400" dirty="0">
              <a:latin typeface="ＭＳ Ｐゴシック" panose="020B0600070205080204" pitchFamily="50" charset="-128"/>
              <a:ea typeface="ＭＳ Ｐゴシック" panose="020B0600070205080204" pitchFamily="50" charset="-128"/>
            </a:endParaRPr>
          </a:p>
          <a:p>
            <a:pPr lvl="1">
              <a:buFontTx/>
              <a:buChar char="-"/>
            </a:pPr>
            <a:r>
              <a:rPr lang="ja-JP" altLang="en-US" dirty="0">
                <a:latin typeface="ＭＳ Ｐゴシック" panose="020B0600070205080204" pitchFamily="50" charset="-128"/>
                <a:ea typeface="ＭＳ Ｐゴシック" panose="020B0600070205080204" pitchFamily="50" charset="-128"/>
              </a:rPr>
              <a:t>非線形的材料構造</a:t>
            </a:r>
            <a:endParaRPr lang="en-US" altLang="ja-JP" dirty="0">
              <a:latin typeface="ＭＳ Ｐゴシック" panose="020B0600070205080204" pitchFamily="50" charset="-128"/>
              <a:ea typeface="ＭＳ Ｐゴシック" panose="020B0600070205080204" pitchFamily="50" charset="-128"/>
            </a:endParaRPr>
          </a:p>
          <a:p>
            <a:pPr lvl="1">
              <a:buFontTx/>
              <a:buChar char="-"/>
            </a:pPr>
            <a:r>
              <a:rPr lang="ja-JP" altLang="en-US" dirty="0">
                <a:latin typeface="ＭＳ Ｐゴシック" panose="020B0600070205080204" pitchFamily="50" charset="-128"/>
                <a:ea typeface="ＭＳ Ｐゴシック" panose="020B0600070205080204" pitchFamily="50" charset="-128"/>
              </a:rPr>
              <a:t>高いひずみ硬化現象</a:t>
            </a:r>
            <a:endParaRPr lang="en-US" altLang="ja-JP" dirty="0">
              <a:latin typeface="ＭＳ Ｐゴシック" panose="020B0600070205080204" pitchFamily="50" charset="-128"/>
              <a:ea typeface="ＭＳ Ｐゴシック" panose="020B0600070205080204" pitchFamily="50" charset="-128"/>
            </a:endParaRPr>
          </a:p>
          <a:p>
            <a:pPr lvl="1">
              <a:buFontTx/>
              <a:buChar char="-"/>
            </a:pPr>
            <a:r>
              <a:rPr lang="ja-JP" altLang="en-US" dirty="0">
                <a:latin typeface="ＭＳ Ｐゴシック" panose="020B0600070205080204" pitchFamily="50" charset="-128"/>
                <a:ea typeface="ＭＳ Ｐゴシック" panose="020B0600070205080204" pitchFamily="50" charset="-128"/>
              </a:rPr>
              <a:t>定型的な手法では断面構造の全挙動を考慮できない</a:t>
            </a:r>
            <a:endParaRPr lang="en-GB" sz="2400" dirty="0">
              <a:latin typeface="ＭＳ Ｐゴシック" panose="020B0600070205080204" pitchFamily="50" charset="-128"/>
              <a:ea typeface="ＭＳ Ｐゴシック" panose="020B0600070205080204" pitchFamily="50" charset="-128"/>
            </a:endParaRPr>
          </a:p>
        </p:txBody>
      </p:sp>
      <p:sp>
        <p:nvSpPr>
          <p:cNvPr id="5" name="Rectangle 5">
            <a:extLst>
              <a:ext uri="{FF2B5EF4-FFF2-40B4-BE49-F238E27FC236}">
                <a16:creationId xmlns:a16="http://schemas.microsoft.com/office/drawing/2014/main" id="{9DBF9E55-0E8F-411D-83FB-332E9794BD4C}"/>
              </a:ext>
            </a:extLst>
          </p:cNvPr>
          <p:cNvSpPr/>
          <p:nvPr/>
        </p:nvSpPr>
        <p:spPr>
          <a:xfrm>
            <a:off x="2286000" y="5146966"/>
            <a:ext cx="4572000" cy="1200329"/>
          </a:xfrm>
          <a:prstGeom prst="rect">
            <a:avLst/>
          </a:prstGeom>
          <a:ln w="25400">
            <a:solidFill>
              <a:schemeClr val="tx1"/>
            </a:solidFill>
          </a:ln>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連続強度計算法では</a:t>
            </a:r>
            <a:endParaRPr kumimoji="0"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ひずみ硬化を考慮した</a:t>
            </a:r>
            <a:endParaRPr kumimoji="0"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モデル解析を実施</a:t>
            </a:r>
            <a:endParaRPr kumimoji="0" lang="en-GB"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Slide Number Placeholder 3">
            <a:extLst>
              <a:ext uri="{FF2B5EF4-FFF2-40B4-BE49-F238E27FC236}">
                <a16:creationId xmlns:a16="http://schemas.microsoft.com/office/drawing/2014/main" id="{63CA78D2-9B65-4783-9898-8D8F8982CBAA}"/>
              </a:ext>
            </a:extLst>
          </p:cNvPr>
          <p:cNvSpPr txBox="1">
            <a:spLocks/>
          </p:cNvSpPr>
          <p:nvPr/>
        </p:nvSpPr>
        <p:spPr>
          <a:xfrm>
            <a:off x="8690932" y="6492875"/>
            <a:ext cx="432048" cy="3651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70366055"/>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University lectures theme colours</Template>
  <TotalTime>1667</TotalTime>
  <Words>10132</Words>
  <Application>Microsoft Office PowerPoint</Application>
  <PresentationFormat>On-screen Show (4:3)</PresentationFormat>
  <Paragraphs>1512</Paragraphs>
  <Slides>137</Slides>
  <Notes>60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137</vt:i4>
      </vt:variant>
    </vt:vector>
  </HeadingPairs>
  <TitlesOfParts>
    <vt:vector size="150" baseType="lpstr">
      <vt:lpstr>ＭＳ Ｐゴシック</vt:lpstr>
      <vt:lpstr>Arial</vt:lpstr>
      <vt:lpstr>Calibri</vt:lpstr>
      <vt:lpstr>Cambria Math</vt:lpstr>
      <vt:lpstr>Symbol</vt:lpstr>
      <vt:lpstr>Times</vt:lpstr>
      <vt:lpstr>Times New Roman</vt:lpstr>
      <vt:lpstr>Univers</vt:lpstr>
      <vt:lpstr>Wingdings</vt:lpstr>
      <vt:lpstr>3_Custom Design</vt:lpstr>
      <vt:lpstr>4_Custom Design</vt:lpstr>
      <vt:lpstr>Graphique</vt:lpstr>
      <vt:lpstr>Equation</vt:lpstr>
      <vt:lpstr>建築・土木科 講師用補助教材</vt:lpstr>
      <vt:lpstr>誤った鋼種選択は 大きな問題を引き起こす</vt:lpstr>
      <vt:lpstr>PowerPoint Presentation</vt:lpstr>
      <vt:lpstr>インターチェンジでの腐食事例 Turcot highway interchange （ターコットインターチェンジ、モントリオール、カナダ）</vt:lpstr>
      <vt:lpstr>建て替えが必要となる</vt:lpstr>
      <vt:lpstr>どのようにして鉄筋コンクリートが腐食により損傷するのか</vt:lpstr>
      <vt:lpstr>コンクリート内部への 腐食性イオン（一般的に塩化物イオン）の拡散</vt:lpstr>
      <vt:lpstr>コンクリートの亀裂が腐食を進行させる</vt:lpstr>
      <vt:lpstr>正しい鋼種選択は 賢明な長期投資となる</vt:lpstr>
      <vt:lpstr>Progresso　Pier（プログレッソ桟橋） (1/3)</vt:lpstr>
      <vt:lpstr>Progresso　Pier（プログレッソ桟橋） (2/3)</vt:lpstr>
      <vt:lpstr>Progresso　Pier（プログレッソ桟橋） (3/3)</vt:lpstr>
      <vt:lpstr>主要な土木建造物は現在では 100年以上の耐用年数が必要とされる</vt:lpstr>
      <vt:lpstr>Haynes Inlet Slough Bridge （ヘインズ・インレット・スラウ橋, 米国オレゴン州, 2004)</vt:lpstr>
      <vt:lpstr>Broadmeadow Bridge （ブロードメドウ橋, アイルランド ダブリン, 2003)</vt:lpstr>
      <vt:lpstr>Hong Kong- Zhuhai- Macau Bridge (香港―珠海―マカオ橋, 2009年着工, 2018年竣工の予定）</vt:lpstr>
      <vt:lpstr>ダムの修理 Bayonne（バイヨンヌ, フランス） </vt:lpstr>
      <vt:lpstr>護岸修理 Bayonne（バイヨンヌ, フランス） </vt:lpstr>
      <vt:lpstr>ステンレス鉄筋を検討すべき場合：</vt:lpstr>
      <vt:lpstr>ステンレス鉄筋と他の材料との比較</vt:lpstr>
      <vt:lpstr>参考サイト／文献</vt:lpstr>
      <vt:lpstr>異種金属接触腐食について</vt:lpstr>
      <vt:lpstr>建築・土木科 講師用補助教材</vt:lpstr>
      <vt:lpstr> 構造用ステンレス （ステンレスを用いた建築設計について） </vt:lpstr>
      <vt:lpstr>概要 </vt:lpstr>
      <vt:lpstr>Section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2</vt:lpstr>
      <vt:lpstr>応力ひずみ曲線 　（炭素鋼とステンレス鋼）</vt:lpstr>
      <vt:lpstr>応力ひずみ曲線 　（低ひずみ域）</vt:lpstr>
      <vt:lpstr>ステンレス鋼の降伏点設計</vt:lpstr>
      <vt:lpstr>PowerPoint Presentation</vt:lpstr>
      <vt:lpstr> 歪み硬化 （加工硬化または冷間加工） </vt:lpstr>
      <vt:lpstr> 歪み硬化 （加工硬化または冷間加工） </vt:lpstr>
      <vt:lpstr>歪み硬化 常に有用とは限らない</vt:lpstr>
      <vt:lpstr>延性と靱性</vt:lpstr>
      <vt:lpstr>応力ひずみ曲線 　（高ひずみ域）</vt:lpstr>
      <vt:lpstr>耐衝撃／衝突建造物</vt:lpstr>
      <vt:lpstr>応力-歪み特性</vt:lpstr>
      <vt:lpstr>座屈性能への影響</vt:lpstr>
      <vt:lpstr>座屈性能への影響</vt:lpstr>
      <vt:lpstr>高温条件下での材料特性</vt:lpstr>
      <vt:lpstr>高温条件下での材料特性</vt:lpstr>
      <vt:lpstr>高温条件下での材料特性</vt:lpstr>
      <vt:lpstr>Section　3</vt:lpstr>
      <vt:lpstr>国際設計規格</vt:lpstr>
      <vt:lpstr>PowerPoint Presentation</vt:lpstr>
      <vt:lpstr>Eurocode 3: Part1 (EN 1993-1)</vt:lpstr>
      <vt:lpstr>Eurocode 3: Part1-4 　ステンレスに関する補足規定</vt:lpstr>
      <vt:lpstr>Eurocode 3: Part1-4 　ステンレスに関する補足規定</vt:lpstr>
      <vt:lpstr>Eurocode 3: Part1-4 　ステンレスに関する補足規定</vt:lpstr>
      <vt:lpstr>その他の設計規格</vt:lpstr>
      <vt:lpstr>Eurocode 3: Part1-4 　ステンレスに関する補足規定</vt:lpstr>
      <vt:lpstr>EN1993-1-4 断面分類と局部座屈の表現</vt:lpstr>
      <vt:lpstr>EN1993-1-4 断面分類と局部座屈の表現</vt:lpstr>
      <vt:lpstr>EN1993-1-4 断面分類と局部座屈の表現</vt:lpstr>
      <vt:lpstr>張力部材、柱および梁の設計</vt:lpstr>
      <vt:lpstr>“理想的な” 柱構造挙動</vt:lpstr>
      <vt:lpstr>柱材の座屈現象</vt:lpstr>
      <vt:lpstr>柱材の座屈現象</vt:lpstr>
      <vt:lpstr>柱材の座屈現象</vt:lpstr>
      <vt:lpstr>柱材の座屈現象</vt:lpstr>
      <vt:lpstr>Eurocode3　曲げ座屈曲線</vt:lpstr>
      <vt:lpstr>Eurocode3　曲げ座屈　事例</vt:lpstr>
      <vt:lpstr>Eurocode3　曲げ座屈　事例</vt:lpstr>
      <vt:lpstr>Eurocode3　曲げ座屈　事例</vt:lpstr>
      <vt:lpstr>Eurocode3　曲げ座屈　事例</vt:lpstr>
      <vt:lpstr>水平ねじれ座屈現象</vt:lpstr>
      <vt:lpstr>水平ねじれ座屈現象</vt:lpstr>
      <vt:lpstr>水平ねじれ座屈現象</vt:lpstr>
      <vt:lpstr>水平ねじれ座屈現象</vt:lpstr>
      <vt:lpstr>Eurocode3　水平ねじれ座屈カーブ</vt:lpstr>
      <vt:lpstr>細長比（無次元級数）</vt:lpstr>
      <vt:lpstr>Eurocode 3 水平ねじれ座屈　事例</vt:lpstr>
      <vt:lpstr>Eurocode 3 水平ねじれ座屈　事例</vt:lpstr>
      <vt:lpstr>Eurocode 3 水平ねじれ座屈　事例</vt:lpstr>
      <vt:lpstr>Eurocode 3 水平ねじれ座屈　事例</vt:lpstr>
      <vt:lpstr>Eurocode 3 水平ねじれ座屈　事例</vt:lpstr>
      <vt:lpstr>Eurocode 3 水平ねじれ座屈　事例</vt:lpstr>
      <vt:lpstr>Section　4</vt:lpstr>
      <vt:lpstr>代替方法</vt:lpstr>
      <vt:lpstr>直接強度計算法 DSM（Direct Strength Method）</vt:lpstr>
      <vt:lpstr>直接強度計算法　事例 DSM（Direct Strength Method）</vt:lpstr>
      <vt:lpstr>直接強度計算法　事例 DSM（Direct Strength Method）</vt:lpstr>
      <vt:lpstr>直接強度計算法　事例 DSM（Direct Strength Method）</vt:lpstr>
      <vt:lpstr>直接強度計算法 DSM（Direct Strength Method）</vt:lpstr>
      <vt:lpstr>直接強度計算法 DSM（Direct Strength Method）</vt:lpstr>
      <vt:lpstr>直接強度計算法 DSM（Direct Strength Method）</vt:lpstr>
      <vt:lpstr>直接強度計算法 DSM（Direct Strength Method）</vt:lpstr>
      <vt:lpstr>連続強度計算法 CSM（Continuous Strength Method）</vt:lpstr>
      <vt:lpstr>連続強度計算法 CSM（Continuous Strength Method）</vt:lpstr>
      <vt:lpstr>連続強度計算法 CSM（Continuous Strength Method）</vt:lpstr>
      <vt:lpstr>連続強度計算法　湾曲座屈例 CSM（Continuous Strength Method）</vt:lpstr>
      <vt:lpstr>連続強度計算法　湾曲座屈例 CSM（Continuous Strength Method）</vt:lpstr>
      <vt:lpstr>連続強度計算法　湾曲座屈例 CSM（Continuous Strength Method）</vt:lpstr>
      <vt:lpstr>連続強度計算法　湾曲座屈例 CSM（Continuous Strength Method）</vt:lpstr>
      <vt:lpstr>連続強度計算法　湾曲座屈例 CSM（Continuous Strength Method）</vt:lpstr>
      <vt:lpstr>有限要素法 FEM (Finite Element Model）</vt:lpstr>
      <vt:lpstr>有限要素法 FEM (Finite Element Model）</vt:lpstr>
      <vt:lpstr>有限要素法 FEM (Finite Element Model）</vt:lpstr>
      <vt:lpstr>有限要素法 FEM (Finite Element Model）</vt:lpstr>
      <vt:lpstr>有限要素法 FEM (Finite Element Model）</vt:lpstr>
      <vt:lpstr>有限要素法 FEM (Finite Element Model）</vt:lpstr>
      <vt:lpstr>有限要素法 FEM (Finite Element Model）</vt:lpstr>
      <vt:lpstr>有限要素法 FEM (Finite Element Model）</vt:lpstr>
      <vt:lpstr>有限要素法 FEM (Finite Element Model）</vt:lpstr>
      <vt:lpstr>有限要素法 FEM (Finite Element Model）</vt:lpstr>
      <vt:lpstr>Section　5</vt:lpstr>
      <vt:lpstr>たわみ</vt:lpstr>
      <vt:lpstr>たわみ</vt:lpstr>
      <vt:lpstr>たわみ</vt:lpstr>
      <vt:lpstr>ｵｰｽﾃﾅｲﾄ鋼梁におけるたわみ</vt:lpstr>
      <vt:lpstr>Section　6</vt:lpstr>
      <vt:lpstr>地震負荷への対応</vt:lpstr>
      <vt:lpstr>ボルト接合の設計</vt:lpstr>
      <vt:lpstr>ボルト接合の設計</vt:lpstr>
      <vt:lpstr>組み込みボルト</vt:lpstr>
      <vt:lpstr>溶接接合の設計</vt:lpstr>
      <vt:lpstr>疲労強度</vt:lpstr>
      <vt:lpstr>Section　7</vt:lpstr>
      <vt:lpstr>技術者向けの情報源</vt:lpstr>
      <vt:lpstr>www.steel-stainless.org </vt:lpstr>
      <vt:lpstr>建築情報センターの ステンレス鋼関連ページ</vt:lpstr>
      <vt:lpstr>ケーススタディ　構造12事例</vt:lpstr>
      <vt:lpstr>設計ガイド　Eurocode</vt:lpstr>
      <vt:lpstr>まとめ</vt:lpstr>
      <vt:lpstr>参考</vt:lpstr>
      <vt:lpstr>Thank You  Barbara Rossi – barbara.rossi@kuleuven.be  Maarten Fortan – maarten.fortan@kuleuven.be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ステンレス鉄筋の構造用途</dc:title>
  <dc:creator>Bernard</dc:creator>
  <cp:keywords>ステンレス鋼, 教育, 建築家, 技術者（エンジニア）</cp:keywords>
  <cp:lastModifiedBy>Jo Claes</cp:lastModifiedBy>
  <cp:revision>218</cp:revision>
  <cp:lastPrinted>2015-04-13T06:33:26Z</cp:lastPrinted>
  <dcterms:created xsi:type="dcterms:W3CDTF">2013-11-20T09:46:26Z</dcterms:created>
  <dcterms:modified xsi:type="dcterms:W3CDTF">2020-01-30T12:38:32Z</dcterms:modified>
</cp:coreProperties>
</file>