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tiff" ContentType="image/tiff"/>
  <Default Extension="vml" ContentType="application/vnd.openxmlformats-officedocument.vmlDrawi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75" r:id="rId5"/>
    <p:sldMasterId id="2147484087" r:id="rId6"/>
    <p:sldMasterId id="2147484099" r:id="rId7"/>
  </p:sldMasterIdLst>
  <p:notesMasterIdLst>
    <p:notesMasterId r:id="rId67"/>
  </p:notesMasterIdLst>
  <p:handoutMasterIdLst>
    <p:handoutMasterId r:id="rId68"/>
  </p:handoutMasterIdLst>
  <p:sldIdLst>
    <p:sldId id="356" r:id="rId8"/>
    <p:sldId id="467" r:id="rId9"/>
    <p:sldId id="466" r:id="rId10"/>
    <p:sldId id="400" r:id="rId11"/>
    <p:sldId id="401" r:id="rId12"/>
    <p:sldId id="402" r:id="rId13"/>
    <p:sldId id="413" r:id="rId14"/>
    <p:sldId id="463" r:id="rId15"/>
    <p:sldId id="377" r:id="rId16"/>
    <p:sldId id="378" r:id="rId17"/>
    <p:sldId id="464" r:id="rId18"/>
    <p:sldId id="381" r:id="rId19"/>
    <p:sldId id="465" r:id="rId20"/>
    <p:sldId id="414" r:id="rId21"/>
    <p:sldId id="415" r:id="rId22"/>
    <p:sldId id="416" r:id="rId23"/>
    <p:sldId id="407" r:id="rId24"/>
    <p:sldId id="417" r:id="rId25"/>
    <p:sldId id="418" r:id="rId26"/>
    <p:sldId id="420" r:id="rId27"/>
    <p:sldId id="424" r:id="rId28"/>
    <p:sldId id="483" r:id="rId29"/>
    <p:sldId id="425" r:id="rId30"/>
    <p:sldId id="426" r:id="rId31"/>
    <p:sldId id="427" r:id="rId32"/>
    <p:sldId id="468" r:id="rId33"/>
    <p:sldId id="428" r:id="rId34"/>
    <p:sldId id="410" r:id="rId35"/>
    <p:sldId id="429" r:id="rId36"/>
    <p:sldId id="395" r:id="rId37"/>
    <p:sldId id="430" r:id="rId38"/>
    <p:sldId id="431" r:id="rId39"/>
    <p:sldId id="432" r:id="rId40"/>
    <p:sldId id="433" r:id="rId41"/>
    <p:sldId id="434" r:id="rId42"/>
    <p:sldId id="435" r:id="rId43"/>
    <p:sldId id="436" r:id="rId44"/>
    <p:sldId id="411" r:id="rId45"/>
    <p:sldId id="440" r:id="rId46"/>
    <p:sldId id="441" r:id="rId47"/>
    <p:sldId id="442" r:id="rId48"/>
    <p:sldId id="472" r:id="rId49"/>
    <p:sldId id="473" r:id="rId50"/>
    <p:sldId id="474" r:id="rId51"/>
    <p:sldId id="482" r:id="rId52"/>
    <p:sldId id="451" r:id="rId53"/>
    <p:sldId id="454" r:id="rId54"/>
    <p:sldId id="455" r:id="rId55"/>
    <p:sldId id="475" r:id="rId56"/>
    <p:sldId id="476" r:id="rId57"/>
    <p:sldId id="477" r:id="rId58"/>
    <p:sldId id="478" r:id="rId59"/>
    <p:sldId id="479" r:id="rId60"/>
    <p:sldId id="480" r:id="rId61"/>
    <p:sldId id="481" r:id="rId62"/>
    <p:sldId id="471" r:id="rId63"/>
    <p:sldId id="469" r:id="rId64"/>
    <p:sldId id="470" r:id="rId65"/>
    <p:sldId id="452" r:id="rId66"/>
  </p:sldIdLst>
  <p:sldSz cx="9144000" cy="6858000" type="screen4x3"/>
  <p:notesSz cx="6797675" cy="9926638"/>
  <p:defaultTextStyle>
    <a:defPPr>
      <a:defRPr lang="en-US"/>
    </a:defPPr>
    <a:lvl1pPr marL="0" algn="l" defTabSz="447582" rtl="0" eaLnBrk="1" latinLnBrk="0" hangingPunct="1">
      <a:defRPr sz="1700" kern="1200">
        <a:solidFill>
          <a:schemeClr val="tx1"/>
        </a:solidFill>
        <a:latin typeface="+mn-lt"/>
        <a:ea typeface="+mn-ea"/>
        <a:cs typeface="+mn-cs"/>
      </a:defRPr>
    </a:lvl1pPr>
    <a:lvl2pPr marL="447582" algn="l" defTabSz="447582" rtl="0" eaLnBrk="1" latinLnBrk="0" hangingPunct="1">
      <a:defRPr sz="1700" kern="1200">
        <a:solidFill>
          <a:schemeClr val="tx1"/>
        </a:solidFill>
        <a:latin typeface="+mn-lt"/>
        <a:ea typeface="+mn-ea"/>
        <a:cs typeface="+mn-cs"/>
      </a:defRPr>
    </a:lvl2pPr>
    <a:lvl3pPr marL="895160" algn="l" defTabSz="447582" rtl="0" eaLnBrk="1" latinLnBrk="0" hangingPunct="1">
      <a:defRPr sz="1700" kern="1200">
        <a:solidFill>
          <a:schemeClr val="tx1"/>
        </a:solidFill>
        <a:latin typeface="+mn-lt"/>
        <a:ea typeface="+mn-ea"/>
        <a:cs typeface="+mn-cs"/>
      </a:defRPr>
    </a:lvl3pPr>
    <a:lvl4pPr marL="1342741" algn="l" defTabSz="447582" rtl="0" eaLnBrk="1" latinLnBrk="0" hangingPunct="1">
      <a:defRPr sz="1700" kern="1200">
        <a:solidFill>
          <a:schemeClr val="tx1"/>
        </a:solidFill>
        <a:latin typeface="+mn-lt"/>
        <a:ea typeface="+mn-ea"/>
        <a:cs typeface="+mn-cs"/>
      </a:defRPr>
    </a:lvl4pPr>
    <a:lvl5pPr marL="1790324" algn="l" defTabSz="447582" rtl="0" eaLnBrk="1" latinLnBrk="0" hangingPunct="1">
      <a:defRPr sz="1700" kern="1200">
        <a:solidFill>
          <a:schemeClr val="tx1"/>
        </a:solidFill>
        <a:latin typeface="+mn-lt"/>
        <a:ea typeface="+mn-ea"/>
        <a:cs typeface="+mn-cs"/>
      </a:defRPr>
    </a:lvl5pPr>
    <a:lvl6pPr marL="2237906" algn="l" defTabSz="447582" rtl="0" eaLnBrk="1" latinLnBrk="0" hangingPunct="1">
      <a:defRPr sz="1700" kern="1200">
        <a:solidFill>
          <a:schemeClr val="tx1"/>
        </a:solidFill>
        <a:latin typeface="+mn-lt"/>
        <a:ea typeface="+mn-ea"/>
        <a:cs typeface="+mn-cs"/>
      </a:defRPr>
    </a:lvl6pPr>
    <a:lvl7pPr marL="2685485" algn="l" defTabSz="447582" rtl="0" eaLnBrk="1" latinLnBrk="0" hangingPunct="1">
      <a:defRPr sz="1700" kern="1200">
        <a:solidFill>
          <a:schemeClr val="tx1"/>
        </a:solidFill>
        <a:latin typeface="+mn-lt"/>
        <a:ea typeface="+mn-ea"/>
        <a:cs typeface="+mn-cs"/>
      </a:defRPr>
    </a:lvl7pPr>
    <a:lvl8pPr marL="3133065" algn="l" defTabSz="447582" rtl="0" eaLnBrk="1" latinLnBrk="0" hangingPunct="1">
      <a:defRPr sz="1700" kern="1200">
        <a:solidFill>
          <a:schemeClr val="tx1"/>
        </a:solidFill>
        <a:latin typeface="+mn-lt"/>
        <a:ea typeface="+mn-ea"/>
        <a:cs typeface="+mn-cs"/>
      </a:defRPr>
    </a:lvl8pPr>
    <a:lvl9pPr marL="3580646" algn="l" defTabSz="447582" rtl="0" eaLnBrk="1" latinLnBrk="0" hangingPunct="1">
      <a:defRPr sz="17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6E4EFF7-BDD2-9247-A5F5-D242855A2979}">
          <p14:sldIdLst>
            <p14:sldId id="356"/>
            <p14:sldId id="467"/>
            <p14:sldId id="466"/>
            <p14:sldId id="400"/>
            <p14:sldId id="401"/>
            <p14:sldId id="402"/>
            <p14:sldId id="413"/>
            <p14:sldId id="463"/>
            <p14:sldId id="377"/>
            <p14:sldId id="378"/>
            <p14:sldId id="464"/>
            <p14:sldId id="381"/>
            <p14:sldId id="465"/>
            <p14:sldId id="414"/>
            <p14:sldId id="415"/>
            <p14:sldId id="416"/>
            <p14:sldId id="407"/>
            <p14:sldId id="417"/>
            <p14:sldId id="418"/>
            <p14:sldId id="420"/>
            <p14:sldId id="424"/>
            <p14:sldId id="483"/>
            <p14:sldId id="425"/>
            <p14:sldId id="426"/>
            <p14:sldId id="427"/>
            <p14:sldId id="468"/>
            <p14:sldId id="428"/>
            <p14:sldId id="410"/>
            <p14:sldId id="429"/>
            <p14:sldId id="395"/>
            <p14:sldId id="430"/>
            <p14:sldId id="431"/>
            <p14:sldId id="432"/>
            <p14:sldId id="433"/>
            <p14:sldId id="434"/>
            <p14:sldId id="435"/>
            <p14:sldId id="436"/>
            <p14:sldId id="411"/>
            <p14:sldId id="440"/>
            <p14:sldId id="441"/>
            <p14:sldId id="442"/>
            <p14:sldId id="472"/>
            <p14:sldId id="473"/>
            <p14:sldId id="474"/>
            <p14:sldId id="482"/>
            <p14:sldId id="451"/>
            <p14:sldId id="454"/>
            <p14:sldId id="455"/>
            <p14:sldId id="475"/>
            <p14:sldId id="476"/>
            <p14:sldId id="477"/>
            <p14:sldId id="478"/>
            <p14:sldId id="479"/>
            <p14:sldId id="480"/>
            <p14:sldId id="481"/>
            <p14:sldId id="471"/>
            <p14:sldId id="469"/>
            <p14:sldId id="470"/>
            <p14:sldId id="452"/>
          </p14:sldIdLst>
        </p14:section>
      </p14:sectionLst>
    </p:ext>
    <p:ext uri="{EFAFB233-063F-42B5-8137-9DF3F51BA10A}">
      <p15:sldGuideLst xmlns:p15="http://schemas.microsoft.com/office/powerpoint/2012/main">
        <p15:guide id="1" orient="horz" pos="1541">
          <p15:clr>
            <a:srgbClr val="A4A3A4"/>
          </p15:clr>
        </p15:guide>
        <p15:guide id="2" orient="horz" pos="1977">
          <p15:clr>
            <a:srgbClr val="A4A3A4"/>
          </p15:clr>
        </p15:guide>
        <p15:guide id="3" orient="horz" pos="3902">
          <p15:clr>
            <a:srgbClr val="A4A3A4"/>
          </p15:clr>
        </p15:guide>
        <p15:guide id="4" pos="2700">
          <p15:clr>
            <a:srgbClr val="A4A3A4"/>
          </p15:clr>
        </p15:guide>
        <p15:guide id="5" pos="5448">
          <p15:clr>
            <a:srgbClr val="A4A3A4"/>
          </p15:clr>
        </p15:guide>
        <p15:guide id="6" pos="5376">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guide id="3" orient="horz" pos="3127">
          <p15:clr>
            <a:srgbClr val="A4A3A4"/>
          </p15:clr>
        </p15:guide>
        <p15:guide id="4" pos="214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ina Lappalainen" initials="NL" lastIdx="13" clrIdx="0"/>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7BA0"/>
    <a:srgbClr val="5EF60A"/>
    <a:srgbClr val="33CC33"/>
    <a:srgbClr val="B0B2C8"/>
    <a:srgbClr val="8ACDE2"/>
    <a:srgbClr val="899EE3"/>
    <a:srgbClr val="E1950D"/>
    <a:srgbClr val="999BB9"/>
    <a:srgbClr val="856E92"/>
    <a:srgbClr val="7D6E9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497D451-CC4D-427D-BE30-51D876B0AA8D}" v="7" dt="2020-04-08T04:58:21.42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129" autoAdjust="0"/>
    <p:restoredTop sz="94764" autoAdjust="0"/>
  </p:normalViewPr>
  <p:slideViewPr>
    <p:cSldViewPr snapToGrid="0" showGuides="1">
      <p:cViewPr varScale="1">
        <p:scale>
          <a:sx n="110" d="100"/>
          <a:sy n="110" d="100"/>
        </p:scale>
        <p:origin x="1650" y="144"/>
      </p:cViewPr>
      <p:guideLst>
        <p:guide orient="horz" pos="1541"/>
        <p:guide orient="horz" pos="1977"/>
        <p:guide orient="horz" pos="3902"/>
        <p:guide pos="2700"/>
        <p:guide pos="5448"/>
        <p:guide pos="5376"/>
      </p:guideLst>
    </p:cSldViewPr>
  </p:slideViewPr>
  <p:outlineViewPr>
    <p:cViewPr>
      <p:scale>
        <a:sx n="33" d="100"/>
        <a:sy n="33" d="100"/>
      </p:scale>
      <p:origin x="0" y="4192"/>
    </p:cViewPr>
  </p:outlineViewPr>
  <p:notesTextViewPr>
    <p:cViewPr>
      <p:scale>
        <a:sx n="100" d="100"/>
        <a:sy n="100" d="100"/>
      </p:scale>
      <p:origin x="0" y="0"/>
    </p:cViewPr>
  </p:notesTextViewPr>
  <p:sorterViewPr>
    <p:cViewPr>
      <p:scale>
        <a:sx n="55" d="100"/>
        <a:sy n="55" d="100"/>
      </p:scale>
      <p:origin x="0" y="-3648"/>
    </p:cViewPr>
  </p:sorterViewPr>
  <p:notesViewPr>
    <p:cSldViewPr snapToObjects="1" showGuides="1">
      <p:cViewPr>
        <p:scale>
          <a:sx n="82" d="100"/>
          <a:sy n="82" d="100"/>
        </p:scale>
        <p:origin x="-2034" y="-72"/>
      </p:cViewPr>
      <p:guideLst>
        <p:guide orient="horz" pos="2880"/>
        <p:guide pos="2160"/>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9.xml"/><Relationship Id="rId21" Type="http://schemas.openxmlformats.org/officeDocument/2006/relationships/slide" Target="slides/slide14.xml"/><Relationship Id="rId42" Type="http://schemas.openxmlformats.org/officeDocument/2006/relationships/slide" Target="slides/slide35.xml"/><Relationship Id="rId47" Type="http://schemas.openxmlformats.org/officeDocument/2006/relationships/slide" Target="slides/slide40.xml"/><Relationship Id="rId63" Type="http://schemas.openxmlformats.org/officeDocument/2006/relationships/slide" Target="slides/slide56.xml"/><Relationship Id="rId68"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slide" Target="slides/slide51.xml"/><Relationship Id="rId66" Type="http://schemas.openxmlformats.org/officeDocument/2006/relationships/slide" Target="slides/slide59.xml"/><Relationship Id="rId74" Type="http://schemas.microsoft.com/office/2016/11/relationships/changesInfo" Target="changesInfos/changesInfo1.xml"/><Relationship Id="rId5" Type="http://schemas.openxmlformats.org/officeDocument/2006/relationships/slideMaster" Target="slideMasters/slideMaster1.xml"/><Relationship Id="rId61" Type="http://schemas.openxmlformats.org/officeDocument/2006/relationships/slide" Target="slides/slide54.xml"/><Relationship Id="rId19" Type="http://schemas.openxmlformats.org/officeDocument/2006/relationships/slide" Target="slides/slide1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slide" Target="slides/slide57.xml"/><Relationship Id="rId69" Type="http://schemas.openxmlformats.org/officeDocument/2006/relationships/commentAuthors" Target="commentAuthors.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notesMaster" Target="notesMasters/notesMaster1.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openxmlformats.org/officeDocument/2006/relationships/presProps" Target="presProps.xml"/><Relationship Id="rId75"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slide" Target="slides/slide58.xml"/><Relationship Id="rId73"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2.xml"/><Relationship Id="rId13" Type="http://schemas.openxmlformats.org/officeDocument/2006/relationships/slide" Target="slides/slide6.xml"/><Relationship Id="rId18" Type="http://schemas.openxmlformats.org/officeDocument/2006/relationships/slide" Target="slides/slide11.xml"/><Relationship Id="rId39" Type="http://schemas.openxmlformats.org/officeDocument/2006/relationships/slide" Target="slides/slide32.xml"/><Relationship Id="rId34" Type="http://schemas.openxmlformats.org/officeDocument/2006/relationships/slide" Target="slides/slide27.xml"/><Relationship Id="rId50" Type="http://schemas.openxmlformats.org/officeDocument/2006/relationships/slide" Target="slides/slide43.xml"/><Relationship Id="rId55" Type="http://schemas.openxmlformats.org/officeDocument/2006/relationships/slide" Target="slides/slide48.xml"/><Relationship Id="rId7" Type="http://schemas.openxmlformats.org/officeDocument/2006/relationships/slideMaster" Target="slideMasters/slideMaster3.xml"/><Relationship Id="rId71"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 Claes" userId="d64208f3-0076-4064-b6ac-7d8ee9dc279f" providerId="ADAL" clId="{D497D451-CC4D-427D-BE30-51D876B0AA8D}"/>
    <pc:docChg chg="delSld modSld modSection">
      <pc:chgData name="Jo Claes" userId="d64208f3-0076-4064-b6ac-7d8ee9dc279f" providerId="ADAL" clId="{D497D451-CC4D-427D-BE30-51D876B0AA8D}" dt="2020-04-08T04:54:39.658" v="52" actId="14100"/>
      <pc:docMkLst>
        <pc:docMk/>
      </pc:docMkLst>
      <pc:sldChg chg="del">
        <pc:chgData name="Jo Claes" userId="d64208f3-0076-4064-b6ac-7d8ee9dc279f" providerId="ADAL" clId="{D497D451-CC4D-427D-BE30-51D876B0AA8D}" dt="2020-04-08T04:54:12.223" v="0" actId="2696"/>
        <pc:sldMkLst>
          <pc:docMk/>
          <pc:sldMk cId="1901168550" sldId="409"/>
        </pc:sldMkLst>
      </pc:sldChg>
      <pc:sldChg chg="modSp">
        <pc:chgData name="Jo Claes" userId="d64208f3-0076-4064-b6ac-7d8ee9dc279f" providerId="ADAL" clId="{D497D451-CC4D-427D-BE30-51D876B0AA8D}" dt="2020-04-08T04:54:39.658" v="52" actId="14100"/>
        <pc:sldMkLst>
          <pc:docMk/>
          <pc:sldMk cId="2363218419" sldId="425"/>
        </pc:sldMkLst>
        <pc:spChg chg="mod">
          <ac:chgData name="Jo Claes" userId="d64208f3-0076-4064-b6ac-7d8ee9dc279f" providerId="ADAL" clId="{D497D451-CC4D-427D-BE30-51D876B0AA8D}" dt="2020-04-08T04:54:26.096" v="30" actId="1035"/>
          <ac:spMkLst>
            <pc:docMk/>
            <pc:sldMk cId="2363218419" sldId="425"/>
            <ac:spMk id="3" creationId="{00000000-0000-0000-0000-000000000000}"/>
          </ac:spMkLst>
        </pc:spChg>
        <pc:spChg chg="mod">
          <ac:chgData name="Jo Claes" userId="d64208f3-0076-4064-b6ac-7d8ee9dc279f" providerId="ADAL" clId="{D497D451-CC4D-427D-BE30-51D876B0AA8D}" dt="2020-04-08T04:54:39.658" v="52" actId="14100"/>
          <ac:spMkLst>
            <pc:docMk/>
            <pc:sldMk cId="2363218419" sldId="425"/>
            <ac:spMk id="8" creationId="{91E4CF90-3145-4E7A-8FC7-C51C2FFF1C21}"/>
          </ac:spMkLst>
        </pc:spChg>
      </pc:sldChg>
    </pc:docChg>
  </pc:docChgLst>
  <pc:docChgLst>
    <pc:chgData name="Jo Claes" userId="d64208f3-0076-4064-b6ac-7d8ee9dc279f" providerId="ADAL" clId="{84ECF12A-41B7-4FF6-B2FB-2C17FE279257}"/>
    <pc:docChg chg="modSld">
      <pc:chgData name="Jo Claes" userId="d64208f3-0076-4064-b6ac-7d8ee9dc279f" providerId="ADAL" clId="{84ECF12A-41B7-4FF6-B2FB-2C17FE279257}" dt="2020-01-07T13:54:08.819" v="154"/>
      <pc:docMkLst>
        <pc:docMk/>
      </pc:docMkLst>
      <pc:sldChg chg="addSp">
        <pc:chgData name="Jo Claes" userId="d64208f3-0076-4064-b6ac-7d8ee9dc279f" providerId="ADAL" clId="{84ECF12A-41B7-4FF6-B2FB-2C17FE279257}" dt="2020-01-07T13:51:58.331" v="14"/>
        <pc:sldMkLst>
          <pc:docMk/>
          <pc:sldMk cId="1901168550" sldId="409"/>
        </pc:sldMkLst>
        <pc:spChg chg="add">
          <ac:chgData name="Jo Claes" userId="d64208f3-0076-4064-b6ac-7d8ee9dc279f" providerId="ADAL" clId="{84ECF12A-41B7-4FF6-B2FB-2C17FE279257}" dt="2020-01-07T13:51:58.331" v="14"/>
          <ac:spMkLst>
            <pc:docMk/>
            <pc:sldMk cId="1901168550" sldId="409"/>
            <ac:spMk id="6" creationId="{C73CD593-3290-4464-B2D2-01FCD40C1732}"/>
          </ac:spMkLst>
        </pc:spChg>
      </pc:sldChg>
      <pc:sldChg chg="addSp">
        <pc:chgData name="Jo Claes" userId="d64208f3-0076-4064-b6ac-7d8ee9dc279f" providerId="ADAL" clId="{84ECF12A-41B7-4FF6-B2FB-2C17FE279257}" dt="2020-01-07T13:52:20.850" v="15"/>
        <pc:sldMkLst>
          <pc:docMk/>
          <pc:sldMk cId="2363218419" sldId="425"/>
        </pc:sldMkLst>
        <pc:spChg chg="add">
          <ac:chgData name="Jo Claes" userId="d64208f3-0076-4064-b6ac-7d8ee9dc279f" providerId="ADAL" clId="{84ECF12A-41B7-4FF6-B2FB-2C17FE279257}" dt="2020-01-07T13:52:20.850" v="15"/>
          <ac:spMkLst>
            <pc:docMk/>
            <pc:sldMk cId="2363218419" sldId="425"/>
            <ac:spMk id="8" creationId="{91E4CF90-3145-4E7A-8FC7-C51C2FFF1C21}"/>
          </ac:spMkLst>
        </pc:spChg>
      </pc:sldChg>
      <pc:sldChg chg="addSp modSp">
        <pc:chgData name="Jo Claes" userId="d64208f3-0076-4064-b6ac-7d8ee9dc279f" providerId="ADAL" clId="{84ECF12A-41B7-4FF6-B2FB-2C17FE279257}" dt="2020-01-07T13:53:06.038" v="153" actId="1036"/>
        <pc:sldMkLst>
          <pc:docMk/>
          <pc:sldMk cId="1949874130" sldId="431"/>
        </pc:sldMkLst>
        <pc:spChg chg="mod">
          <ac:chgData name="Jo Claes" userId="d64208f3-0076-4064-b6ac-7d8ee9dc279f" providerId="ADAL" clId="{84ECF12A-41B7-4FF6-B2FB-2C17FE279257}" dt="2020-01-07T13:52:51.253" v="86" actId="1035"/>
          <ac:spMkLst>
            <pc:docMk/>
            <pc:sldMk cId="1949874130" sldId="431"/>
            <ac:spMk id="2" creationId="{00000000-0000-0000-0000-000000000000}"/>
          </ac:spMkLst>
        </pc:spChg>
        <pc:spChg chg="mod">
          <ac:chgData name="Jo Claes" userId="d64208f3-0076-4064-b6ac-7d8ee9dc279f" providerId="ADAL" clId="{84ECF12A-41B7-4FF6-B2FB-2C17FE279257}" dt="2020-01-07T13:52:58.493" v="112" actId="1035"/>
          <ac:spMkLst>
            <pc:docMk/>
            <pc:sldMk cId="1949874130" sldId="431"/>
            <ac:spMk id="3" creationId="{00000000-0000-0000-0000-000000000000}"/>
          </ac:spMkLst>
        </pc:spChg>
        <pc:spChg chg="add mod">
          <ac:chgData name="Jo Claes" userId="d64208f3-0076-4064-b6ac-7d8ee9dc279f" providerId="ADAL" clId="{84ECF12A-41B7-4FF6-B2FB-2C17FE279257}" dt="2020-01-07T13:52:40.381" v="17" actId="1076"/>
          <ac:spMkLst>
            <pc:docMk/>
            <pc:sldMk cId="1949874130" sldId="431"/>
            <ac:spMk id="9" creationId="{638DCAC8-9915-4D9B-BDC4-94280DF8F4FE}"/>
          </ac:spMkLst>
        </pc:spChg>
        <pc:grpChg chg="mod">
          <ac:chgData name="Jo Claes" userId="d64208f3-0076-4064-b6ac-7d8ee9dc279f" providerId="ADAL" clId="{84ECF12A-41B7-4FF6-B2FB-2C17FE279257}" dt="2020-01-07T13:53:06.038" v="153" actId="1036"/>
          <ac:grpSpMkLst>
            <pc:docMk/>
            <pc:sldMk cId="1949874130" sldId="431"/>
            <ac:grpSpMk id="12" creationId="{00000000-0000-0000-0000-000000000000}"/>
          </ac:grpSpMkLst>
        </pc:grpChg>
      </pc:sldChg>
      <pc:sldChg chg="modSp">
        <pc:chgData name="Jo Claes" userId="d64208f3-0076-4064-b6ac-7d8ee9dc279f" providerId="ADAL" clId="{84ECF12A-41B7-4FF6-B2FB-2C17FE279257}" dt="2020-01-07T13:51:31.757" v="13" actId="947"/>
        <pc:sldMkLst>
          <pc:docMk/>
          <pc:sldMk cId="1447034592" sldId="440"/>
        </pc:sldMkLst>
        <pc:spChg chg="mod">
          <ac:chgData name="Jo Claes" userId="d64208f3-0076-4064-b6ac-7d8ee9dc279f" providerId="ADAL" clId="{84ECF12A-41B7-4FF6-B2FB-2C17FE279257}" dt="2020-01-07T13:51:31.757" v="13" actId="947"/>
          <ac:spMkLst>
            <pc:docMk/>
            <pc:sldMk cId="1447034592" sldId="440"/>
            <ac:spMk id="6" creationId="{00000000-0000-0000-0000-000000000000}"/>
          </ac:spMkLst>
        </pc:spChg>
      </pc:sldChg>
      <pc:sldChg chg="modSp">
        <pc:chgData name="Jo Claes" userId="d64208f3-0076-4064-b6ac-7d8ee9dc279f" providerId="ADAL" clId="{84ECF12A-41B7-4FF6-B2FB-2C17FE279257}" dt="2020-01-07T13:54:08.819" v="154"/>
        <pc:sldMkLst>
          <pc:docMk/>
          <pc:sldMk cId="3421208068" sldId="469"/>
        </pc:sldMkLst>
        <pc:spChg chg="mod">
          <ac:chgData name="Jo Claes" userId="d64208f3-0076-4064-b6ac-7d8ee9dc279f" providerId="ADAL" clId="{84ECF12A-41B7-4FF6-B2FB-2C17FE279257}" dt="2020-01-07T13:54:08.819" v="154"/>
          <ac:spMkLst>
            <pc:docMk/>
            <pc:sldMk cId="3421208068" sldId="469"/>
            <ac:spMk id="3" creationId="{00000000-0000-0000-0000-000000000000}"/>
          </ac:spMkLst>
        </pc:spChg>
      </pc:sldChg>
    </pc:docChg>
  </pc:docChgLst>
</pc:chgInfo>
</file>

<file path=ppt/drawings/_rels/vmlDrawing1.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3.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45659" cy="496332"/>
          </a:xfrm>
          <a:prstGeom prst="rect">
            <a:avLst/>
          </a:prstGeom>
        </p:spPr>
        <p:txBody>
          <a:bodyPr vert="horz" lIns="91432" tIns="45716" rIns="91432" bIns="45716" rtlCol="0"/>
          <a:lstStyle>
            <a:lvl1pPr algn="l">
              <a:defRPr sz="1200"/>
            </a:lvl1pPr>
          </a:lstStyle>
          <a:p>
            <a:endParaRPr lang="fi-FI">
              <a:latin typeface="Gotham Book"/>
              <a:cs typeface="Gotham Book"/>
            </a:endParaRPr>
          </a:p>
        </p:txBody>
      </p:sp>
      <p:sp>
        <p:nvSpPr>
          <p:cNvPr id="3" name="Date Placeholder 2"/>
          <p:cNvSpPr>
            <a:spLocks noGrp="1"/>
          </p:cNvSpPr>
          <p:nvPr>
            <p:ph type="dt" sz="quarter" idx="1"/>
          </p:nvPr>
        </p:nvSpPr>
        <p:spPr>
          <a:xfrm>
            <a:off x="3850444" y="1"/>
            <a:ext cx="2945659" cy="496332"/>
          </a:xfrm>
          <a:prstGeom prst="rect">
            <a:avLst/>
          </a:prstGeom>
        </p:spPr>
        <p:txBody>
          <a:bodyPr vert="horz" lIns="91432" tIns="45716" rIns="91432" bIns="45716" rtlCol="0"/>
          <a:lstStyle>
            <a:lvl1pPr algn="r">
              <a:defRPr sz="1200"/>
            </a:lvl1pPr>
          </a:lstStyle>
          <a:p>
            <a:fld id="{2510E900-9C9D-C642-89B5-E8FEC18AFB0A}" type="datetimeFigureOut">
              <a:rPr lang="fi-FI" smtClean="0">
                <a:latin typeface="Gotham Book"/>
                <a:cs typeface="Gotham Book"/>
              </a:rPr>
              <a:pPr/>
              <a:t>8.4.2020</a:t>
            </a:fld>
            <a:endParaRPr lang="fi-FI">
              <a:latin typeface="Gotham Book"/>
              <a:cs typeface="Gotham Book"/>
            </a:endParaRPr>
          </a:p>
        </p:txBody>
      </p:sp>
      <p:sp>
        <p:nvSpPr>
          <p:cNvPr id="4" name="Footer Placeholder 3"/>
          <p:cNvSpPr>
            <a:spLocks noGrp="1"/>
          </p:cNvSpPr>
          <p:nvPr>
            <p:ph type="ftr" sz="quarter" idx="2"/>
          </p:nvPr>
        </p:nvSpPr>
        <p:spPr>
          <a:xfrm>
            <a:off x="1" y="9428584"/>
            <a:ext cx="2945659" cy="496332"/>
          </a:xfrm>
          <a:prstGeom prst="rect">
            <a:avLst/>
          </a:prstGeom>
        </p:spPr>
        <p:txBody>
          <a:bodyPr vert="horz" lIns="91432" tIns="45716" rIns="91432" bIns="45716" rtlCol="0" anchor="b"/>
          <a:lstStyle>
            <a:lvl1pPr algn="l">
              <a:defRPr sz="1200"/>
            </a:lvl1pPr>
          </a:lstStyle>
          <a:p>
            <a:endParaRPr lang="fi-FI">
              <a:latin typeface="Gotham Book"/>
              <a:cs typeface="Gotham Book"/>
            </a:endParaRPr>
          </a:p>
        </p:txBody>
      </p:sp>
      <p:sp>
        <p:nvSpPr>
          <p:cNvPr id="5" name="Slide Number Placeholder 4"/>
          <p:cNvSpPr>
            <a:spLocks noGrp="1"/>
          </p:cNvSpPr>
          <p:nvPr>
            <p:ph type="sldNum" sz="quarter" idx="3"/>
          </p:nvPr>
        </p:nvSpPr>
        <p:spPr>
          <a:xfrm>
            <a:off x="3850444" y="9428584"/>
            <a:ext cx="2945659" cy="496332"/>
          </a:xfrm>
          <a:prstGeom prst="rect">
            <a:avLst/>
          </a:prstGeom>
        </p:spPr>
        <p:txBody>
          <a:bodyPr vert="horz" lIns="91432" tIns="45716" rIns="91432" bIns="45716" rtlCol="0" anchor="b"/>
          <a:lstStyle>
            <a:lvl1pPr algn="r">
              <a:defRPr sz="1200"/>
            </a:lvl1pPr>
          </a:lstStyle>
          <a:p>
            <a:fld id="{90F57FB9-8BD9-7B4F-B18A-71F01325C256}" type="slidenum">
              <a:rPr lang="fi-FI" smtClean="0">
                <a:latin typeface="Gotham Book"/>
                <a:cs typeface="Gotham Book"/>
              </a:rPr>
              <a:pPr/>
              <a:t>‹#›</a:t>
            </a:fld>
            <a:endParaRPr lang="fi-FI">
              <a:latin typeface="Gotham Book"/>
              <a:cs typeface="Gotham Book"/>
            </a:endParaRPr>
          </a:p>
        </p:txBody>
      </p:sp>
    </p:spTree>
    <p:extLst>
      <p:ext uri="{BB962C8B-B14F-4D97-AF65-F5344CB8AC3E}">
        <p14:creationId xmlns:p14="http://schemas.microsoft.com/office/powerpoint/2010/main" val="301566824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45659" cy="496332"/>
          </a:xfrm>
          <a:prstGeom prst="rect">
            <a:avLst/>
          </a:prstGeom>
        </p:spPr>
        <p:txBody>
          <a:bodyPr vert="horz" lIns="91432" tIns="45716" rIns="91432" bIns="45716" rtlCol="0"/>
          <a:lstStyle>
            <a:lvl1pPr algn="l">
              <a:defRPr sz="1200" b="0" i="0">
                <a:latin typeface="Gotham Book"/>
                <a:cs typeface="Gotham Book"/>
              </a:defRPr>
            </a:lvl1pPr>
          </a:lstStyle>
          <a:p>
            <a:endParaRPr lang="fi-FI" dirty="0"/>
          </a:p>
        </p:txBody>
      </p:sp>
      <p:sp>
        <p:nvSpPr>
          <p:cNvPr id="3" name="Date Placeholder 2"/>
          <p:cNvSpPr>
            <a:spLocks noGrp="1"/>
          </p:cNvSpPr>
          <p:nvPr>
            <p:ph type="dt" idx="1"/>
          </p:nvPr>
        </p:nvSpPr>
        <p:spPr>
          <a:xfrm>
            <a:off x="3850444" y="1"/>
            <a:ext cx="2945659" cy="496332"/>
          </a:xfrm>
          <a:prstGeom prst="rect">
            <a:avLst/>
          </a:prstGeom>
        </p:spPr>
        <p:txBody>
          <a:bodyPr vert="horz" lIns="91432" tIns="45716" rIns="91432" bIns="45716" rtlCol="0"/>
          <a:lstStyle>
            <a:lvl1pPr algn="r">
              <a:defRPr sz="1200" b="0" i="0">
                <a:latin typeface="Gotham Book"/>
                <a:cs typeface="Gotham Book"/>
              </a:defRPr>
            </a:lvl1pPr>
          </a:lstStyle>
          <a:p>
            <a:fld id="{E7D42650-7202-AA40-845E-5540876B6D85}" type="datetimeFigureOut">
              <a:rPr lang="fi-FI" smtClean="0"/>
              <a:pPr/>
              <a:t>8.4.2020</a:t>
            </a:fld>
            <a:endParaRPr lang="fi-FI"/>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32" tIns="45716" rIns="91432" bIns="45716" rtlCol="0" anchor="ctr"/>
          <a:lstStyle/>
          <a:p>
            <a:endParaRPr lang="en-US"/>
          </a:p>
        </p:txBody>
      </p:sp>
      <p:sp>
        <p:nvSpPr>
          <p:cNvPr id="5" name="Notes Placeholder 4"/>
          <p:cNvSpPr>
            <a:spLocks noGrp="1"/>
          </p:cNvSpPr>
          <p:nvPr>
            <p:ph type="body" sz="quarter" idx="3"/>
          </p:nvPr>
        </p:nvSpPr>
        <p:spPr>
          <a:xfrm>
            <a:off x="679768" y="4715154"/>
            <a:ext cx="5438140" cy="4466987"/>
          </a:xfrm>
          <a:prstGeom prst="rect">
            <a:avLst/>
          </a:prstGeom>
        </p:spPr>
        <p:txBody>
          <a:bodyPr vert="horz" lIns="91432" tIns="45716" rIns="91432" bIns="45716" rtlCol="0">
            <a:normAutofit/>
          </a:bodyPr>
          <a:lstStyle/>
          <a:p>
            <a:pPr lvl="0"/>
            <a:r>
              <a:rPr lang="fi-FI" noProof="0"/>
              <a:t>Click to edit Master text styles</a:t>
            </a:r>
          </a:p>
          <a:p>
            <a:pPr lvl="1"/>
            <a:r>
              <a:rPr lang="fi-FI" noProof="0"/>
              <a:t>Second level</a:t>
            </a:r>
          </a:p>
          <a:p>
            <a:pPr lvl="2"/>
            <a:r>
              <a:rPr lang="fi-FI" noProof="0"/>
              <a:t>Third level</a:t>
            </a:r>
          </a:p>
          <a:p>
            <a:pPr lvl="3"/>
            <a:r>
              <a:rPr lang="fi-FI" noProof="0"/>
              <a:t>Fourth level</a:t>
            </a:r>
          </a:p>
          <a:p>
            <a:pPr lvl="4"/>
            <a:r>
              <a:rPr lang="fi-FI" noProof="0"/>
              <a:t>Fifth level</a:t>
            </a:r>
          </a:p>
        </p:txBody>
      </p:sp>
      <p:sp>
        <p:nvSpPr>
          <p:cNvPr id="6" name="Footer Placeholder 5"/>
          <p:cNvSpPr>
            <a:spLocks noGrp="1"/>
          </p:cNvSpPr>
          <p:nvPr>
            <p:ph type="ftr" sz="quarter" idx="4"/>
          </p:nvPr>
        </p:nvSpPr>
        <p:spPr>
          <a:xfrm>
            <a:off x="1" y="9428584"/>
            <a:ext cx="2945659" cy="496332"/>
          </a:xfrm>
          <a:prstGeom prst="rect">
            <a:avLst/>
          </a:prstGeom>
        </p:spPr>
        <p:txBody>
          <a:bodyPr vert="horz" lIns="91432" tIns="45716" rIns="91432" bIns="45716" rtlCol="0" anchor="b"/>
          <a:lstStyle>
            <a:lvl1pPr algn="l">
              <a:defRPr sz="1200" b="0" i="0">
                <a:latin typeface="Gotham Book"/>
                <a:cs typeface="Gotham Book"/>
              </a:defRPr>
            </a:lvl1pPr>
          </a:lstStyle>
          <a:p>
            <a:endParaRPr lang="fi-FI"/>
          </a:p>
        </p:txBody>
      </p:sp>
      <p:sp>
        <p:nvSpPr>
          <p:cNvPr id="7" name="Slide Number Placeholder 6"/>
          <p:cNvSpPr>
            <a:spLocks noGrp="1"/>
          </p:cNvSpPr>
          <p:nvPr>
            <p:ph type="sldNum" sz="quarter" idx="5"/>
          </p:nvPr>
        </p:nvSpPr>
        <p:spPr>
          <a:xfrm>
            <a:off x="3850444" y="9428584"/>
            <a:ext cx="2945659" cy="496332"/>
          </a:xfrm>
          <a:prstGeom prst="rect">
            <a:avLst/>
          </a:prstGeom>
        </p:spPr>
        <p:txBody>
          <a:bodyPr vert="horz" lIns="91432" tIns="45716" rIns="91432" bIns="45716" rtlCol="0" anchor="b"/>
          <a:lstStyle>
            <a:lvl1pPr algn="r">
              <a:defRPr sz="1200" b="0" i="0">
                <a:latin typeface="Gotham Book"/>
                <a:cs typeface="Gotham Book"/>
              </a:defRPr>
            </a:lvl1pPr>
          </a:lstStyle>
          <a:p>
            <a:fld id="{C3277094-ABC4-9142-A592-92D940C8A932}" type="slidenum">
              <a:rPr lang="fi-FI" smtClean="0"/>
              <a:pPr/>
              <a:t>‹#›</a:t>
            </a:fld>
            <a:endParaRPr lang="fi-FI"/>
          </a:p>
        </p:txBody>
      </p:sp>
    </p:spTree>
    <p:extLst>
      <p:ext uri="{BB962C8B-B14F-4D97-AF65-F5344CB8AC3E}">
        <p14:creationId xmlns:p14="http://schemas.microsoft.com/office/powerpoint/2010/main" val="2154938819"/>
      </p:ext>
    </p:extLst>
  </p:cSld>
  <p:clrMap bg1="lt1" tx1="dk1" bg2="lt2" tx2="dk2" accent1="accent1" accent2="accent2" accent3="accent3" accent4="accent4" accent5="accent5" accent6="accent6" hlink="hlink" folHlink="folHlink"/>
  <p:hf hdr="0" ftr="0" dt="0"/>
  <p:notesStyle>
    <a:lvl1pPr marL="0" algn="l" defTabSz="447582" rtl="0" eaLnBrk="1" latinLnBrk="0" hangingPunct="1">
      <a:defRPr sz="1300" b="0" i="0" kern="1200">
        <a:solidFill>
          <a:schemeClr val="tx1"/>
        </a:solidFill>
        <a:latin typeface="Gotham Book"/>
        <a:ea typeface="+mn-ea"/>
        <a:cs typeface="Gotham Book"/>
      </a:defRPr>
    </a:lvl1pPr>
    <a:lvl2pPr marL="447582" algn="l" defTabSz="447582" rtl="0" eaLnBrk="1" latinLnBrk="0" hangingPunct="1">
      <a:defRPr sz="1300" b="0" i="0" kern="1200">
        <a:solidFill>
          <a:schemeClr val="tx1"/>
        </a:solidFill>
        <a:latin typeface="Gotham Book"/>
        <a:ea typeface="+mn-ea"/>
        <a:cs typeface="Gotham Book"/>
      </a:defRPr>
    </a:lvl2pPr>
    <a:lvl3pPr marL="895160" algn="l" defTabSz="447582" rtl="0" eaLnBrk="1" latinLnBrk="0" hangingPunct="1">
      <a:defRPr sz="1300" b="0" i="0" kern="1200">
        <a:solidFill>
          <a:schemeClr val="tx1"/>
        </a:solidFill>
        <a:latin typeface="Gotham Book"/>
        <a:ea typeface="+mn-ea"/>
        <a:cs typeface="Gotham Book"/>
      </a:defRPr>
    </a:lvl3pPr>
    <a:lvl4pPr marL="1342741" algn="l" defTabSz="447582" rtl="0" eaLnBrk="1" latinLnBrk="0" hangingPunct="1">
      <a:defRPr sz="1300" b="0" i="0" kern="1200">
        <a:solidFill>
          <a:schemeClr val="tx1"/>
        </a:solidFill>
        <a:latin typeface="Gotham Book"/>
        <a:ea typeface="+mn-ea"/>
        <a:cs typeface="Gotham Book"/>
      </a:defRPr>
    </a:lvl4pPr>
    <a:lvl5pPr marL="1790324" algn="l" defTabSz="447582" rtl="0" eaLnBrk="1" latinLnBrk="0" hangingPunct="1">
      <a:defRPr sz="1300" b="0" i="0" kern="1200">
        <a:solidFill>
          <a:schemeClr val="tx1"/>
        </a:solidFill>
        <a:latin typeface="Gotham Book"/>
        <a:ea typeface="+mn-ea"/>
        <a:cs typeface="Gotham Book"/>
      </a:defRPr>
    </a:lvl5pPr>
    <a:lvl6pPr marL="2237906" algn="l" defTabSz="447582" rtl="0" eaLnBrk="1" latinLnBrk="0" hangingPunct="1">
      <a:defRPr sz="1300" kern="1200">
        <a:solidFill>
          <a:schemeClr val="tx1"/>
        </a:solidFill>
        <a:latin typeface="+mn-lt"/>
        <a:ea typeface="+mn-ea"/>
        <a:cs typeface="+mn-cs"/>
      </a:defRPr>
    </a:lvl6pPr>
    <a:lvl7pPr marL="2685485" algn="l" defTabSz="447582" rtl="0" eaLnBrk="1" latinLnBrk="0" hangingPunct="1">
      <a:defRPr sz="1300" kern="1200">
        <a:solidFill>
          <a:schemeClr val="tx1"/>
        </a:solidFill>
        <a:latin typeface="+mn-lt"/>
        <a:ea typeface="+mn-ea"/>
        <a:cs typeface="+mn-cs"/>
      </a:defRPr>
    </a:lvl7pPr>
    <a:lvl8pPr marL="3133065" algn="l" defTabSz="447582" rtl="0" eaLnBrk="1" latinLnBrk="0" hangingPunct="1">
      <a:defRPr sz="1300" kern="1200">
        <a:solidFill>
          <a:schemeClr val="tx1"/>
        </a:solidFill>
        <a:latin typeface="+mn-lt"/>
        <a:ea typeface="+mn-ea"/>
        <a:cs typeface="+mn-cs"/>
      </a:defRPr>
    </a:lvl8pPr>
    <a:lvl9pPr marL="3580646" algn="l" defTabSz="447582"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slide" Target="../slides/slide19.xml"/><Relationship Id="rId2" Type="http://schemas.openxmlformats.org/officeDocument/2006/relationships/notesMaster" Target="../notesMasters/notesMaster1.xml"/><Relationship Id="rId1" Type="http://schemas.openxmlformats.org/officeDocument/2006/relationships/vmlDrawing" Target="../drawings/vmlDrawing1.vml"/><Relationship Id="rId5" Type="http://schemas.openxmlformats.org/officeDocument/2006/relationships/image" Target="../media/image22.emf"/><Relationship Id="rId4" Type="http://schemas.openxmlformats.org/officeDocument/2006/relationships/oleObject" Target="../embeddings/oleObject1.bin"/></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corrosion.kaist.ac.kr/download/2008-1/chap11.pdf"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C3277094-ABC4-9142-A592-92D940C8A932}" type="slidenum">
              <a:rPr lang="fi-FI" smtClean="0"/>
              <a:pPr/>
              <a:t>1</a:t>
            </a:fld>
            <a:endParaRPr lang="fi-FI"/>
          </a:p>
        </p:txBody>
      </p:sp>
    </p:spTree>
    <p:extLst>
      <p:ext uri="{BB962C8B-B14F-4D97-AF65-F5344CB8AC3E}">
        <p14:creationId xmlns:p14="http://schemas.microsoft.com/office/powerpoint/2010/main" val="35638805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C3277094-ABC4-9142-A592-92D940C8A932}" type="slidenum">
              <a:rPr lang="fi-FI" smtClean="0"/>
              <a:pPr/>
              <a:t>10</a:t>
            </a:fld>
            <a:endParaRPr lang="fi-FI"/>
          </a:p>
        </p:txBody>
      </p:sp>
    </p:spTree>
    <p:extLst>
      <p:ext uri="{BB962C8B-B14F-4D97-AF65-F5344CB8AC3E}">
        <p14:creationId xmlns:p14="http://schemas.microsoft.com/office/powerpoint/2010/main" val="7987405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_tradnl"/>
          </a:p>
        </p:txBody>
      </p:sp>
      <p:sp>
        <p:nvSpPr>
          <p:cNvPr id="4" name="3 Marcador de número de diapositiva"/>
          <p:cNvSpPr>
            <a:spLocks noGrp="1"/>
          </p:cNvSpPr>
          <p:nvPr>
            <p:ph type="sldNum" sz="quarter" idx="10"/>
          </p:nvPr>
        </p:nvSpPr>
        <p:spPr/>
        <p:txBody>
          <a:bodyPr/>
          <a:lstStyle/>
          <a:p>
            <a:fld id="{C3277094-ABC4-9142-A592-92D940C8A932}" type="slidenum">
              <a:rPr lang="fi-FI" smtClean="0"/>
              <a:pPr/>
              <a:t>11</a:t>
            </a:fld>
            <a:endParaRPr lang="fi-FI"/>
          </a:p>
        </p:txBody>
      </p:sp>
    </p:spTree>
    <p:extLst>
      <p:ext uri="{BB962C8B-B14F-4D97-AF65-F5344CB8AC3E}">
        <p14:creationId xmlns:p14="http://schemas.microsoft.com/office/powerpoint/2010/main" val="37887664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C3277094-ABC4-9142-A592-92D940C8A932}" type="slidenum">
              <a:rPr lang="fi-FI" smtClean="0"/>
              <a:pPr/>
              <a:t>12</a:t>
            </a:fld>
            <a:endParaRPr lang="fi-FI"/>
          </a:p>
        </p:txBody>
      </p:sp>
    </p:spTree>
    <p:extLst>
      <p:ext uri="{BB962C8B-B14F-4D97-AF65-F5344CB8AC3E}">
        <p14:creationId xmlns:p14="http://schemas.microsoft.com/office/powerpoint/2010/main" val="29015012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_tradnl"/>
          </a:p>
        </p:txBody>
      </p:sp>
      <p:sp>
        <p:nvSpPr>
          <p:cNvPr id="4" name="3 Marcador de número de diapositiva"/>
          <p:cNvSpPr>
            <a:spLocks noGrp="1"/>
          </p:cNvSpPr>
          <p:nvPr>
            <p:ph type="sldNum" sz="quarter" idx="10"/>
          </p:nvPr>
        </p:nvSpPr>
        <p:spPr/>
        <p:txBody>
          <a:bodyPr/>
          <a:lstStyle/>
          <a:p>
            <a:fld id="{C3277094-ABC4-9142-A592-92D940C8A932}" type="slidenum">
              <a:rPr lang="fi-FI" smtClean="0"/>
              <a:pPr/>
              <a:t>13</a:t>
            </a:fld>
            <a:endParaRPr lang="fi-FI"/>
          </a:p>
        </p:txBody>
      </p:sp>
    </p:spTree>
    <p:extLst>
      <p:ext uri="{BB962C8B-B14F-4D97-AF65-F5344CB8AC3E}">
        <p14:creationId xmlns:p14="http://schemas.microsoft.com/office/powerpoint/2010/main" val="14923940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3277094-ABC4-9142-A592-92D940C8A932}" type="slidenum">
              <a:rPr lang="fi-FI" smtClean="0"/>
              <a:pPr/>
              <a:t>14</a:t>
            </a:fld>
            <a:endParaRPr lang="fi-FI"/>
          </a:p>
        </p:txBody>
      </p:sp>
    </p:spTree>
    <p:extLst>
      <p:ext uri="{BB962C8B-B14F-4D97-AF65-F5344CB8AC3E}">
        <p14:creationId xmlns:p14="http://schemas.microsoft.com/office/powerpoint/2010/main" val="39297495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C3277094-ABC4-9142-A592-92D940C8A932}" type="slidenum">
              <a:rPr lang="fi-FI" smtClean="0"/>
              <a:pPr/>
              <a:t>15</a:t>
            </a:fld>
            <a:endParaRPr lang="fi-FI"/>
          </a:p>
        </p:txBody>
      </p:sp>
    </p:spTree>
    <p:extLst>
      <p:ext uri="{BB962C8B-B14F-4D97-AF65-F5344CB8AC3E}">
        <p14:creationId xmlns:p14="http://schemas.microsoft.com/office/powerpoint/2010/main" val="11258223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47546">
              <a:defRPr/>
            </a:pPr>
            <a:endParaRPr lang="fr-FR" dirty="0">
              <a:solidFill>
                <a:srgbClr val="0070C0"/>
              </a:solidFill>
            </a:endParaRPr>
          </a:p>
        </p:txBody>
      </p:sp>
      <p:sp>
        <p:nvSpPr>
          <p:cNvPr id="4" name="Slide Number Placeholder 3"/>
          <p:cNvSpPr>
            <a:spLocks noGrp="1"/>
          </p:cNvSpPr>
          <p:nvPr>
            <p:ph type="sldNum" sz="quarter" idx="10"/>
          </p:nvPr>
        </p:nvSpPr>
        <p:spPr/>
        <p:txBody>
          <a:bodyPr/>
          <a:lstStyle/>
          <a:p>
            <a:fld id="{C3277094-ABC4-9142-A592-92D940C8A932}" type="slidenum">
              <a:rPr lang="fi-FI" smtClean="0"/>
              <a:pPr/>
              <a:t>16</a:t>
            </a:fld>
            <a:endParaRPr lang="fi-FI"/>
          </a:p>
        </p:txBody>
      </p:sp>
    </p:spTree>
    <p:extLst>
      <p:ext uri="{BB962C8B-B14F-4D97-AF65-F5344CB8AC3E}">
        <p14:creationId xmlns:p14="http://schemas.microsoft.com/office/powerpoint/2010/main" val="37430633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47546">
              <a:defRPr/>
            </a:pPr>
            <a:endParaRPr lang="fr-FR" dirty="0">
              <a:solidFill>
                <a:srgbClr val="0070C0"/>
              </a:solidFill>
            </a:endParaRPr>
          </a:p>
        </p:txBody>
      </p:sp>
      <p:sp>
        <p:nvSpPr>
          <p:cNvPr id="4" name="Slide Number Placeholder 3"/>
          <p:cNvSpPr>
            <a:spLocks noGrp="1"/>
          </p:cNvSpPr>
          <p:nvPr>
            <p:ph type="sldNum" sz="quarter" idx="10"/>
          </p:nvPr>
        </p:nvSpPr>
        <p:spPr/>
        <p:txBody>
          <a:bodyPr/>
          <a:lstStyle/>
          <a:p>
            <a:fld id="{C3277094-ABC4-9142-A592-92D940C8A932}" type="slidenum">
              <a:rPr lang="fi-FI" smtClean="0"/>
              <a:pPr/>
              <a:t>17</a:t>
            </a:fld>
            <a:endParaRPr lang="fi-FI"/>
          </a:p>
        </p:txBody>
      </p:sp>
    </p:spTree>
    <p:extLst>
      <p:ext uri="{BB962C8B-B14F-4D97-AF65-F5344CB8AC3E}">
        <p14:creationId xmlns:p14="http://schemas.microsoft.com/office/powerpoint/2010/main" val="443750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sz="1600" dirty="0">
              <a:solidFill>
                <a:srgbClr val="FF0000"/>
              </a:solidFill>
            </a:endParaRPr>
          </a:p>
        </p:txBody>
      </p:sp>
      <p:sp>
        <p:nvSpPr>
          <p:cNvPr id="4" name="Espace réservé du numéro de diapositive 3"/>
          <p:cNvSpPr>
            <a:spLocks noGrp="1"/>
          </p:cNvSpPr>
          <p:nvPr>
            <p:ph type="sldNum" sz="quarter" idx="10"/>
          </p:nvPr>
        </p:nvSpPr>
        <p:spPr/>
        <p:txBody>
          <a:bodyPr/>
          <a:lstStyle/>
          <a:p>
            <a:fld id="{C3277094-ABC4-9142-A592-92D940C8A932}" type="slidenum">
              <a:rPr lang="fi-FI" smtClean="0"/>
              <a:pPr/>
              <a:t>18</a:t>
            </a:fld>
            <a:endParaRPr lang="fi-FI"/>
          </a:p>
        </p:txBody>
      </p:sp>
    </p:spTree>
    <p:extLst>
      <p:ext uri="{BB962C8B-B14F-4D97-AF65-F5344CB8AC3E}">
        <p14:creationId xmlns:p14="http://schemas.microsoft.com/office/powerpoint/2010/main" val="42929641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96462" y="8995767"/>
            <a:ext cx="3776691" cy="432816"/>
          </a:xfrm>
        </p:spPr>
        <p:txBody>
          <a:bodyPr>
            <a:normAutofit/>
          </a:bodyPr>
          <a:lstStyle/>
          <a:p>
            <a:endParaRPr lang="en-GB" dirty="0">
              <a:solidFill>
                <a:srgbClr val="FF0000"/>
              </a:solidFill>
            </a:endParaRPr>
          </a:p>
        </p:txBody>
      </p:sp>
      <p:sp>
        <p:nvSpPr>
          <p:cNvPr id="4" name="Slide Number Placeholder 3"/>
          <p:cNvSpPr>
            <a:spLocks noGrp="1"/>
          </p:cNvSpPr>
          <p:nvPr>
            <p:ph type="sldNum" sz="quarter" idx="10"/>
          </p:nvPr>
        </p:nvSpPr>
        <p:spPr/>
        <p:txBody>
          <a:bodyPr/>
          <a:lstStyle/>
          <a:p>
            <a:fld id="{C3277094-ABC4-9142-A592-92D940C8A932}" type="slidenum">
              <a:rPr lang="fi-FI" smtClean="0"/>
              <a:pPr/>
              <a:t>19</a:t>
            </a:fld>
            <a:endParaRPr lang="fi-FI"/>
          </a:p>
        </p:txBody>
      </p:sp>
      <p:graphicFrame>
        <p:nvGraphicFramePr>
          <p:cNvPr id="1027" name="Object 3">
            <a:hlinkClick r:id="" action="ppaction://ole?verb=0"/>
          </p:cNvPr>
          <p:cNvGraphicFramePr>
            <a:graphicFrameLocks/>
          </p:cNvGraphicFramePr>
          <p:nvPr/>
        </p:nvGraphicFramePr>
        <p:xfrm>
          <a:off x="1587" y="4963319"/>
          <a:ext cx="6796088" cy="3560763"/>
        </p:xfrm>
        <a:graphic>
          <a:graphicData uri="http://schemas.openxmlformats.org/presentationml/2006/ole">
            <mc:AlternateContent xmlns:mc="http://schemas.openxmlformats.org/markup-compatibility/2006">
              <mc:Choice xmlns:v="urn:schemas-microsoft-com:vml" Requires="v">
                <p:oleObj spid="_x0000_s1026" name="Graphique Microsoft Excel" r:id="rId4" imgW="9763221" imgH="6648464" progId="Excel.Chart.8">
                  <p:embed followColorScheme="full"/>
                </p:oleObj>
              </mc:Choice>
              <mc:Fallback>
                <p:oleObj name="Graphique Microsoft Excel" r:id="rId4" imgW="9763221" imgH="6648464" progId="Excel.Chart.8">
                  <p:embed followColorScheme="full"/>
                  <p:pic>
                    <p:nvPicPr>
                      <p:cNvPr id="1027" name="Object 3">
                        <a:hlinkClick r:id="" action="ppaction://ole?verb=0"/>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7" y="4963319"/>
                        <a:ext cx="6796088" cy="356076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9835644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_tradnl"/>
          </a:p>
        </p:txBody>
      </p:sp>
      <p:sp>
        <p:nvSpPr>
          <p:cNvPr id="4" name="3 Marcador de número de diapositiva"/>
          <p:cNvSpPr>
            <a:spLocks noGrp="1"/>
          </p:cNvSpPr>
          <p:nvPr>
            <p:ph type="sldNum" sz="quarter" idx="10"/>
          </p:nvPr>
        </p:nvSpPr>
        <p:spPr/>
        <p:txBody>
          <a:bodyPr/>
          <a:lstStyle/>
          <a:p>
            <a:fld id="{C3277094-ABC4-9142-A592-92D940C8A932}" type="slidenum">
              <a:rPr lang="fi-FI" smtClean="0"/>
              <a:pPr/>
              <a:t>2</a:t>
            </a:fld>
            <a:endParaRPr lang="fi-FI"/>
          </a:p>
        </p:txBody>
      </p:sp>
    </p:spTree>
    <p:extLst>
      <p:ext uri="{BB962C8B-B14F-4D97-AF65-F5344CB8AC3E}">
        <p14:creationId xmlns:p14="http://schemas.microsoft.com/office/powerpoint/2010/main" val="27065247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90526" y="7123560"/>
            <a:ext cx="3950895" cy="2923965"/>
          </a:xfrm>
        </p:spPr>
        <p:txBody>
          <a:bodyPr/>
          <a:lstStyle/>
          <a:p>
            <a:r>
              <a:rPr lang="fr-FR" sz="1200" i="1" u="sng" dirty="0">
                <a:solidFill>
                  <a:srgbClr val="0070C0"/>
                </a:solidFill>
                <a:latin typeface="Calibri" panose="020F0502020204030204" pitchFamily="34" charset="0"/>
                <a:hlinkClick r:id="rId3"/>
              </a:rPr>
              <a:t> http://corrosion.kaist.ac.kr/download/2008-1/chap11.pdf </a:t>
            </a:r>
            <a:r>
              <a:rPr lang="fr-FR" sz="1200" i="1" u="sng" dirty="0">
                <a:solidFill>
                  <a:srgbClr val="0070C0"/>
                </a:solidFill>
                <a:latin typeface="Calibri" panose="020F0502020204030204" pitchFamily="34" charset="0"/>
              </a:rPr>
              <a:t> </a:t>
            </a:r>
          </a:p>
          <a:p>
            <a:r>
              <a:rPr lang="fr-FR" sz="1200" i="1" u="sng" dirty="0" err="1">
                <a:solidFill>
                  <a:srgbClr val="0070C0"/>
                </a:solidFill>
                <a:latin typeface="Calibri" panose="020F0502020204030204" pitchFamily="34" charset="0"/>
              </a:rPr>
              <a:t>Ugitech</a:t>
            </a:r>
            <a:r>
              <a:rPr lang="fr-FR" sz="1200" i="1" u="sng" dirty="0">
                <a:solidFill>
                  <a:srgbClr val="0070C0"/>
                </a:solidFill>
                <a:latin typeface="Calibri" panose="020F0502020204030204" pitchFamily="34" charset="0"/>
              </a:rPr>
              <a:t>: </a:t>
            </a:r>
            <a:r>
              <a:rPr lang="fr-FR" sz="1200" i="1" u="sng" dirty="0" err="1">
                <a:solidFill>
                  <a:srgbClr val="0070C0"/>
                </a:solidFill>
                <a:latin typeface="Calibri" panose="020F0502020204030204" pitchFamily="34" charset="0"/>
              </a:rPr>
              <a:t>private</a:t>
            </a:r>
            <a:r>
              <a:rPr lang="fr-FR" sz="1200" i="1" u="sng" dirty="0">
                <a:solidFill>
                  <a:srgbClr val="0070C0"/>
                </a:solidFill>
                <a:latin typeface="Calibri" panose="020F0502020204030204" pitchFamily="34" charset="0"/>
              </a:rPr>
              <a:t> communication</a:t>
            </a:r>
          </a:p>
        </p:txBody>
      </p:sp>
      <p:sp>
        <p:nvSpPr>
          <p:cNvPr id="4" name="Slide Number Placeholder 3"/>
          <p:cNvSpPr>
            <a:spLocks noGrp="1"/>
          </p:cNvSpPr>
          <p:nvPr>
            <p:ph type="sldNum" sz="quarter" idx="10"/>
          </p:nvPr>
        </p:nvSpPr>
        <p:spPr/>
        <p:txBody>
          <a:bodyPr/>
          <a:lstStyle/>
          <a:p>
            <a:fld id="{C3277094-ABC4-9142-A592-92D940C8A932}" type="slidenum">
              <a:rPr lang="fi-FI" smtClean="0"/>
              <a:pPr/>
              <a:t>20</a:t>
            </a:fld>
            <a:endParaRPr lang="fi-FI" dirty="0"/>
          </a:p>
        </p:txBody>
      </p:sp>
    </p:spTree>
    <p:extLst>
      <p:ext uri="{BB962C8B-B14F-4D97-AF65-F5344CB8AC3E}">
        <p14:creationId xmlns:p14="http://schemas.microsoft.com/office/powerpoint/2010/main" val="26826876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3277094-ABC4-9142-A592-92D940C8A932}" type="slidenum">
              <a:rPr lang="fi-FI" smtClean="0"/>
              <a:pPr/>
              <a:t>21</a:t>
            </a:fld>
            <a:endParaRPr lang="fi-FI"/>
          </a:p>
        </p:txBody>
      </p:sp>
    </p:spTree>
    <p:extLst>
      <p:ext uri="{BB962C8B-B14F-4D97-AF65-F5344CB8AC3E}">
        <p14:creationId xmlns:p14="http://schemas.microsoft.com/office/powerpoint/2010/main" val="2843835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endParaRPr lang="fr-FR" dirty="0"/>
          </a:p>
        </p:txBody>
      </p:sp>
      <p:sp>
        <p:nvSpPr>
          <p:cNvPr id="4" name="Slide Number Placeholder 3"/>
          <p:cNvSpPr>
            <a:spLocks noGrp="1"/>
          </p:cNvSpPr>
          <p:nvPr>
            <p:ph type="sldNum" sz="quarter" idx="10"/>
          </p:nvPr>
        </p:nvSpPr>
        <p:spPr/>
        <p:txBody>
          <a:bodyPr/>
          <a:lstStyle/>
          <a:p>
            <a:fld id="{C3277094-ABC4-9142-A592-92D940C8A932}" type="slidenum">
              <a:rPr lang="fi-FI" smtClean="0"/>
              <a:pPr/>
              <a:t>22</a:t>
            </a:fld>
            <a:endParaRPr lang="fi-FI"/>
          </a:p>
        </p:txBody>
      </p:sp>
    </p:spTree>
    <p:extLst>
      <p:ext uri="{BB962C8B-B14F-4D97-AF65-F5344CB8AC3E}">
        <p14:creationId xmlns:p14="http://schemas.microsoft.com/office/powerpoint/2010/main" val="14573980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C3277094-ABC4-9142-A592-92D940C8A932}" type="slidenum">
              <a:rPr lang="fi-FI" smtClean="0"/>
              <a:pPr/>
              <a:t>23</a:t>
            </a:fld>
            <a:endParaRPr lang="fi-FI"/>
          </a:p>
        </p:txBody>
      </p:sp>
    </p:spTree>
    <p:extLst>
      <p:ext uri="{BB962C8B-B14F-4D97-AF65-F5344CB8AC3E}">
        <p14:creationId xmlns:p14="http://schemas.microsoft.com/office/powerpoint/2010/main" val="77336537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sz="1800" dirty="0">
              <a:solidFill>
                <a:srgbClr val="FF0000"/>
              </a:solidFill>
            </a:endParaRPr>
          </a:p>
        </p:txBody>
      </p:sp>
      <p:sp>
        <p:nvSpPr>
          <p:cNvPr id="4" name="Espace réservé du numéro de diapositive 3"/>
          <p:cNvSpPr>
            <a:spLocks noGrp="1"/>
          </p:cNvSpPr>
          <p:nvPr>
            <p:ph type="sldNum" sz="quarter" idx="10"/>
          </p:nvPr>
        </p:nvSpPr>
        <p:spPr/>
        <p:txBody>
          <a:bodyPr/>
          <a:lstStyle/>
          <a:p>
            <a:fld id="{C3277094-ABC4-9142-A592-92D940C8A932}" type="slidenum">
              <a:rPr lang="fi-FI" smtClean="0"/>
              <a:pPr/>
              <a:t>24</a:t>
            </a:fld>
            <a:endParaRPr lang="fi-FI"/>
          </a:p>
        </p:txBody>
      </p:sp>
    </p:spTree>
    <p:extLst>
      <p:ext uri="{BB962C8B-B14F-4D97-AF65-F5344CB8AC3E}">
        <p14:creationId xmlns:p14="http://schemas.microsoft.com/office/powerpoint/2010/main" val="260504842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C3277094-ABC4-9142-A592-92D940C8A932}" type="slidenum">
              <a:rPr lang="fi-FI" smtClean="0"/>
              <a:pPr/>
              <a:t>25</a:t>
            </a:fld>
            <a:endParaRPr lang="fi-FI"/>
          </a:p>
        </p:txBody>
      </p:sp>
    </p:spTree>
    <p:extLst>
      <p:ext uri="{BB962C8B-B14F-4D97-AF65-F5344CB8AC3E}">
        <p14:creationId xmlns:p14="http://schemas.microsoft.com/office/powerpoint/2010/main" val="42213367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_tradnl"/>
          </a:p>
        </p:txBody>
      </p:sp>
      <p:sp>
        <p:nvSpPr>
          <p:cNvPr id="4" name="3 Marcador de número de diapositiva"/>
          <p:cNvSpPr>
            <a:spLocks noGrp="1"/>
          </p:cNvSpPr>
          <p:nvPr>
            <p:ph type="sldNum" sz="quarter" idx="10"/>
          </p:nvPr>
        </p:nvSpPr>
        <p:spPr/>
        <p:txBody>
          <a:bodyPr/>
          <a:lstStyle/>
          <a:p>
            <a:fld id="{C3277094-ABC4-9142-A592-92D940C8A932}" type="slidenum">
              <a:rPr lang="fi-FI" smtClean="0"/>
              <a:pPr/>
              <a:t>26</a:t>
            </a:fld>
            <a:endParaRPr lang="fi-FI"/>
          </a:p>
        </p:txBody>
      </p:sp>
    </p:spTree>
    <p:extLst>
      <p:ext uri="{BB962C8B-B14F-4D97-AF65-F5344CB8AC3E}">
        <p14:creationId xmlns:p14="http://schemas.microsoft.com/office/powerpoint/2010/main" val="284636566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C3277094-ABC4-9142-A592-92D940C8A932}" type="slidenum">
              <a:rPr lang="fi-FI" smtClean="0"/>
              <a:pPr/>
              <a:t>27</a:t>
            </a:fld>
            <a:endParaRPr lang="fi-FI"/>
          </a:p>
        </p:txBody>
      </p:sp>
    </p:spTree>
    <p:extLst>
      <p:ext uri="{BB962C8B-B14F-4D97-AF65-F5344CB8AC3E}">
        <p14:creationId xmlns:p14="http://schemas.microsoft.com/office/powerpoint/2010/main" val="403073085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C3277094-ABC4-9142-A592-92D940C8A932}" type="slidenum">
              <a:rPr lang="fi-FI" smtClean="0"/>
              <a:pPr/>
              <a:t>28</a:t>
            </a:fld>
            <a:endParaRPr lang="fi-FI"/>
          </a:p>
        </p:txBody>
      </p:sp>
    </p:spTree>
    <p:extLst>
      <p:ext uri="{BB962C8B-B14F-4D97-AF65-F5344CB8AC3E}">
        <p14:creationId xmlns:p14="http://schemas.microsoft.com/office/powerpoint/2010/main" val="56679900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C3277094-ABC4-9142-A592-92D940C8A932}" type="slidenum">
              <a:rPr lang="fi-FI" smtClean="0"/>
              <a:pPr/>
              <a:t>29</a:t>
            </a:fld>
            <a:endParaRPr lang="fi-FI"/>
          </a:p>
        </p:txBody>
      </p:sp>
      <p:pic>
        <p:nvPicPr>
          <p:cNvPr id="5" name="Picture 17"/>
          <p:cNvPicPr>
            <a:picLocks noChangeAspect="1" noChangeArrowheads="1"/>
          </p:cNvPicPr>
          <p:nvPr/>
        </p:nvPicPr>
        <p:blipFill>
          <a:blip r:embed="rId3"/>
          <a:srcRect/>
          <a:stretch>
            <a:fillRect/>
          </a:stretch>
        </p:blipFill>
        <p:spPr bwMode="auto">
          <a:xfrm>
            <a:off x="1310605" y="5755407"/>
            <a:ext cx="4038600" cy="2590800"/>
          </a:xfrm>
          <a:prstGeom prst="rect">
            <a:avLst/>
          </a:prstGeom>
          <a:noFill/>
          <a:ln w="9525">
            <a:noFill/>
            <a:miter lim="800000"/>
            <a:headEnd/>
            <a:tailEnd/>
          </a:ln>
        </p:spPr>
      </p:pic>
      <p:sp>
        <p:nvSpPr>
          <p:cNvPr id="6" name="Comment 18"/>
          <p:cNvSpPr>
            <a:spLocks noGrp="1" noChangeArrowheads="1"/>
          </p:cNvSpPr>
          <p:nvPr>
            <p:ph type="body" idx="1"/>
          </p:nvPr>
        </p:nvSpPr>
        <p:spPr bwMode="auto">
          <a:xfrm>
            <a:off x="679768" y="5416853"/>
            <a:ext cx="5438140" cy="346552"/>
          </a:xfrm>
          <a:prstGeom prst="rect">
            <a:avLst/>
          </a:prstGeom>
          <a:solidFill>
            <a:srgbClr val="FCFF91"/>
          </a:solidFill>
          <a:ln w="9525">
            <a:solidFill>
              <a:srgbClr val="000000"/>
            </a:solidFill>
            <a:miter lim="800000"/>
            <a:headEnd/>
            <a:tailEnd/>
          </a:ln>
          <a:effectLst>
            <a:outerShdw dist="107763" dir="2700000" algn="ctr" rotWithShape="0">
              <a:srgbClr val="808080"/>
            </a:outerShdw>
          </a:effectLst>
        </p:spPr>
        <p:txBody>
          <a:bodyPr wrap="square">
            <a:spAutoFit/>
          </a:bodyPr>
          <a:lstStyle/>
          <a:p>
            <a:pPr>
              <a:spcBef>
                <a:spcPct val="50000"/>
              </a:spcBef>
              <a:defRPr/>
            </a:pPr>
            <a:endParaRPr lang="fr-FR" sz="1600" dirty="0">
              <a:solidFill>
                <a:srgbClr val="000000"/>
              </a:solidFill>
            </a:endParaRPr>
          </a:p>
        </p:txBody>
      </p:sp>
    </p:spTree>
    <p:extLst>
      <p:ext uri="{BB962C8B-B14F-4D97-AF65-F5344CB8AC3E}">
        <p14:creationId xmlns:p14="http://schemas.microsoft.com/office/powerpoint/2010/main" val="9753970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_tradnl"/>
          </a:p>
        </p:txBody>
      </p:sp>
      <p:sp>
        <p:nvSpPr>
          <p:cNvPr id="4" name="3 Marcador de número de diapositiva"/>
          <p:cNvSpPr>
            <a:spLocks noGrp="1"/>
          </p:cNvSpPr>
          <p:nvPr>
            <p:ph type="sldNum" sz="quarter" idx="10"/>
          </p:nvPr>
        </p:nvSpPr>
        <p:spPr/>
        <p:txBody>
          <a:bodyPr/>
          <a:lstStyle/>
          <a:p>
            <a:fld id="{C3277094-ABC4-9142-A592-92D940C8A932}" type="slidenum">
              <a:rPr lang="fi-FI" smtClean="0"/>
              <a:pPr/>
              <a:t>3</a:t>
            </a:fld>
            <a:endParaRPr lang="fi-FI"/>
          </a:p>
        </p:txBody>
      </p:sp>
    </p:spTree>
    <p:extLst>
      <p:ext uri="{BB962C8B-B14F-4D97-AF65-F5344CB8AC3E}">
        <p14:creationId xmlns:p14="http://schemas.microsoft.com/office/powerpoint/2010/main" val="126201211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C3277094-ABC4-9142-A592-92D940C8A932}" type="slidenum">
              <a:rPr lang="fi-FI" smtClean="0"/>
              <a:pPr/>
              <a:t>30</a:t>
            </a:fld>
            <a:endParaRPr lang="fi-FI"/>
          </a:p>
        </p:txBody>
      </p:sp>
    </p:spTree>
    <p:extLst>
      <p:ext uri="{BB962C8B-B14F-4D97-AF65-F5344CB8AC3E}">
        <p14:creationId xmlns:p14="http://schemas.microsoft.com/office/powerpoint/2010/main" val="290591127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C3277094-ABC4-9142-A592-92D940C8A932}" type="slidenum">
              <a:rPr lang="fi-FI" smtClean="0"/>
              <a:pPr/>
              <a:t>31</a:t>
            </a:fld>
            <a:endParaRPr lang="fi-FI"/>
          </a:p>
        </p:txBody>
      </p:sp>
    </p:spTree>
    <p:extLst>
      <p:ext uri="{BB962C8B-B14F-4D97-AF65-F5344CB8AC3E}">
        <p14:creationId xmlns:p14="http://schemas.microsoft.com/office/powerpoint/2010/main" val="133610615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C3277094-ABC4-9142-A592-92D940C8A932}" type="slidenum">
              <a:rPr lang="fi-FI" smtClean="0"/>
              <a:pPr/>
              <a:t>32</a:t>
            </a:fld>
            <a:endParaRPr lang="fi-FI"/>
          </a:p>
        </p:txBody>
      </p:sp>
    </p:spTree>
    <p:extLst>
      <p:ext uri="{BB962C8B-B14F-4D97-AF65-F5344CB8AC3E}">
        <p14:creationId xmlns:p14="http://schemas.microsoft.com/office/powerpoint/2010/main" val="268858475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C3277094-ABC4-9142-A592-92D940C8A932}" type="slidenum">
              <a:rPr lang="fi-FI" smtClean="0"/>
              <a:pPr/>
              <a:t>33</a:t>
            </a:fld>
            <a:endParaRPr lang="fi-FI"/>
          </a:p>
        </p:txBody>
      </p:sp>
    </p:spTree>
    <p:extLst>
      <p:ext uri="{BB962C8B-B14F-4D97-AF65-F5344CB8AC3E}">
        <p14:creationId xmlns:p14="http://schemas.microsoft.com/office/powerpoint/2010/main" val="37726456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C3277094-ABC4-9142-A592-92D940C8A932}" type="slidenum">
              <a:rPr lang="fi-FI" smtClean="0"/>
              <a:pPr/>
              <a:t>34</a:t>
            </a:fld>
            <a:endParaRPr lang="fi-FI"/>
          </a:p>
        </p:txBody>
      </p:sp>
    </p:spTree>
    <p:extLst>
      <p:ext uri="{BB962C8B-B14F-4D97-AF65-F5344CB8AC3E}">
        <p14:creationId xmlns:p14="http://schemas.microsoft.com/office/powerpoint/2010/main" val="396334751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C3277094-ABC4-9142-A592-92D940C8A932}" type="slidenum">
              <a:rPr lang="fi-FI" smtClean="0"/>
              <a:pPr/>
              <a:t>35</a:t>
            </a:fld>
            <a:endParaRPr lang="fi-FI"/>
          </a:p>
        </p:txBody>
      </p:sp>
    </p:spTree>
    <p:extLst>
      <p:ext uri="{BB962C8B-B14F-4D97-AF65-F5344CB8AC3E}">
        <p14:creationId xmlns:p14="http://schemas.microsoft.com/office/powerpoint/2010/main" val="139886584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C3277094-ABC4-9142-A592-92D940C8A932}" type="slidenum">
              <a:rPr lang="fi-FI" smtClean="0"/>
              <a:pPr/>
              <a:t>36</a:t>
            </a:fld>
            <a:endParaRPr lang="fi-FI"/>
          </a:p>
        </p:txBody>
      </p:sp>
    </p:spTree>
    <p:extLst>
      <p:ext uri="{BB962C8B-B14F-4D97-AF65-F5344CB8AC3E}">
        <p14:creationId xmlns:p14="http://schemas.microsoft.com/office/powerpoint/2010/main" val="185855394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FR" sz="2000" dirty="0">
              <a:solidFill>
                <a:srgbClr val="FF0000"/>
              </a:solidFill>
            </a:endParaRPr>
          </a:p>
        </p:txBody>
      </p:sp>
      <p:sp>
        <p:nvSpPr>
          <p:cNvPr id="4" name="Slide Number Placeholder 3"/>
          <p:cNvSpPr>
            <a:spLocks noGrp="1"/>
          </p:cNvSpPr>
          <p:nvPr>
            <p:ph type="sldNum" sz="quarter" idx="10"/>
          </p:nvPr>
        </p:nvSpPr>
        <p:spPr/>
        <p:txBody>
          <a:bodyPr/>
          <a:lstStyle/>
          <a:p>
            <a:fld id="{C3277094-ABC4-9142-A592-92D940C8A932}" type="slidenum">
              <a:rPr lang="fi-FI" smtClean="0"/>
              <a:pPr/>
              <a:t>37</a:t>
            </a:fld>
            <a:endParaRPr lang="fi-FI"/>
          </a:p>
        </p:txBody>
      </p:sp>
    </p:spTree>
    <p:extLst>
      <p:ext uri="{BB962C8B-B14F-4D97-AF65-F5344CB8AC3E}">
        <p14:creationId xmlns:p14="http://schemas.microsoft.com/office/powerpoint/2010/main" val="185855394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C3277094-ABC4-9142-A592-92D940C8A932}" type="slidenum">
              <a:rPr lang="fi-FI" smtClean="0"/>
              <a:pPr/>
              <a:t>38</a:t>
            </a:fld>
            <a:endParaRPr lang="fi-FI"/>
          </a:p>
        </p:txBody>
      </p:sp>
    </p:spTree>
    <p:extLst>
      <p:ext uri="{BB962C8B-B14F-4D97-AF65-F5344CB8AC3E}">
        <p14:creationId xmlns:p14="http://schemas.microsoft.com/office/powerpoint/2010/main" val="301372349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C3277094-ABC4-9142-A592-92D940C8A932}" type="slidenum">
              <a:rPr lang="fi-FI" smtClean="0"/>
              <a:pPr/>
              <a:t>39</a:t>
            </a:fld>
            <a:endParaRPr lang="fi-FI"/>
          </a:p>
        </p:txBody>
      </p:sp>
    </p:spTree>
    <p:extLst>
      <p:ext uri="{BB962C8B-B14F-4D97-AF65-F5344CB8AC3E}">
        <p14:creationId xmlns:p14="http://schemas.microsoft.com/office/powerpoint/2010/main" val="33122981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C3277094-ABC4-9142-A592-92D940C8A932}" type="slidenum">
              <a:rPr lang="fi-FI" smtClean="0"/>
              <a:pPr/>
              <a:t>4</a:t>
            </a:fld>
            <a:endParaRPr lang="fi-FI"/>
          </a:p>
        </p:txBody>
      </p:sp>
    </p:spTree>
    <p:extLst>
      <p:ext uri="{BB962C8B-B14F-4D97-AF65-F5344CB8AC3E}">
        <p14:creationId xmlns:p14="http://schemas.microsoft.com/office/powerpoint/2010/main" val="313410576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C3277094-ABC4-9142-A592-92D940C8A932}" type="slidenum">
              <a:rPr lang="fi-FI" smtClean="0"/>
              <a:pPr/>
              <a:t>40</a:t>
            </a:fld>
            <a:endParaRPr lang="fi-FI"/>
          </a:p>
        </p:txBody>
      </p:sp>
    </p:spTree>
    <p:extLst>
      <p:ext uri="{BB962C8B-B14F-4D97-AF65-F5344CB8AC3E}">
        <p14:creationId xmlns:p14="http://schemas.microsoft.com/office/powerpoint/2010/main" val="184846051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C3277094-ABC4-9142-A592-92D940C8A932}" type="slidenum">
              <a:rPr lang="fi-FI" smtClean="0"/>
              <a:pPr/>
              <a:t>41</a:t>
            </a:fld>
            <a:endParaRPr lang="fi-FI"/>
          </a:p>
        </p:txBody>
      </p:sp>
    </p:spTree>
    <p:extLst>
      <p:ext uri="{BB962C8B-B14F-4D97-AF65-F5344CB8AC3E}">
        <p14:creationId xmlns:p14="http://schemas.microsoft.com/office/powerpoint/2010/main" val="91773411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C3277094-ABC4-9142-A592-92D940C8A932}" type="slidenum">
              <a:rPr lang="fi-FI" smtClean="0"/>
              <a:pPr/>
              <a:t>42</a:t>
            </a:fld>
            <a:endParaRPr lang="fi-FI"/>
          </a:p>
        </p:txBody>
      </p:sp>
    </p:spTree>
    <p:extLst>
      <p:ext uri="{BB962C8B-B14F-4D97-AF65-F5344CB8AC3E}">
        <p14:creationId xmlns:p14="http://schemas.microsoft.com/office/powerpoint/2010/main" val="219144430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C3277094-ABC4-9142-A592-92D940C8A932}" type="slidenum">
              <a:rPr lang="fi-FI" smtClean="0"/>
              <a:pPr/>
              <a:t>43</a:t>
            </a:fld>
            <a:endParaRPr lang="fi-FI"/>
          </a:p>
        </p:txBody>
      </p:sp>
    </p:spTree>
    <p:extLst>
      <p:ext uri="{BB962C8B-B14F-4D97-AF65-F5344CB8AC3E}">
        <p14:creationId xmlns:p14="http://schemas.microsoft.com/office/powerpoint/2010/main" val="359961379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C3277094-ABC4-9142-A592-92D940C8A932}" type="slidenum">
              <a:rPr lang="fi-FI" smtClean="0"/>
              <a:pPr/>
              <a:t>44</a:t>
            </a:fld>
            <a:endParaRPr lang="fi-FI"/>
          </a:p>
        </p:txBody>
      </p:sp>
    </p:spTree>
    <p:extLst>
      <p:ext uri="{BB962C8B-B14F-4D97-AF65-F5344CB8AC3E}">
        <p14:creationId xmlns:p14="http://schemas.microsoft.com/office/powerpoint/2010/main" val="283034000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_tradnl"/>
          </a:p>
        </p:txBody>
      </p:sp>
      <p:sp>
        <p:nvSpPr>
          <p:cNvPr id="4" name="3 Marcador de número de diapositiva"/>
          <p:cNvSpPr>
            <a:spLocks noGrp="1"/>
          </p:cNvSpPr>
          <p:nvPr>
            <p:ph type="sldNum" sz="quarter" idx="10"/>
          </p:nvPr>
        </p:nvSpPr>
        <p:spPr/>
        <p:txBody>
          <a:bodyPr/>
          <a:lstStyle/>
          <a:p>
            <a:fld id="{C3277094-ABC4-9142-A592-92D940C8A932}" type="slidenum">
              <a:rPr lang="fi-FI" smtClean="0"/>
              <a:pPr/>
              <a:t>45</a:t>
            </a:fld>
            <a:endParaRPr lang="fi-FI"/>
          </a:p>
        </p:txBody>
      </p:sp>
    </p:spTree>
    <p:extLst>
      <p:ext uri="{BB962C8B-B14F-4D97-AF65-F5344CB8AC3E}">
        <p14:creationId xmlns:p14="http://schemas.microsoft.com/office/powerpoint/2010/main" val="218996945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C3277094-ABC4-9142-A592-92D940C8A932}" type="slidenum">
              <a:rPr lang="fi-FI" smtClean="0"/>
              <a:pPr/>
              <a:t>46</a:t>
            </a:fld>
            <a:endParaRPr lang="fi-FI"/>
          </a:p>
        </p:txBody>
      </p:sp>
    </p:spTree>
    <p:extLst>
      <p:ext uri="{BB962C8B-B14F-4D97-AF65-F5344CB8AC3E}">
        <p14:creationId xmlns:p14="http://schemas.microsoft.com/office/powerpoint/2010/main" val="298008990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_tradnl"/>
          </a:p>
        </p:txBody>
      </p:sp>
      <p:sp>
        <p:nvSpPr>
          <p:cNvPr id="4" name="3 Marcador de número de diapositiva"/>
          <p:cNvSpPr>
            <a:spLocks noGrp="1"/>
          </p:cNvSpPr>
          <p:nvPr>
            <p:ph type="sldNum" sz="quarter" idx="10"/>
          </p:nvPr>
        </p:nvSpPr>
        <p:spPr/>
        <p:txBody>
          <a:bodyPr/>
          <a:lstStyle/>
          <a:p>
            <a:fld id="{C3277094-ABC4-9142-A592-92D940C8A932}" type="slidenum">
              <a:rPr lang="fi-FI" smtClean="0"/>
              <a:pPr/>
              <a:t>47</a:t>
            </a:fld>
            <a:endParaRPr lang="fi-FI"/>
          </a:p>
        </p:txBody>
      </p:sp>
    </p:spTree>
    <p:extLst>
      <p:ext uri="{BB962C8B-B14F-4D97-AF65-F5344CB8AC3E}">
        <p14:creationId xmlns:p14="http://schemas.microsoft.com/office/powerpoint/2010/main" val="206625388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_tradnl"/>
          </a:p>
        </p:txBody>
      </p:sp>
      <p:sp>
        <p:nvSpPr>
          <p:cNvPr id="4" name="3 Marcador de número de diapositiva"/>
          <p:cNvSpPr>
            <a:spLocks noGrp="1"/>
          </p:cNvSpPr>
          <p:nvPr>
            <p:ph type="sldNum" sz="quarter" idx="10"/>
          </p:nvPr>
        </p:nvSpPr>
        <p:spPr/>
        <p:txBody>
          <a:bodyPr/>
          <a:lstStyle/>
          <a:p>
            <a:fld id="{C3277094-ABC4-9142-A592-92D940C8A932}" type="slidenum">
              <a:rPr lang="fi-FI" smtClean="0"/>
              <a:pPr/>
              <a:t>48</a:t>
            </a:fld>
            <a:endParaRPr lang="fi-FI"/>
          </a:p>
        </p:txBody>
      </p:sp>
    </p:spTree>
    <p:extLst>
      <p:ext uri="{BB962C8B-B14F-4D97-AF65-F5344CB8AC3E}">
        <p14:creationId xmlns:p14="http://schemas.microsoft.com/office/powerpoint/2010/main" val="289713911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_tradnl"/>
          </a:p>
        </p:txBody>
      </p:sp>
      <p:sp>
        <p:nvSpPr>
          <p:cNvPr id="4" name="3 Marcador de número de diapositiva"/>
          <p:cNvSpPr>
            <a:spLocks noGrp="1"/>
          </p:cNvSpPr>
          <p:nvPr>
            <p:ph type="sldNum" sz="quarter" idx="10"/>
          </p:nvPr>
        </p:nvSpPr>
        <p:spPr/>
        <p:txBody>
          <a:bodyPr/>
          <a:lstStyle/>
          <a:p>
            <a:fld id="{C3277094-ABC4-9142-A592-92D940C8A932}" type="slidenum">
              <a:rPr lang="fi-FI" smtClean="0"/>
              <a:pPr/>
              <a:t>49</a:t>
            </a:fld>
            <a:endParaRPr lang="fi-FI"/>
          </a:p>
        </p:txBody>
      </p:sp>
    </p:spTree>
    <p:extLst>
      <p:ext uri="{BB962C8B-B14F-4D97-AF65-F5344CB8AC3E}">
        <p14:creationId xmlns:p14="http://schemas.microsoft.com/office/powerpoint/2010/main" val="14904105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C3277094-ABC4-9142-A592-92D940C8A932}" type="slidenum">
              <a:rPr lang="fi-FI" smtClean="0"/>
              <a:pPr/>
              <a:t>5</a:t>
            </a:fld>
            <a:endParaRPr lang="fi-FI"/>
          </a:p>
        </p:txBody>
      </p:sp>
    </p:spTree>
    <p:extLst>
      <p:ext uri="{BB962C8B-B14F-4D97-AF65-F5344CB8AC3E}">
        <p14:creationId xmlns:p14="http://schemas.microsoft.com/office/powerpoint/2010/main" val="134039017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_tradnl"/>
          </a:p>
        </p:txBody>
      </p:sp>
      <p:sp>
        <p:nvSpPr>
          <p:cNvPr id="4" name="3 Marcador de número de diapositiva"/>
          <p:cNvSpPr>
            <a:spLocks noGrp="1"/>
          </p:cNvSpPr>
          <p:nvPr>
            <p:ph type="sldNum" sz="quarter" idx="10"/>
          </p:nvPr>
        </p:nvSpPr>
        <p:spPr/>
        <p:txBody>
          <a:bodyPr/>
          <a:lstStyle/>
          <a:p>
            <a:fld id="{C3277094-ABC4-9142-A592-92D940C8A932}" type="slidenum">
              <a:rPr lang="fi-FI" smtClean="0"/>
              <a:pPr/>
              <a:t>50</a:t>
            </a:fld>
            <a:endParaRPr lang="fi-FI"/>
          </a:p>
        </p:txBody>
      </p:sp>
    </p:spTree>
    <p:extLst>
      <p:ext uri="{BB962C8B-B14F-4D97-AF65-F5344CB8AC3E}">
        <p14:creationId xmlns:p14="http://schemas.microsoft.com/office/powerpoint/2010/main" val="249374563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_tradnl"/>
          </a:p>
        </p:txBody>
      </p:sp>
      <p:sp>
        <p:nvSpPr>
          <p:cNvPr id="4" name="3 Marcador de número de diapositiva"/>
          <p:cNvSpPr>
            <a:spLocks noGrp="1"/>
          </p:cNvSpPr>
          <p:nvPr>
            <p:ph type="sldNum" sz="quarter" idx="10"/>
          </p:nvPr>
        </p:nvSpPr>
        <p:spPr/>
        <p:txBody>
          <a:bodyPr/>
          <a:lstStyle/>
          <a:p>
            <a:fld id="{C3277094-ABC4-9142-A592-92D940C8A932}" type="slidenum">
              <a:rPr lang="fi-FI" smtClean="0"/>
              <a:pPr/>
              <a:t>51</a:t>
            </a:fld>
            <a:endParaRPr lang="fi-FI"/>
          </a:p>
        </p:txBody>
      </p:sp>
    </p:spTree>
    <p:extLst>
      <p:ext uri="{BB962C8B-B14F-4D97-AF65-F5344CB8AC3E}">
        <p14:creationId xmlns:p14="http://schemas.microsoft.com/office/powerpoint/2010/main" val="309455271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_tradnl"/>
          </a:p>
        </p:txBody>
      </p:sp>
      <p:sp>
        <p:nvSpPr>
          <p:cNvPr id="4" name="3 Marcador de número de diapositiva"/>
          <p:cNvSpPr>
            <a:spLocks noGrp="1"/>
          </p:cNvSpPr>
          <p:nvPr>
            <p:ph type="sldNum" sz="quarter" idx="10"/>
          </p:nvPr>
        </p:nvSpPr>
        <p:spPr/>
        <p:txBody>
          <a:bodyPr/>
          <a:lstStyle/>
          <a:p>
            <a:fld id="{C3277094-ABC4-9142-A592-92D940C8A932}" type="slidenum">
              <a:rPr lang="fi-FI" smtClean="0"/>
              <a:pPr/>
              <a:t>52</a:t>
            </a:fld>
            <a:endParaRPr lang="fi-FI"/>
          </a:p>
        </p:txBody>
      </p:sp>
    </p:spTree>
    <p:extLst>
      <p:ext uri="{BB962C8B-B14F-4D97-AF65-F5344CB8AC3E}">
        <p14:creationId xmlns:p14="http://schemas.microsoft.com/office/powerpoint/2010/main" val="10268565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_tradnl"/>
          </a:p>
        </p:txBody>
      </p:sp>
      <p:sp>
        <p:nvSpPr>
          <p:cNvPr id="4" name="3 Marcador de número de diapositiva"/>
          <p:cNvSpPr>
            <a:spLocks noGrp="1"/>
          </p:cNvSpPr>
          <p:nvPr>
            <p:ph type="sldNum" sz="quarter" idx="10"/>
          </p:nvPr>
        </p:nvSpPr>
        <p:spPr/>
        <p:txBody>
          <a:bodyPr/>
          <a:lstStyle/>
          <a:p>
            <a:fld id="{C3277094-ABC4-9142-A592-92D940C8A932}" type="slidenum">
              <a:rPr lang="fi-FI" smtClean="0"/>
              <a:pPr/>
              <a:t>53</a:t>
            </a:fld>
            <a:endParaRPr lang="fi-FI"/>
          </a:p>
        </p:txBody>
      </p:sp>
    </p:spTree>
    <p:extLst>
      <p:ext uri="{BB962C8B-B14F-4D97-AF65-F5344CB8AC3E}">
        <p14:creationId xmlns:p14="http://schemas.microsoft.com/office/powerpoint/2010/main" val="270325416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_tradnl"/>
          </a:p>
        </p:txBody>
      </p:sp>
      <p:sp>
        <p:nvSpPr>
          <p:cNvPr id="4" name="3 Marcador de número de diapositiva"/>
          <p:cNvSpPr>
            <a:spLocks noGrp="1"/>
          </p:cNvSpPr>
          <p:nvPr>
            <p:ph type="sldNum" sz="quarter" idx="10"/>
          </p:nvPr>
        </p:nvSpPr>
        <p:spPr/>
        <p:txBody>
          <a:bodyPr/>
          <a:lstStyle/>
          <a:p>
            <a:fld id="{C3277094-ABC4-9142-A592-92D940C8A932}" type="slidenum">
              <a:rPr lang="fi-FI" smtClean="0"/>
              <a:pPr/>
              <a:t>54</a:t>
            </a:fld>
            <a:endParaRPr lang="fi-FI"/>
          </a:p>
        </p:txBody>
      </p:sp>
    </p:spTree>
    <p:extLst>
      <p:ext uri="{BB962C8B-B14F-4D97-AF65-F5344CB8AC3E}">
        <p14:creationId xmlns:p14="http://schemas.microsoft.com/office/powerpoint/2010/main" val="122299884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_tradnl"/>
          </a:p>
        </p:txBody>
      </p:sp>
      <p:sp>
        <p:nvSpPr>
          <p:cNvPr id="4" name="3 Marcador de número de diapositiva"/>
          <p:cNvSpPr>
            <a:spLocks noGrp="1"/>
          </p:cNvSpPr>
          <p:nvPr>
            <p:ph type="sldNum" sz="quarter" idx="10"/>
          </p:nvPr>
        </p:nvSpPr>
        <p:spPr/>
        <p:txBody>
          <a:bodyPr/>
          <a:lstStyle/>
          <a:p>
            <a:fld id="{C3277094-ABC4-9142-A592-92D940C8A932}" type="slidenum">
              <a:rPr lang="fi-FI" smtClean="0"/>
              <a:pPr/>
              <a:t>55</a:t>
            </a:fld>
            <a:endParaRPr lang="fi-FI"/>
          </a:p>
        </p:txBody>
      </p:sp>
    </p:spTree>
    <p:extLst>
      <p:ext uri="{BB962C8B-B14F-4D97-AF65-F5344CB8AC3E}">
        <p14:creationId xmlns:p14="http://schemas.microsoft.com/office/powerpoint/2010/main" val="220341419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_tradnl"/>
          </a:p>
        </p:txBody>
      </p:sp>
      <p:sp>
        <p:nvSpPr>
          <p:cNvPr id="4" name="3 Marcador de número de diapositiva"/>
          <p:cNvSpPr>
            <a:spLocks noGrp="1"/>
          </p:cNvSpPr>
          <p:nvPr>
            <p:ph type="sldNum" sz="quarter" idx="10"/>
          </p:nvPr>
        </p:nvSpPr>
        <p:spPr/>
        <p:txBody>
          <a:bodyPr/>
          <a:lstStyle/>
          <a:p>
            <a:fld id="{C3277094-ABC4-9142-A592-92D940C8A932}" type="slidenum">
              <a:rPr lang="fi-FI" smtClean="0"/>
              <a:pPr/>
              <a:t>56</a:t>
            </a:fld>
            <a:endParaRPr lang="fi-FI"/>
          </a:p>
        </p:txBody>
      </p:sp>
    </p:spTree>
    <p:extLst>
      <p:ext uri="{BB962C8B-B14F-4D97-AF65-F5344CB8AC3E}">
        <p14:creationId xmlns:p14="http://schemas.microsoft.com/office/powerpoint/2010/main" val="162212465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_tradnl"/>
          </a:p>
        </p:txBody>
      </p:sp>
      <p:sp>
        <p:nvSpPr>
          <p:cNvPr id="4" name="3 Marcador de número de diapositiva"/>
          <p:cNvSpPr>
            <a:spLocks noGrp="1"/>
          </p:cNvSpPr>
          <p:nvPr>
            <p:ph type="sldNum" sz="quarter" idx="10"/>
          </p:nvPr>
        </p:nvSpPr>
        <p:spPr/>
        <p:txBody>
          <a:bodyPr/>
          <a:lstStyle/>
          <a:p>
            <a:fld id="{C3277094-ABC4-9142-A592-92D940C8A932}" type="slidenum">
              <a:rPr lang="fi-FI" smtClean="0"/>
              <a:pPr/>
              <a:t>57</a:t>
            </a:fld>
            <a:endParaRPr lang="fi-FI"/>
          </a:p>
        </p:txBody>
      </p:sp>
    </p:spTree>
    <p:extLst>
      <p:ext uri="{BB962C8B-B14F-4D97-AF65-F5344CB8AC3E}">
        <p14:creationId xmlns:p14="http://schemas.microsoft.com/office/powerpoint/2010/main" val="102543820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_tradnl"/>
          </a:p>
        </p:txBody>
      </p:sp>
      <p:sp>
        <p:nvSpPr>
          <p:cNvPr id="4" name="3 Marcador de número de diapositiva"/>
          <p:cNvSpPr>
            <a:spLocks noGrp="1"/>
          </p:cNvSpPr>
          <p:nvPr>
            <p:ph type="sldNum" sz="quarter" idx="10"/>
          </p:nvPr>
        </p:nvSpPr>
        <p:spPr/>
        <p:txBody>
          <a:bodyPr/>
          <a:lstStyle/>
          <a:p>
            <a:fld id="{C3277094-ABC4-9142-A592-92D940C8A932}" type="slidenum">
              <a:rPr lang="fi-FI" smtClean="0"/>
              <a:pPr/>
              <a:t>58</a:t>
            </a:fld>
            <a:endParaRPr lang="fi-FI"/>
          </a:p>
        </p:txBody>
      </p:sp>
    </p:spTree>
    <p:extLst>
      <p:ext uri="{BB962C8B-B14F-4D97-AF65-F5344CB8AC3E}">
        <p14:creationId xmlns:p14="http://schemas.microsoft.com/office/powerpoint/2010/main" val="371393865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C3277094-ABC4-9142-A592-92D940C8A932}" type="slidenum">
              <a:rPr lang="fi-FI" smtClean="0"/>
              <a:pPr/>
              <a:t>59</a:t>
            </a:fld>
            <a:endParaRPr lang="fi-FI"/>
          </a:p>
        </p:txBody>
      </p:sp>
    </p:spTree>
    <p:extLst>
      <p:ext uri="{BB962C8B-B14F-4D97-AF65-F5344CB8AC3E}">
        <p14:creationId xmlns:p14="http://schemas.microsoft.com/office/powerpoint/2010/main" val="39946206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C3277094-ABC4-9142-A592-92D940C8A932}" type="slidenum">
              <a:rPr lang="fi-FI" smtClean="0"/>
              <a:pPr/>
              <a:t>6</a:t>
            </a:fld>
            <a:endParaRPr lang="fi-FI"/>
          </a:p>
        </p:txBody>
      </p:sp>
    </p:spTree>
    <p:extLst>
      <p:ext uri="{BB962C8B-B14F-4D97-AF65-F5344CB8AC3E}">
        <p14:creationId xmlns:p14="http://schemas.microsoft.com/office/powerpoint/2010/main" val="5403104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3277094-ABC4-9142-A592-92D940C8A932}" type="slidenum">
              <a:rPr lang="fi-FI" smtClean="0"/>
              <a:pPr/>
              <a:t>7</a:t>
            </a:fld>
            <a:endParaRPr lang="fi-FI"/>
          </a:p>
        </p:txBody>
      </p:sp>
    </p:spTree>
    <p:extLst>
      <p:ext uri="{BB962C8B-B14F-4D97-AF65-F5344CB8AC3E}">
        <p14:creationId xmlns:p14="http://schemas.microsoft.com/office/powerpoint/2010/main" val="29241901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_tradnl"/>
          </a:p>
        </p:txBody>
      </p:sp>
      <p:sp>
        <p:nvSpPr>
          <p:cNvPr id="4" name="3 Marcador de número de diapositiva"/>
          <p:cNvSpPr>
            <a:spLocks noGrp="1"/>
          </p:cNvSpPr>
          <p:nvPr>
            <p:ph type="sldNum" sz="quarter" idx="10"/>
          </p:nvPr>
        </p:nvSpPr>
        <p:spPr/>
        <p:txBody>
          <a:bodyPr/>
          <a:lstStyle/>
          <a:p>
            <a:fld id="{C3277094-ABC4-9142-A592-92D940C8A932}" type="slidenum">
              <a:rPr lang="fi-FI" smtClean="0"/>
              <a:pPr/>
              <a:t>8</a:t>
            </a:fld>
            <a:endParaRPr lang="fi-FI"/>
          </a:p>
        </p:txBody>
      </p:sp>
    </p:spTree>
    <p:extLst>
      <p:ext uri="{BB962C8B-B14F-4D97-AF65-F5344CB8AC3E}">
        <p14:creationId xmlns:p14="http://schemas.microsoft.com/office/powerpoint/2010/main" val="24253728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C3277094-ABC4-9142-A592-92D940C8A932}" type="slidenum">
              <a:rPr lang="fi-FI" smtClean="0"/>
              <a:pPr/>
              <a:t>9</a:t>
            </a:fld>
            <a:endParaRPr lang="fi-FI"/>
          </a:p>
        </p:txBody>
      </p:sp>
    </p:spTree>
    <p:extLst>
      <p:ext uri="{BB962C8B-B14F-4D97-AF65-F5344CB8AC3E}">
        <p14:creationId xmlns:p14="http://schemas.microsoft.com/office/powerpoint/2010/main" val="21600703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fr-B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fr-BE"/>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fr-BE"/>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fr-BE"/>
          </a:p>
        </p:txBody>
      </p:sp>
      <p:sp>
        <p:nvSpPr>
          <p:cNvPr id="6" name="Slide Number Placeholder 5"/>
          <p:cNvSpPr>
            <a:spLocks noGrp="1"/>
          </p:cNvSpPr>
          <p:nvPr>
            <p:ph type="sldNum" sz="quarter" idx="12"/>
          </p:nvPr>
        </p:nvSpPr>
        <p:spPr/>
        <p:txBody>
          <a:bodyPr/>
          <a:lstStyle/>
          <a:p>
            <a:fld id="{16EEAD88-7AB7-4352-89B4-BF917C658D05}" type="slidenum">
              <a:rPr lang="fr-BE" smtClean="0"/>
              <a:pPr/>
              <a:t>‹#›</a:t>
            </a:fld>
            <a:endParaRPr lang="fr-BE"/>
          </a:p>
        </p:txBody>
      </p:sp>
    </p:spTree>
    <p:extLst>
      <p:ext uri="{BB962C8B-B14F-4D97-AF65-F5344CB8AC3E}">
        <p14:creationId xmlns:p14="http://schemas.microsoft.com/office/powerpoint/2010/main" val="13679540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BE"/>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fr-BE"/>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fr-BE"/>
          </a:p>
        </p:txBody>
      </p:sp>
      <p:sp>
        <p:nvSpPr>
          <p:cNvPr id="6" name="Slide Number Placeholder 5"/>
          <p:cNvSpPr>
            <a:spLocks noGrp="1"/>
          </p:cNvSpPr>
          <p:nvPr>
            <p:ph type="sldNum" sz="quarter" idx="12"/>
          </p:nvPr>
        </p:nvSpPr>
        <p:spPr/>
        <p:txBody>
          <a:bodyPr/>
          <a:lstStyle/>
          <a:p>
            <a:fld id="{16EEAD88-7AB7-4352-89B4-BF917C658D05}" type="slidenum">
              <a:rPr lang="fr-BE" smtClean="0"/>
              <a:pPr/>
              <a:t>‹#›</a:t>
            </a:fld>
            <a:endParaRPr lang="fr-BE"/>
          </a:p>
        </p:txBody>
      </p:sp>
    </p:spTree>
    <p:extLst>
      <p:ext uri="{BB962C8B-B14F-4D97-AF65-F5344CB8AC3E}">
        <p14:creationId xmlns:p14="http://schemas.microsoft.com/office/powerpoint/2010/main" val="27012061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fr-BE"/>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fr-BE"/>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fr-BE"/>
          </a:p>
        </p:txBody>
      </p:sp>
      <p:sp>
        <p:nvSpPr>
          <p:cNvPr id="6" name="Slide Number Placeholder 5"/>
          <p:cNvSpPr>
            <a:spLocks noGrp="1"/>
          </p:cNvSpPr>
          <p:nvPr>
            <p:ph type="sldNum" sz="quarter" idx="12"/>
          </p:nvPr>
        </p:nvSpPr>
        <p:spPr/>
        <p:txBody>
          <a:bodyPr/>
          <a:lstStyle/>
          <a:p>
            <a:fld id="{16EEAD88-7AB7-4352-89B4-BF917C658D05}" type="slidenum">
              <a:rPr lang="fr-BE" smtClean="0"/>
              <a:pPr/>
              <a:t>‹#›</a:t>
            </a:fld>
            <a:endParaRPr lang="fr-BE"/>
          </a:p>
        </p:txBody>
      </p:sp>
    </p:spTree>
    <p:extLst>
      <p:ext uri="{BB962C8B-B14F-4D97-AF65-F5344CB8AC3E}">
        <p14:creationId xmlns:p14="http://schemas.microsoft.com/office/powerpoint/2010/main" val="12059129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fr-B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fr-BE"/>
          </a:p>
        </p:txBody>
      </p:sp>
      <p:sp>
        <p:nvSpPr>
          <p:cNvPr id="4" name="Date Placeholder 3"/>
          <p:cNvSpPr>
            <a:spLocks noGrp="1"/>
          </p:cNvSpPr>
          <p:nvPr>
            <p:ph type="dt" sz="half" idx="10"/>
          </p:nvPr>
        </p:nvSpPr>
        <p:spPr/>
        <p:txBody>
          <a:bodyPr/>
          <a:lstStyle/>
          <a:p>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BF73EC7F-79ED-4C17-9829-92AE53B2AB65}" type="slidenum">
              <a:rPr lang="fr-BE" smtClean="0"/>
              <a:pPr/>
              <a:t>‹#›</a:t>
            </a:fld>
            <a:endParaRPr lang="fr-BE"/>
          </a:p>
        </p:txBody>
      </p:sp>
    </p:spTree>
    <p:extLst>
      <p:ext uri="{BB962C8B-B14F-4D97-AF65-F5344CB8AC3E}">
        <p14:creationId xmlns:p14="http://schemas.microsoft.com/office/powerpoint/2010/main" val="28401132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BE"/>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Date Placeholder 3"/>
          <p:cNvSpPr>
            <a:spLocks noGrp="1"/>
          </p:cNvSpPr>
          <p:nvPr>
            <p:ph type="dt" sz="half" idx="10"/>
          </p:nvPr>
        </p:nvSpPr>
        <p:spPr/>
        <p:txBody>
          <a:bodyPr/>
          <a:lstStyle/>
          <a:p>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BF73EC7F-79ED-4C17-9829-92AE53B2AB65}" type="slidenum">
              <a:rPr lang="fr-BE" smtClean="0"/>
              <a:pPr/>
              <a:t>‹#›</a:t>
            </a:fld>
            <a:endParaRPr lang="fr-BE"/>
          </a:p>
        </p:txBody>
      </p:sp>
    </p:spTree>
    <p:extLst>
      <p:ext uri="{BB962C8B-B14F-4D97-AF65-F5344CB8AC3E}">
        <p14:creationId xmlns:p14="http://schemas.microsoft.com/office/powerpoint/2010/main" val="32726719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fr-B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BF73EC7F-79ED-4C17-9829-92AE53B2AB65}" type="slidenum">
              <a:rPr lang="fr-BE" smtClean="0"/>
              <a:pPr/>
              <a:t>‹#›</a:t>
            </a:fld>
            <a:endParaRPr lang="fr-BE"/>
          </a:p>
        </p:txBody>
      </p:sp>
    </p:spTree>
    <p:extLst>
      <p:ext uri="{BB962C8B-B14F-4D97-AF65-F5344CB8AC3E}">
        <p14:creationId xmlns:p14="http://schemas.microsoft.com/office/powerpoint/2010/main" val="35992720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B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5" name="Date Placeholder 4"/>
          <p:cNvSpPr>
            <a:spLocks noGrp="1"/>
          </p:cNvSpPr>
          <p:nvPr>
            <p:ph type="dt" sz="half" idx="10"/>
          </p:nvPr>
        </p:nvSpPr>
        <p:spPr/>
        <p:txBody>
          <a:bodyPr/>
          <a:lstStyle/>
          <a:p>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p>
            <a:fld id="{BF73EC7F-79ED-4C17-9829-92AE53B2AB65}" type="slidenum">
              <a:rPr lang="fr-BE" smtClean="0"/>
              <a:pPr/>
              <a:t>‹#›</a:t>
            </a:fld>
            <a:endParaRPr lang="fr-BE"/>
          </a:p>
        </p:txBody>
      </p:sp>
    </p:spTree>
    <p:extLst>
      <p:ext uri="{BB962C8B-B14F-4D97-AF65-F5344CB8AC3E}">
        <p14:creationId xmlns:p14="http://schemas.microsoft.com/office/powerpoint/2010/main" val="26526089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fr-B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7" name="Date Placeholder 6"/>
          <p:cNvSpPr>
            <a:spLocks noGrp="1"/>
          </p:cNvSpPr>
          <p:nvPr>
            <p:ph type="dt" sz="half" idx="10"/>
          </p:nvPr>
        </p:nvSpPr>
        <p:spPr/>
        <p:txBody>
          <a:bodyPr/>
          <a:lstStyle/>
          <a:p>
            <a:endParaRPr lang="fr-BE"/>
          </a:p>
        </p:txBody>
      </p:sp>
      <p:sp>
        <p:nvSpPr>
          <p:cNvPr id="8" name="Footer Placeholder 7"/>
          <p:cNvSpPr>
            <a:spLocks noGrp="1"/>
          </p:cNvSpPr>
          <p:nvPr>
            <p:ph type="ftr" sz="quarter" idx="11"/>
          </p:nvPr>
        </p:nvSpPr>
        <p:spPr/>
        <p:txBody>
          <a:bodyPr/>
          <a:lstStyle/>
          <a:p>
            <a:endParaRPr lang="fr-BE"/>
          </a:p>
        </p:txBody>
      </p:sp>
      <p:sp>
        <p:nvSpPr>
          <p:cNvPr id="9" name="Slide Number Placeholder 8"/>
          <p:cNvSpPr>
            <a:spLocks noGrp="1"/>
          </p:cNvSpPr>
          <p:nvPr>
            <p:ph type="sldNum" sz="quarter" idx="12"/>
          </p:nvPr>
        </p:nvSpPr>
        <p:spPr/>
        <p:txBody>
          <a:bodyPr/>
          <a:lstStyle/>
          <a:p>
            <a:fld id="{BF73EC7F-79ED-4C17-9829-92AE53B2AB65}" type="slidenum">
              <a:rPr lang="fr-BE" smtClean="0"/>
              <a:pPr/>
              <a:t>‹#›</a:t>
            </a:fld>
            <a:endParaRPr lang="fr-BE"/>
          </a:p>
        </p:txBody>
      </p:sp>
    </p:spTree>
    <p:extLst>
      <p:ext uri="{BB962C8B-B14F-4D97-AF65-F5344CB8AC3E}">
        <p14:creationId xmlns:p14="http://schemas.microsoft.com/office/powerpoint/2010/main" val="8130889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BE"/>
          </a:p>
        </p:txBody>
      </p:sp>
      <p:sp>
        <p:nvSpPr>
          <p:cNvPr id="3" name="Date Placeholder 2"/>
          <p:cNvSpPr>
            <a:spLocks noGrp="1"/>
          </p:cNvSpPr>
          <p:nvPr>
            <p:ph type="dt" sz="half" idx="10"/>
          </p:nvPr>
        </p:nvSpPr>
        <p:spPr/>
        <p:txBody>
          <a:bodyPr/>
          <a:lstStyle/>
          <a:p>
            <a:endParaRPr lang="fr-BE"/>
          </a:p>
        </p:txBody>
      </p:sp>
      <p:sp>
        <p:nvSpPr>
          <p:cNvPr id="4" name="Footer Placeholder 3"/>
          <p:cNvSpPr>
            <a:spLocks noGrp="1"/>
          </p:cNvSpPr>
          <p:nvPr>
            <p:ph type="ftr" sz="quarter" idx="11"/>
          </p:nvPr>
        </p:nvSpPr>
        <p:spPr/>
        <p:txBody>
          <a:bodyPr/>
          <a:lstStyle/>
          <a:p>
            <a:endParaRPr lang="fr-BE"/>
          </a:p>
        </p:txBody>
      </p:sp>
      <p:sp>
        <p:nvSpPr>
          <p:cNvPr id="5" name="Slide Number Placeholder 4"/>
          <p:cNvSpPr>
            <a:spLocks noGrp="1"/>
          </p:cNvSpPr>
          <p:nvPr>
            <p:ph type="sldNum" sz="quarter" idx="12"/>
          </p:nvPr>
        </p:nvSpPr>
        <p:spPr/>
        <p:txBody>
          <a:bodyPr/>
          <a:lstStyle/>
          <a:p>
            <a:fld id="{BF73EC7F-79ED-4C17-9829-92AE53B2AB65}" type="slidenum">
              <a:rPr lang="fr-BE" smtClean="0"/>
              <a:pPr/>
              <a:t>‹#›</a:t>
            </a:fld>
            <a:endParaRPr lang="fr-BE"/>
          </a:p>
        </p:txBody>
      </p:sp>
    </p:spTree>
    <p:extLst>
      <p:ext uri="{BB962C8B-B14F-4D97-AF65-F5344CB8AC3E}">
        <p14:creationId xmlns:p14="http://schemas.microsoft.com/office/powerpoint/2010/main" val="18870864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fr-BE"/>
          </a:p>
        </p:txBody>
      </p:sp>
      <p:sp>
        <p:nvSpPr>
          <p:cNvPr id="3" name="Footer Placeholder 2"/>
          <p:cNvSpPr>
            <a:spLocks noGrp="1"/>
          </p:cNvSpPr>
          <p:nvPr>
            <p:ph type="ftr" sz="quarter" idx="11"/>
          </p:nvPr>
        </p:nvSpPr>
        <p:spPr/>
        <p:txBody>
          <a:bodyPr/>
          <a:lstStyle/>
          <a:p>
            <a:endParaRPr lang="fr-BE"/>
          </a:p>
        </p:txBody>
      </p:sp>
      <p:sp>
        <p:nvSpPr>
          <p:cNvPr id="4" name="Slide Number Placeholder 3"/>
          <p:cNvSpPr>
            <a:spLocks noGrp="1"/>
          </p:cNvSpPr>
          <p:nvPr>
            <p:ph type="sldNum" sz="quarter" idx="12"/>
          </p:nvPr>
        </p:nvSpPr>
        <p:spPr/>
        <p:txBody>
          <a:bodyPr/>
          <a:lstStyle/>
          <a:p>
            <a:fld id="{BF73EC7F-79ED-4C17-9829-92AE53B2AB65}" type="slidenum">
              <a:rPr lang="fr-BE" smtClean="0"/>
              <a:pPr/>
              <a:t>‹#›</a:t>
            </a:fld>
            <a:endParaRPr lang="fr-BE"/>
          </a:p>
        </p:txBody>
      </p:sp>
    </p:spTree>
    <p:extLst>
      <p:ext uri="{BB962C8B-B14F-4D97-AF65-F5344CB8AC3E}">
        <p14:creationId xmlns:p14="http://schemas.microsoft.com/office/powerpoint/2010/main" val="10831731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fr-B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p>
            <a:fld id="{BF73EC7F-79ED-4C17-9829-92AE53B2AB65}" type="slidenum">
              <a:rPr lang="fr-BE" smtClean="0"/>
              <a:pPr/>
              <a:t>‹#›</a:t>
            </a:fld>
            <a:endParaRPr lang="fr-BE"/>
          </a:p>
        </p:txBody>
      </p:sp>
    </p:spTree>
    <p:extLst>
      <p:ext uri="{BB962C8B-B14F-4D97-AF65-F5344CB8AC3E}">
        <p14:creationId xmlns:p14="http://schemas.microsoft.com/office/powerpoint/2010/main" val="627488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BE"/>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fr-BE"/>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fr-BE"/>
          </a:p>
        </p:txBody>
      </p:sp>
      <p:sp>
        <p:nvSpPr>
          <p:cNvPr id="6" name="Slide Number Placeholder 5"/>
          <p:cNvSpPr>
            <a:spLocks noGrp="1"/>
          </p:cNvSpPr>
          <p:nvPr>
            <p:ph type="sldNum" sz="quarter" idx="12"/>
          </p:nvPr>
        </p:nvSpPr>
        <p:spPr/>
        <p:txBody>
          <a:bodyPr/>
          <a:lstStyle/>
          <a:p>
            <a:fld id="{16EEAD88-7AB7-4352-89B4-BF917C658D05}" type="slidenum">
              <a:rPr lang="fr-BE" smtClean="0"/>
              <a:pPr/>
              <a:t>‹#›</a:t>
            </a:fld>
            <a:endParaRPr lang="fr-BE"/>
          </a:p>
        </p:txBody>
      </p:sp>
    </p:spTree>
    <p:extLst>
      <p:ext uri="{BB962C8B-B14F-4D97-AF65-F5344CB8AC3E}">
        <p14:creationId xmlns:p14="http://schemas.microsoft.com/office/powerpoint/2010/main" val="18679690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fr-B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fr-BE"/>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p>
            <a:fld id="{BF73EC7F-79ED-4C17-9829-92AE53B2AB65}" type="slidenum">
              <a:rPr lang="fr-BE" smtClean="0"/>
              <a:pPr/>
              <a:t>‹#›</a:t>
            </a:fld>
            <a:endParaRPr lang="fr-BE"/>
          </a:p>
        </p:txBody>
      </p:sp>
    </p:spTree>
    <p:extLst>
      <p:ext uri="{BB962C8B-B14F-4D97-AF65-F5344CB8AC3E}">
        <p14:creationId xmlns:p14="http://schemas.microsoft.com/office/powerpoint/2010/main" val="19197081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BE"/>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Date Placeholder 3"/>
          <p:cNvSpPr>
            <a:spLocks noGrp="1"/>
          </p:cNvSpPr>
          <p:nvPr>
            <p:ph type="dt" sz="half" idx="10"/>
          </p:nvPr>
        </p:nvSpPr>
        <p:spPr/>
        <p:txBody>
          <a:bodyPr/>
          <a:lstStyle/>
          <a:p>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BF73EC7F-79ED-4C17-9829-92AE53B2AB65}" type="slidenum">
              <a:rPr lang="fr-BE" smtClean="0"/>
              <a:pPr/>
              <a:t>‹#›</a:t>
            </a:fld>
            <a:endParaRPr lang="fr-BE"/>
          </a:p>
        </p:txBody>
      </p:sp>
    </p:spTree>
    <p:extLst>
      <p:ext uri="{BB962C8B-B14F-4D97-AF65-F5344CB8AC3E}">
        <p14:creationId xmlns:p14="http://schemas.microsoft.com/office/powerpoint/2010/main" val="36228260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fr-BE"/>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Date Placeholder 3"/>
          <p:cNvSpPr>
            <a:spLocks noGrp="1"/>
          </p:cNvSpPr>
          <p:nvPr>
            <p:ph type="dt" sz="half" idx="10"/>
          </p:nvPr>
        </p:nvSpPr>
        <p:spPr/>
        <p:txBody>
          <a:bodyPr/>
          <a:lstStyle/>
          <a:p>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BF73EC7F-79ED-4C17-9829-92AE53B2AB65}" type="slidenum">
              <a:rPr lang="fr-BE" smtClean="0"/>
              <a:pPr/>
              <a:t>‹#›</a:t>
            </a:fld>
            <a:endParaRPr lang="fr-BE"/>
          </a:p>
        </p:txBody>
      </p:sp>
    </p:spTree>
    <p:extLst>
      <p:ext uri="{BB962C8B-B14F-4D97-AF65-F5344CB8AC3E}">
        <p14:creationId xmlns:p14="http://schemas.microsoft.com/office/powerpoint/2010/main" val="41951001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fr-B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fr-BE"/>
          </a:p>
        </p:txBody>
      </p:sp>
      <p:sp>
        <p:nvSpPr>
          <p:cNvPr id="4" name="Date Placeholder 3"/>
          <p:cNvSpPr>
            <a:spLocks noGrp="1"/>
          </p:cNvSpPr>
          <p:nvPr>
            <p:ph type="dt" sz="half" idx="10"/>
          </p:nvPr>
        </p:nvSpPr>
        <p:spPr/>
        <p:txBody>
          <a:bodyPr/>
          <a:lstStyle/>
          <a:p>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5AF66AA0-E37C-4065-8BE7-D4086C065B53}" type="slidenum">
              <a:rPr lang="fr-BE" smtClean="0"/>
              <a:pPr/>
              <a:t>‹#›</a:t>
            </a:fld>
            <a:endParaRPr lang="fr-BE"/>
          </a:p>
        </p:txBody>
      </p:sp>
    </p:spTree>
    <p:extLst>
      <p:ext uri="{BB962C8B-B14F-4D97-AF65-F5344CB8AC3E}">
        <p14:creationId xmlns:p14="http://schemas.microsoft.com/office/powerpoint/2010/main" val="409474174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BE"/>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Date Placeholder 3"/>
          <p:cNvSpPr>
            <a:spLocks noGrp="1"/>
          </p:cNvSpPr>
          <p:nvPr>
            <p:ph type="dt" sz="half" idx="10"/>
          </p:nvPr>
        </p:nvSpPr>
        <p:spPr/>
        <p:txBody>
          <a:bodyPr/>
          <a:lstStyle/>
          <a:p>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5AF66AA0-E37C-4065-8BE7-D4086C065B53}" type="slidenum">
              <a:rPr lang="fr-BE" smtClean="0"/>
              <a:pPr/>
              <a:t>‹#›</a:t>
            </a:fld>
            <a:endParaRPr lang="fr-BE"/>
          </a:p>
        </p:txBody>
      </p:sp>
    </p:spTree>
    <p:extLst>
      <p:ext uri="{BB962C8B-B14F-4D97-AF65-F5344CB8AC3E}">
        <p14:creationId xmlns:p14="http://schemas.microsoft.com/office/powerpoint/2010/main" val="336267672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fr-B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5AF66AA0-E37C-4065-8BE7-D4086C065B53}" type="slidenum">
              <a:rPr lang="fr-BE" smtClean="0"/>
              <a:pPr/>
              <a:t>‹#›</a:t>
            </a:fld>
            <a:endParaRPr lang="fr-BE"/>
          </a:p>
        </p:txBody>
      </p:sp>
    </p:spTree>
    <p:extLst>
      <p:ext uri="{BB962C8B-B14F-4D97-AF65-F5344CB8AC3E}">
        <p14:creationId xmlns:p14="http://schemas.microsoft.com/office/powerpoint/2010/main" val="28234978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B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5" name="Date Placeholder 4"/>
          <p:cNvSpPr>
            <a:spLocks noGrp="1"/>
          </p:cNvSpPr>
          <p:nvPr>
            <p:ph type="dt" sz="half" idx="10"/>
          </p:nvPr>
        </p:nvSpPr>
        <p:spPr/>
        <p:txBody>
          <a:bodyPr/>
          <a:lstStyle/>
          <a:p>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p>
            <a:fld id="{5AF66AA0-E37C-4065-8BE7-D4086C065B53}" type="slidenum">
              <a:rPr lang="fr-BE" smtClean="0"/>
              <a:pPr/>
              <a:t>‹#›</a:t>
            </a:fld>
            <a:endParaRPr lang="fr-BE"/>
          </a:p>
        </p:txBody>
      </p:sp>
    </p:spTree>
    <p:extLst>
      <p:ext uri="{BB962C8B-B14F-4D97-AF65-F5344CB8AC3E}">
        <p14:creationId xmlns:p14="http://schemas.microsoft.com/office/powerpoint/2010/main" val="17686188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fr-B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7" name="Date Placeholder 6"/>
          <p:cNvSpPr>
            <a:spLocks noGrp="1"/>
          </p:cNvSpPr>
          <p:nvPr>
            <p:ph type="dt" sz="half" idx="10"/>
          </p:nvPr>
        </p:nvSpPr>
        <p:spPr/>
        <p:txBody>
          <a:bodyPr/>
          <a:lstStyle/>
          <a:p>
            <a:endParaRPr lang="fr-BE"/>
          </a:p>
        </p:txBody>
      </p:sp>
      <p:sp>
        <p:nvSpPr>
          <p:cNvPr id="8" name="Footer Placeholder 7"/>
          <p:cNvSpPr>
            <a:spLocks noGrp="1"/>
          </p:cNvSpPr>
          <p:nvPr>
            <p:ph type="ftr" sz="quarter" idx="11"/>
          </p:nvPr>
        </p:nvSpPr>
        <p:spPr/>
        <p:txBody>
          <a:bodyPr/>
          <a:lstStyle/>
          <a:p>
            <a:endParaRPr lang="fr-BE"/>
          </a:p>
        </p:txBody>
      </p:sp>
      <p:sp>
        <p:nvSpPr>
          <p:cNvPr id="9" name="Slide Number Placeholder 8"/>
          <p:cNvSpPr>
            <a:spLocks noGrp="1"/>
          </p:cNvSpPr>
          <p:nvPr>
            <p:ph type="sldNum" sz="quarter" idx="12"/>
          </p:nvPr>
        </p:nvSpPr>
        <p:spPr/>
        <p:txBody>
          <a:bodyPr/>
          <a:lstStyle/>
          <a:p>
            <a:fld id="{5AF66AA0-E37C-4065-8BE7-D4086C065B53}" type="slidenum">
              <a:rPr lang="fr-BE" smtClean="0"/>
              <a:pPr/>
              <a:t>‹#›</a:t>
            </a:fld>
            <a:endParaRPr lang="fr-BE"/>
          </a:p>
        </p:txBody>
      </p:sp>
    </p:spTree>
    <p:extLst>
      <p:ext uri="{BB962C8B-B14F-4D97-AF65-F5344CB8AC3E}">
        <p14:creationId xmlns:p14="http://schemas.microsoft.com/office/powerpoint/2010/main" val="370908571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BE"/>
          </a:p>
        </p:txBody>
      </p:sp>
      <p:sp>
        <p:nvSpPr>
          <p:cNvPr id="3" name="Date Placeholder 2"/>
          <p:cNvSpPr>
            <a:spLocks noGrp="1"/>
          </p:cNvSpPr>
          <p:nvPr>
            <p:ph type="dt" sz="half" idx="10"/>
          </p:nvPr>
        </p:nvSpPr>
        <p:spPr/>
        <p:txBody>
          <a:bodyPr/>
          <a:lstStyle/>
          <a:p>
            <a:endParaRPr lang="fr-BE"/>
          </a:p>
        </p:txBody>
      </p:sp>
      <p:sp>
        <p:nvSpPr>
          <p:cNvPr id="4" name="Footer Placeholder 3"/>
          <p:cNvSpPr>
            <a:spLocks noGrp="1"/>
          </p:cNvSpPr>
          <p:nvPr>
            <p:ph type="ftr" sz="quarter" idx="11"/>
          </p:nvPr>
        </p:nvSpPr>
        <p:spPr/>
        <p:txBody>
          <a:bodyPr/>
          <a:lstStyle/>
          <a:p>
            <a:endParaRPr lang="fr-BE"/>
          </a:p>
        </p:txBody>
      </p:sp>
      <p:sp>
        <p:nvSpPr>
          <p:cNvPr id="5" name="Slide Number Placeholder 4"/>
          <p:cNvSpPr>
            <a:spLocks noGrp="1"/>
          </p:cNvSpPr>
          <p:nvPr>
            <p:ph type="sldNum" sz="quarter" idx="12"/>
          </p:nvPr>
        </p:nvSpPr>
        <p:spPr/>
        <p:txBody>
          <a:bodyPr/>
          <a:lstStyle/>
          <a:p>
            <a:fld id="{5AF66AA0-E37C-4065-8BE7-D4086C065B53}" type="slidenum">
              <a:rPr lang="fr-BE" smtClean="0"/>
              <a:pPr/>
              <a:t>‹#›</a:t>
            </a:fld>
            <a:endParaRPr lang="fr-BE"/>
          </a:p>
        </p:txBody>
      </p:sp>
    </p:spTree>
    <p:extLst>
      <p:ext uri="{BB962C8B-B14F-4D97-AF65-F5344CB8AC3E}">
        <p14:creationId xmlns:p14="http://schemas.microsoft.com/office/powerpoint/2010/main" val="255541971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fr-BE"/>
          </a:p>
        </p:txBody>
      </p:sp>
      <p:sp>
        <p:nvSpPr>
          <p:cNvPr id="3" name="Footer Placeholder 2"/>
          <p:cNvSpPr>
            <a:spLocks noGrp="1"/>
          </p:cNvSpPr>
          <p:nvPr>
            <p:ph type="ftr" sz="quarter" idx="11"/>
          </p:nvPr>
        </p:nvSpPr>
        <p:spPr/>
        <p:txBody>
          <a:bodyPr/>
          <a:lstStyle/>
          <a:p>
            <a:endParaRPr lang="fr-BE"/>
          </a:p>
        </p:txBody>
      </p:sp>
      <p:sp>
        <p:nvSpPr>
          <p:cNvPr id="4" name="Slide Number Placeholder 3"/>
          <p:cNvSpPr>
            <a:spLocks noGrp="1"/>
          </p:cNvSpPr>
          <p:nvPr>
            <p:ph type="sldNum" sz="quarter" idx="12"/>
          </p:nvPr>
        </p:nvSpPr>
        <p:spPr/>
        <p:txBody>
          <a:bodyPr/>
          <a:lstStyle/>
          <a:p>
            <a:fld id="{5AF66AA0-E37C-4065-8BE7-D4086C065B53}" type="slidenum">
              <a:rPr lang="fr-BE" smtClean="0"/>
              <a:pPr/>
              <a:t>‹#›</a:t>
            </a:fld>
            <a:endParaRPr lang="fr-BE"/>
          </a:p>
        </p:txBody>
      </p:sp>
    </p:spTree>
    <p:extLst>
      <p:ext uri="{BB962C8B-B14F-4D97-AF65-F5344CB8AC3E}">
        <p14:creationId xmlns:p14="http://schemas.microsoft.com/office/powerpoint/2010/main" val="28887214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fr-B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fr-BE"/>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fr-BE"/>
          </a:p>
        </p:txBody>
      </p:sp>
      <p:sp>
        <p:nvSpPr>
          <p:cNvPr id="6" name="Slide Number Placeholder 5"/>
          <p:cNvSpPr>
            <a:spLocks noGrp="1"/>
          </p:cNvSpPr>
          <p:nvPr>
            <p:ph type="sldNum" sz="quarter" idx="12"/>
          </p:nvPr>
        </p:nvSpPr>
        <p:spPr/>
        <p:txBody>
          <a:bodyPr/>
          <a:lstStyle/>
          <a:p>
            <a:fld id="{16EEAD88-7AB7-4352-89B4-BF917C658D05}" type="slidenum">
              <a:rPr lang="fr-BE" smtClean="0"/>
              <a:pPr/>
              <a:t>‹#›</a:t>
            </a:fld>
            <a:endParaRPr lang="fr-BE"/>
          </a:p>
        </p:txBody>
      </p:sp>
    </p:spTree>
    <p:extLst>
      <p:ext uri="{BB962C8B-B14F-4D97-AF65-F5344CB8AC3E}">
        <p14:creationId xmlns:p14="http://schemas.microsoft.com/office/powerpoint/2010/main" val="115776622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fr-B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p>
            <a:fld id="{5AF66AA0-E37C-4065-8BE7-D4086C065B53}" type="slidenum">
              <a:rPr lang="fr-BE" smtClean="0"/>
              <a:pPr/>
              <a:t>‹#›</a:t>
            </a:fld>
            <a:endParaRPr lang="fr-BE"/>
          </a:p>
        </p:txBody>
      </p:sp>
    </p:spTree>
    <p:extLst>
      <p:ext uri="{BB962C8B-B14F-4D97-AF65-F5344CB8AC3E}">
        <p14:creationId xmlns:p14="http://schemas.microsoft.com/office/powerpoint/2010/main" val="62384932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fr-B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fr-BE"/>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p>
            <a:fld id="{5AF66AA0-E37C-4065-8BE7-D4086C065B53}" type="slidenum">
              <a:rPr lang="fr-BE" smtClean="0"/>
              <a:pPr/>
              <a:t>‹#›</a:t>
            </a:fld>
            <a:endParaRPr lang="fr-BE"/>
          </a:p>
        </p:txBody>
      </p:sp>
    </p:spTree>
    <p:extLst>
      <p:ext uri="{BB962C8B-B14F-4D97-AF65-F5344CB8AC3E}">
        <p14:creationId xmlns:p14="http://schemas.microsoft.com/office/powerpoint/2010/main" val="400224122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BE"/>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Date Placeholder 3"/>
          <p:cNvSpPr>
            <a:spLocks noGrp="1"/>
          </p:cNvSpPr>
          <p:nvPr>
            <p:ph type="dt" sz="half" idx="10"/>
          </p:nvPr>
        </p:nvSpPr>
        <p:spPr/>
        <p:txBody>
          <a:bodyPr/>
          <a:lstStyle/>
          <a:p>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5AF66AA0-E37C-4065-8BE7-D4086C065B53}" type="slidenum">
              <a:rPr lang="fr-BE" smtClean="0"/>
              <a:pPr/>
              <a:t>‹#›</a:t>
            </a:fld>
            <a:endParaRPr lang="fr-BE"/>
          </a:p>
        </p:txBody>
      </p:sp>
    </p:spTree>
    <p:extLst>
      <p:ext uri="{BB962C8B-B14F-4D97-AF65-F5344CB8AC3E}">
        <p14:creationId xmlns:p14="http://schemas.microsoft.com/office/powerpoint/2010/main" val="375977884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fr-BE"/>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Date Placeholder 3"/>
          <p:cNvSpPr>
            <a:spLocks noGrp="1"/>
          </p:cNvSpPr>
          <p:nvPr>
            <p:ph type="dt" sz="half" idx="10"/>
          </p:nvPr>
        </p:nvSpPr>
        <p:spPr/>
        <p:txBody>
          <a:bodyPr/>
          <a:lstStyle/>
          <a:p>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5AF66AA0-E37C-4065-8BE7-D4086C065B53}" type="slidenum">
              <a:rPr lang="fr-BE" smtClean="0"/>
              <a:pPr/>
              <a:t>‹#›</a:t>
            </a:fld>
            <a:endParaRPr lang="fr-BE"/>
          </a:p>
        </p:txBody>
      </p:sp>
    </p:spTree>
    <p:extLst>
      <p:ext uri="{BB962C8B-B14F-4D97-AF65-F5344CB8AC3E}">
        <p14:creationId xmlns:p14="http://schemas.microsoft.com/office/powerpoint/2010/main" val="26104750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B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fr-BE"/>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fr-BE"/>
          </a:p>
        </p:txBody>
      </p:sp>
      <p:sp>
        <p:nvSpPr>
          <p:cNvPr id="7" name="Slide Number Placeholder 6"/>
          <p:cNvSpPr>
            <a:spLocks noGrp="1"/>
          </p:cNvSpPr>
          <p:nvPr>
            <p:ph type="sldNum" sz="quarter" idx="12"/>
          </p:nvPr>
        </p:nvSpPr>
        <p:spPr/>
        <p:txBody>
          <a:bodyPr/>
          <a:lstStyle/>
          <a:p>
            <a:fld id="{16EEAD88-7AB7-4352-89B4-BF917C658D05}" type="slidenum">
              <a:rPr lang="fr-BE" smtClean="0"/>
              <a:pPr/>
              <a:t>‹#›</a:t>
            </a:fld>
            <a:endParaRPr lang="fr-BE"/>
          </a:p>
        </p:txBody>
      </p:sp>
    </p:spTree>
    <p:extLst>
      <p:ext uri="{BB962C8B-B14F-4D97-AF65-F5344CB8AC3E}">
        <p14:creationId xmlns:p14="http://schemas.microsoft.com/office/powerpoint/2010/main" val="11056013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fr-B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7" name="Date Placeholder 6"/>
          <p:cNvSpPr>
            <a:spLocks noGrp="1"/>
          </p:cNvSpPr>
          <p:nvPr>
            <p:ph type="dt" sz="half" idx="10"/>
          </p:nvPr>
        </p:nvSpPr>
        <p:spPr>
          <a:xfrm>
            <a:off x="457200" y="6356350"/>
            <a:ext cx="2133600" cy="365125"/>
          </a:xfrm>
          <a:prstGeom prst="rect">
            <a:avLst/>
          </a:prstGeom>
        </p:spPr>
        <p:txBody>
          <a:bodyPr/>
          <a:lstStyle/>
          <a:p>
            <a:endParaRPr lang="fr-BE"/>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fr-BE"/>
          </a:p>
        </p:txBody>
      </p:sp>
      <p:sp>
        <p:nvSpPr>
          <p:cNvPr id="9" name="Slide Number Placeholder 8"/>
          <p:cNvSpPr>
            <a:spLocks noGrp="1"/>
          </p:cNvSpPr>
          <p:nvPr>
            <p:ph type="sldNum" sz="quarter" idx="12"/>
          </p:nvPr>
        </p:nvSpPr>
        <p:spPr/>
        <p:txBody>
          <a:bodyPr/>
          <a:lstStyle/>
          <a:p>
            <a:fld id="{16EEAD88-7AB7-4352-89B4-BF917C658D05}" type="slidenum">
              <a:rPr lang="fr-BE" smtClean="0"/>
              <a:pPr/>
              <a:t>‹#›</a:t>
            </a:fld>
            <a:endParaRPr lang="fr-BE"/>
          </a:p>
        </p:txBody>
      </p:sp>
    </p:spTree>
    <p:extLst>
      <p:ext uri="{BB962C8B-B14F-4D97-AF65-F5344CB8AC3E}">
        <p14:creationId xmlns:p14="http://schemas.microsoft.com/office/powerpoint/2010/main" val="21195613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BE"/>
          </a:p>
        </p:txBody>
      </p:sp>
      <p:sp>
        <p:nvSpPr>
          <p:cNvPr id="3" name="Date Placeholder 2"/>
          <p:cNvSpPr>
            <a:spLocks noGrp="1"/>
          </p:cNvSpPr>
          <p:nvPr>
            <p:ph type="dt" sz="half" idx="10"/>
          </p:nvPr>
        </p:nvSpPr>
        <p:spPr>
          <a:xfrm>
            <a:off x="457200" y="6356350"/>
            <a:ext cx="2133600" cy="365125"/>
          </a:xfrm>
          <a:prstGeom prst="rect">
            <a:avLst/>
          </a:prstGeom>
        </p:spPr>
        <p:txBody>
          <a:bodyPr/>
          <a:lstStyle/>
          <a:p>
            <a:endParaRPr lang="fr-BE"/>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fr-BE"/>
          </a:p>
        </p:txBody>
      </p:sp>
      <p:sp>
        <p:nvSpPr>
          <p:cNvPr id="5" name="Slide Number Placeholder 4"/>
          <p:cNvSpPr>
            <a:spLocks noGrp="1"/>
          </p:cNvSpPr>
          <p:nvPr>
            <p:ph type="sldNum" sz="quarter" idx="12"/>
          </p:nvPr>
        </p:nvSpPr>
        <p:spPr/>
        <p:txBody>
          <a:bodyPr/>
          <a:lstStyle/>
          <a:p>
            <a:fld id="{16EEAD88-7AB7-4352-89B4-BF917C658D05}" type="slidenum">
              <a:rPr lang="fr-BE" smtClean="0"/>
              <a:pPr/>
              <a:t>‹#›</a:t>
            </a:fld>
            <a:endParaRPr lang="fr-BE"/>
          </a:p>
        </p:txBody>
      </p:sp>
    </p:spTree>
    <p:extLst>
      <p:ext uri="{BB962C8B-B14F-4D97-AF65-F5344CB8AC3E}">
        <p14:creationId xmlns:p14="http://schemas.microsoft.com/office/powerpoint/2010/main" val="10286131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endParaRPr lang="fr-BE"/>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fr-BE"/>
          </a:p>
        </p:txBody>
      </p:sp>
      <p:sp>
        <p:nvSpPr>
          <p:cNvPr id="4" name="Slide Number Placeholder 3"/>
          <p:cNvSpPr>
            <a:spLocks noGrp="1"/>
          </p:cNvSpPr>
          <p:nvPr>
            <p:ph type="sldNum" sz="quarter" idx="12"/>
          </p:nvPr>
        </p:nvSpPr>
        <p:spPr/>
        <p:txBody>
          <a:bodyPr/>
          <a:lstStyle/>
          <a:p>
            <a:fld id="{16EEAD88-7AB7-4352-89B4-BF917C658D05}" type="slidenum">
              <a:rPr lang="fr-BE" smtClean="0"/>
              <a:pPr/>
              <a:t>‹#›</a:t>
            </a:fld>
            <a:endParaRPr lang="fr-BE"/>
          </a:p>
        </p:txBody>
      </p:sp>
    </p:spTree>
    <p:extLst>
      <p:ext uri="{BB962C8B-B14F-4D97-AF65-F5344CB8AC3E}">
        <p14:creationId xmlns:p14="http://schemas.microsoft.com/office/powerpoint/2010/main" val="37430941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fr-B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fr-BE"/>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fr-BE"/>
          </a:p>
        </p:txBody>
      </p:sp>
      <p:sp>
        <p:nvSpPr>
          <p:cNvPr id="7" name="Slide Number Placeholder 6"/>
          <p:cNvSpPr>
            <a:spLocks noGrp="1"/>
          </p:cNvSpPr>
          <p:nvPr>
            <p:ph type="sldNum" sz="quarter" idx="12"/>
          </p:nvPr>
        </p:nvSpPr>
        <p:spPr/>
        <p:txBody>
          <a:bodyPr/>
          <a:lstStyle/>
          <a:p>
            <a:fld id="{16EEAD88-7AB7-4352-89B4-BF917C658D05}" type="slidenum">
              <a:rPr lang="fr-BE" smtClean="0"/>
              <a:pPr/>
              <a:t>‹#›</a:t>
            </a:fld>
            <a:endParaRPr lang="fr-BE"/>
          </a:p>
        </p:txBody>
      </p:sp>
    </p:spTree>
    <p:extLst>
      <p:ext uri="{BB962C8B-B14F-4D97-AF65-F5344CB8AC3E}">
        <p14:creationId xmlns:p14="http://schemas.microsoft.com/office/powerpoint/2010/main" val="27449198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fr-B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fr-BE"/>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fr-BE"/>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fr-BE"/>
          </a:p>
        </p:txBody>
      </p:sp>
      <p:sp>
        <p:nvSpPr>
          <p:cNvPr id="7" name="Slide Number Placeholder 6"/>
          <p:cNvSpPr>
            <a:spLocks noGrp="1"/>
          </p:cNvSpPr>
          <p:nvPr>
            <p:ph type="sldNum" sz="quarter" idx="12"/>
          </p:nvPr>
        </p:nvSpPr>
        <p:spPr/>
        <p:txBody>
          <a:bodyPr/>
          <a:lstStyle/>
          <a:p>
            <a:fld id="{16EEAD88-7AB7-4352-89B4-BF917C658D05}" type="slidenum">
              <a:rPr lang="fr-BE" smtClean="0"/>
              <a:pPr/>
              <a:t>‹#›</a:t>
            </a:fld>
            <a:endParaRPr lang="fr-BE"/>
          </a:p>
        </p:txBody>
      </p:sp>
    </p:spTree>
    <p:extLst>
      <p:ext uri="{BB962C8B-B14F-4D97-AF65-F5344CB8AC3E}">
        <p14:creationId xmlns:p14="http://schemas.microsoft.com/office/powerpoint/2010/main" val="20259001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fr-BE"/>
          </a:p>
        </p:txBody>
      </p:sp>
      <p:sp>
        <p:nvSpPr>
          <p:cNvPr id="3" name="Text Placeholder 2"/>
          <p:cNvSpPr>
            <a:spLocks noGrp="1"/>
          </p:cNvSpPr>
          <p:nvPr>
            <p:ph type="body" idx="1"/>
          </p:nvPr>
        </p:nvSpPr>
        <p:spPr>
          <a:xfrm>
            <a:off x="457200" y="1600200"/>
            <a:ext cx="8229600" cy="496196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r-BE" dirty="0"/>
          </a:p>
        </p:txBody>
      </p:sp>
      <p:sp>
        <p:nvSpPr>
          <p:cNvPr id="7" name="Rectangle 6"/>
          <p:cNvSpPr/>
          <p:nvPr/>
        </p:nvSpPr>
        <p:spPr>
          <a:xfrm>
            <a:off x="8928000" y="0"/>
            <a:ext cx="216000" cy="6858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r"/>
            <a:r>
              <a:rPr lang="fi-FI" sz="1800" b="0" dirty="0">
                <a:solidFill>
                  <a:schemeClr val="bg1"/>
                </a:solidFill>
              </a:rPr>
              <a:t>Resistencia a la Corrosion de los aceros inoxidables</a:t>
            </a:r>
            <a:endParaRPr lang="fr-BE" b="0" dirty="0">
              <a:solidFill>
                <a:schemeClr val="bg1"/>
              </a:solidFill>
            </a:endParaRPr>
          </a:p>
        </p:txBody>
      </p:sp>
      <p:sp>
        <p:nvSpPr>
          <p:cNvPr id="6" name="Slide Number Placeholder 5"/>
          <p:cNvSpPr>
            <a:spLocks noGrp="1"/>
          </p:cNvSpPr>
          <p:nvPr>
            <p:ph type="sldNum" sz="quarter" idx="4"/>
          </p:nvPr>
        </p:nvSpPr>
        <p:spPr>
          <a:xfrm>
            <a:off x="8846097" y="6623557"/>
            <a:ext cx="396000" cy="365125"/>
          </a:xfrm>
          <a:prstGeom prst="rect">
            <a:avLst/>
          </a:prstGeom>
        </p:spPr>
        <p:txBody>
          <a:bodyPr vert="horz" lIns="91440" tIns="45720" rIns="91440" bIns="45720" rtlCol="0" anchor="ctr"/>
          <a:lstStyle>
            <a:lvl1pPr algn="r">
              <a:defRPr sz="1200">
                <a:solidFill>
                  <a:schemeClr val="bg1"/>
                </a:solidFill>
              </a:defRPr>
            </a:lvl1pPr>
          </a:lstStyle>
          <a:p>
            <a:fld id="{16EEAD88-7AB7-4352-89B4-BF917C658D05}" type="slidenum">
              <a:rPr lang="fr-BE" smtClean="0"/>
              <a:pPr/>
              <a:t>‹#›</a:t>
            </a:fld>
            <a:endParaRPr lang="fr-BE" dirty="0"/>
          </a:p>
        </p:txBody>
      </p:sp>
    </p:spTree>
    <p:extLst>
      <p:ext uri="{BB962C8B-B14F-4D97-AF65-F5344CB8AC3E}">
        <p14:creationId xmlns:p14="http://schemas.microsoft.com/office/powerpoint/2010/main" val="265172824"/>
      </p:ext>
    </p:extLst>
  </p:cSld>
  <p:clrMap bg1="lt1" tx1="dk1" bg2="lt2" tx2="dk2" accent1="accent1" accent2="accent2" accent3="accent3" accent4="accent4" accent5="accent5" accent6="accent6" hlink="hlink" folHlink="folHlink"/>
  <p:sldLayoutIdLst>
    <p:sldLayoutId id="2147484076" r:id="rId1"/>
    <p:sldLayoutId id="2147484077" r:id="rId2"/>
    <p:sldLayoutId id="2147484078" r:id="rId3"/>
    <p:sldLayoutId id="2147484079" r:id="rId4"/>
    <p:sldLayoutId id="2147484080" r:id="rId5"/>
    <p:sldLayoutId id="2147484081" r:id="rId6"/>
    <p:sldLayoutId id="2147484082" r:id="rId7"/>
    <p:sldLayoutId id="2147484083" r:id="rId8"/>
    <p:sldLayoutId id="2147484084" r:id="rId9"/>
    <p:sldLayoutId id="2147484085" r:id="rId10"/>
    <p:sldLayoutId id="2147484086"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Clr>
          <a:srgbClr val="FFC000"/>
        </a:buClr>
        <a:buFont typeface="Wingdings" panose="05000000000000000000" pitchFamily="2" charset="2"/>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rgbClr val="FFC000"/>
        </a:buClr>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rgbClr val="FFC000"/>
        </a:buClr>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fr-BE"/>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r-BE"/>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73EC7F-79ED-4C17-9829-92AE53B2AB65}" type="slidenum">
              <a:rPr lang="fr-BE" smtClean="0"/>
              <a:pPr/>
              <a:t>‹#›</a:t>
            </a:fld>
            <a:endParaRPr lang="fr-BE"/>
          </a:p>
        </p:txBody>
      </p:sp>
      <p:sp>
        <p:nvSpPr>
          <p:cNvPr id="7" name="Rectangle 6"/>
          <p:cNvSpPr/>
          <p:nvPr/>
        </p:nvSpPr>
        <p:spPr>
          <a:xfrm>
            <a:off x="8964488" y="0"/>
            <a:ext cx="179512" cy="68580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Tree>
    <p:extLst>
      <p:ext uri="{BB962C8B-B14F-4D97-AF65-F5344CB8AC3E}">
        <p14:creationId xmlns:p14="http://schemas.microsoft.com/office/powerpoint/2010/main" val="2638205684"/>
      </p:ext>
    </p:extLst>
  </p:cSld>
  <p:clrMap bg1="lt1" tx1="dk1" bg2="lt2" tx2="dk2" accent1="accent1" accent2="accent2" accent3="accent3" accent4="accent4" accent5="accent5" accent6="accent6" hlink="hlink" folHlink="folHlink"/>
  <p:sldLayoutIdLst>
    <p:sldLayoutId id="2147484088" r:id="rId1"/>
    <p:sldLayoutId id="2147484089" r:id="rId2"/>
    <p:sldLayoutId id="2147484090" r:id="rId3"/>
    <p:sldLayoutId id="2147484091" r:id="rId4"/>
    <p:sldLayoutId id="2147484092" r:id="rId5"/>
    <p:sldLayoutId id="2147484093" r:id="rId6"/>
    <p:sldLayoutId id="2147484094" r:id="rId7"/>
    <p:sldLayoutId id="2147484095" r:id="rId8"/>
    <p:sldLayoutId id="2147484096" r:id="rId9"/>
    <p:sldLayoutId id="2147484097" r:id="rId10"/>
    <p:sldLayoutId id="2147484098"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fr-BE"/>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r-BE"/>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F66AA0-E37C-4065-8BE7-D4086C065B53}" type="slidenum">
              <a:rPr lang="fr-BE" smtClean="0"/>
              <a:pPr/>
              <a:t>‹#›</a:t>
            </a:fld>
            <a:endParaRPr lang="fr-BE"/>
          </a:p>
        </p:txBody>
      </p:sp>
      <p:sp>
        <p:nvSpPr>
          <p:cNvPr id="7" name="Rectangle 6"/>
          <p:cNvSpPr/>
          <p:nvPr/>
        </p:nvSpPr>
        <p:spPr>
          <a:xfrm>
            <a:off x="8964488" y="0"/>
            <a:ext cx="179512" cy="68580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Tree>
    <p:extLst>
      <p:ext uri="{BB962C8B-B14F-4D97-AF65-F5344CB8AC3E}">
        <p14:creationId xmlns:p14="http://schemas.microsoft.com/office/powerpoint/2010/main" val="725280648"/>
      </p:ext>
    </p:extLst>
  </p:cSld>
  <p:clrMap bg1="lt1" tx1="dk1" bg2="lt2" tx2="dk2" accent1="accent1" accent2="accent2" accent3="accent3" accent4="accent4" accent5="accent5" accent6="accent6" hlink="hlink" folHlink="folHlink"/>
  <p:sldLayoutIdLst>
    <p:sldLayoutId id="2147484100" r:id="rId1"/>
    <p:sldLayoutId id="2147484101" r:id="rId2"/>
    <p:sldLayoutId id="2147484102" r:id="rId3"/>
    <p:sldLayoutId id="2147484103" r:id="rId4"/>
    <p:sldLayoutId id="2147484104" r:id="rId5"/>
    <p:sldLayoutId id="2147484105" r:id="rId6"/>
    <p:sldLayoutId id="2147484106" r:id="rId7"/>
    <p:sldLayoutId id="2147484107" r:id="rId8"/>
    <p:sldLayoutId id="2147484108" r:id="rId9"/>
    <p:sldLayoutId id="2147484109" r:id="rId10"/>
    <p:sldLayoutId id="2147484110"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7.xml"/><Relationship Id="rId1" Type="http://schemas.openxmlformats.org/officeDocument/2006/relationships/slideLayout" Target="../slideLayouts/slideLayout4.xml"/><Relationship Id="rId5" Type="http://schemas.openxmlformats.org/officeDocument/2006/relationships/image" Target="../media/image18.png"/><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23.png"/><Relationship Id="rId5" Type="http://schemas.openxmlformats.org/officeDocument/2006/relationships/oleObject" Target="../embeddings/oleObject2.bin"/><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notesSlide" Target="../notesSlides/notesSlide23.xml"/><Relationship Id="rId1" Type="http://schemas.openxmlformats.org/officeDocument/2006/relationships/slideLayout" Target="../slideLayouts/slideLayout6.xml"/><Relationship Id="rId4" Type="http://schemas.openxmlformats.org/officeDocument/2006/relationships/image" Target="../media/image26.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hyperlink" Target="http://www.stainlesssteelrebar.com/" TargetMode="External"/><Relationship Id="rId4" Type="http://schemas.openxmlformats.org/officeDocument/2006/relationships/image" Target="../media/image33.png"/></Relationships>
</file>

<file path=ppt/slides/_rels/slide3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3.xml"/><Relationship Id="rId1" Type="http://schemas.openxmlformats.org/officeDocument/2006/relationships/slideLayout" Target="../slideLayouts/slideLayout6.xml"/><Relationship Id="rId4" Type="http://schemas.openxmlformats.org/officeDocument/2006/relationships/image" Target="../media/image35.png"/></Relationships>
</file>

<file path=ppt/slides/_rels/slide3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4.xml"/><Relationship Id="rId1" Type="http://schemas.openxmlformats.org/officeDocument/2006/relationships/slideLayout" Target="../slideLayouts/slideLayout4.xml"/><Relationship Id="rId4" Type="http://schemas.openxmlformats.org/officeDocument/2006/relationships/hyperlink" Target="https://www.worldstainless.org/Files/issf/Education/Spanish/Capitulo_09_Union_y_fabricacion_de_aceros_inoxidables.pdf" TargetMode="Externa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hyperlink" Target="https://www.worldstainless.org/Files/issf/Education/Spanish/Capitulo_04_Que_son_los_aceros_inoxidables.pdf" TargetMode="Externa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3.tiff"/><Relationship Id="rId4" Type="http://schemas.openxmlformats.org/officeDocument/2006/relationships/image" Target="../media/image2.tiff"/></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hyperlink" Target="https://www.worldstainless.org/Files/issf/Education/Spanish/Capitulo_08_Acabados_superficiales.pdf" TargetMode="External"/><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hyperlink" Target="https://www.worldstainless.org/files/issf/Education/Spanish/Capitulo_11_Sostenibilidad.pdf" TargetMode="External"/><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hyperlink" Target="https://www.worldstainless.org/Files/issf/Education/Spanish/Capitulo_02A_Aplicaciones_de_los_aceros_inoxidables.pdf" TargetMode="External"/><Relationship Id="rId2" Type="http://schemas.openxmlformats.org/officeDocument/2006/relationships/notesSlide" Target="../notesSlides/notesSlide56.xml"/><Relationship Id="rId1" Type="http://schemas.openxmlformats.org/officeDocument/2006/relationships/slideLayout" Target="../slideLayouts/slideLayout2.xml"/><Relationship Id="rId4" Type="http://schemas.openxmlformats.org/officeDocument/2006/relationships/hyperlink" Target="https://www.worldstainless.org/Files/issf/Education/Spanish/Capitulo_01_Acero_inoxidable_y_arte.pdf" TargetMode="External"/></Relationships>
</file>

<file path=ppt/slides/_rels/slide57.xml.rels><?xml version="1.0" encoding="UTF-8" standalone="yes"?>
<Relationships xmlns="http://schemas.openxmlformats.org/package/2006/relationships"><Relationship Id="rId8" Type="http://schemas.openxmlformats.org/officeDocument/2006/relationships/hyperlink" Target="http://www.imoa.info/download_files/stainless-steel/Duplex_Stainless_Steel_3rd_Edition.pdf" TargetMode="External"/><Relationship Id="rId13" Type="http://schemas.openxmlformats.org/officeDocument/2006/relationships/hyperlink" Target="http://www.bssa.org.uk/topics.php?article=668" TargetMode="External"/><Relationship Id="rId18" Type="http://schemas.openxmlformats.org/officeDocument/2006/relationships/hyperlink" Target="http://www.bssa.org.uk/topics.php?article=46" TargetMode="External"/><Relationship Id="rId3" Type="http://schemas.openxmlformats.org/officeDocument/2006/relationships/hyperlink" Target="http://corrosion-doctors.org/Corrosion-History/Course.htm#Scope" TargetMode="External"/><Relationship Id="rId7" Type="http://schemas.openxmlformats.org/officeDocument/2006/relationships/hyperlink" Target="https://kb.osu.edu/dspace/bitstream/handle/1811/45442/FrankelG_JournalElectrochemicalSociety_1998_v145n6_p2186-2198.pdf?sequence=1" TargetMode="External"/><Relationship Id="rId12" Type="http://schemas.openxmlformats.org/officeDocument/2006/relationships/hyperlink" Target="http://en.wikipedia.org/wiki/Galvanic_corrosion" TargetMode="External"/><Relationship Id="rId17" Type="http://schemas.openxmlformats.org/officeDocument/2006/relationships/hyperlink" Target="http://www.bssa.org.uk/topics.php?article=44" TargetMode="External"/><Relationship Id="rId2" Type="http://schemas.openxmlformats.org/officeDocument/2006/relationships/notesSlide" Target="../notesSlides/notesSlide57.xml"/><Relationship Id="rId16" Type="http://schemas.openxmlformats.org/officeDocument/2006/relationships/hyperlink" Target="http://www.aperam.com/uploads/stainlesseurope/TechnicalPublications/Duplex_Maastricht_EN-22p-7064Ko.pdf" TargetMode="External"/><Relationship Id="rId1" Type="http://schemas.openxmlformats.org/officeDocument/2006/relationships/slideLayout" Target="../slideLayouts/slideLayout2.xml"/><Relationship Id="rId6" Type="http://schemas.openxmlformats.org/officeDocument/2006/relationships/hyperlink" Target="http://www.bssa.org.uk/topics.php?article=111" TargetMode="External"/><Relationship Id="rId11" Type="http://schemas.openxmlformats.org/officeDocument/2006/relationships/hyperlink" Target="http://www.aiadetroit.com/~aiadetro/images/stories/demo/rokbox/BECPDF/2011_aia_deicing_detroit.pdf" TargetMode="External"/><Relationship Id="rId5" Type="http://schemas.openxmlformats.org/officeDocument/2006/relationships/hyperlink" Target="http://mee-inc.com/esca.html" TargetMode="External"/><Relationship Id="rId15" Type="http://schemas.openxmlformats.org/officeDocument/2006/relationships/hyperlink" Target="http://www.outokumpu.com/en/stainless-steel/grades/duplex/Pages/default.aspx" TargetMode="External"/><Relationship Id="rId10" Type="http://schemas.openxmlformats.org/officeDocument/2006/relationships/hyperlink" Target="http://www.imoa.info/download_files/stainless-steel/IMOA_Houska-Selecting_Stainless_Steel_for_Optimum_Perormance.pdf" TargetMode="External"/><Relationship Id="rId19" Type="http://schemas.openxmlformats.org/officeDocument/2006/relationships/hyperlink" Target="http://www.surface.mat.ethz.ch/education/courses/surfaces_interfaces_and_their_applications_II/SIandAII_Ch6_Pitting_corrosion" TargetMode="External"/><Relationship Id="rId4" Type="http://schemas.openxmlformats.org/officeDocument/2006/relationships/hyperlink" Target="http://www.corrosionclinic.com/corrosion_online_lectures/ME303L10.HTM#top" TargetMode="External"/><Relationship Id="rId9" Type="http://schemas.openxmlformats.org/officeDocument/2006/relationships/hyperlink" Target="http://www.imoa.info/molybdenum_uses/moly_grade_stainless_steels/steel_grades.php" TargetMode="External"/><Relationship Id="rId14" Type="http://schemas.openxmlformats.org/officeDocument/2006/relationships/hyperlink" Target="http://www.stainless-steel-world.net/pdf/SSW_0812_duplex.pdf" TargetMode="External"/></Relationships>
</file>

<file path=ppt/slides/_rels/slide58.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notesSlide" Target="../notesSlides/notesSlide58.xml"/><Relationship Id="rId1" Type="http://schemas.openxmlformats.org/officeDocument/2006/relationships/slideLayout" Target="../slideLayouts/slideLayout2.xml"/><Relationship Id="rId4" Type="http://schemas.openxmlformats.org/officeDocument/2006/relationships/image" Target="../media/image40.emf"/></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fontScale="90000"/>
          </a:bodyPr>
          <a:lstStyle/>
          <a:p>
            <a:r>
              <a:rPr lang="fr-FR" sz="3600" dirty="0" err="1"/>
              <a:t>Material</a:t>
            </a:r>
            <a:r>
              <a:rPr lang="fr-FR" sz="3600" dirty="0"/>
              <a:t> </a:t>
            </a:r>
            <a:r>
              <a:rPr lang="fr-FR" sz="3600" dirty="0" err="1"/>
              <a:t>didáctico</a:t>
            </a:r>
            <a:r>
              <a:rPr lang="fr-FR" sz="3600" dirty="0"/>
              <a:t> de </a:t>
            </a:r>
            <a:r>
              <a:rPr lang="fr-FR" sz="3600" dirty="0" err="1"/>
              <a:t>apoyo</a:t>
            </a:r>
            <a:r>
              <a:rPr lang="fr-FR" sz="3600" dirty="0"/>
              <a:t> para </a:t>
            </a:r>
            <a:r>
              <a:rPr lang="fr-FR" sz="3600" dirty="0" err="1"/>
              <a:t>docentes</a:t>
            </a:r>
            <a:r>
              <a:rPr lang="fr-FR" sz="3600" dirty="0"/>
              <a:t> de </a:t>
            </a:r>
            <a:r>
              <a:rPr lang="fr-FR" sz="3600" dirty="0" err="1"/>
              <a:t>Arquitectura</a:t>
            </a:r>
            <a:r>
              <a:rPr lang="fr-FR" sz="3600" dirty="0"/>
              <a:t> /</a:t>
            </a:r>
            <a:r>
              <a:rPr lang="fr-FR" sz="3600" dirty="0" err="1"/>
              <a:t>Ingenieria</a:t>
            </a:r>
            <a:r>
              <a:rPr lang="fr-FR" sz="3600" dirty="0"/>
              <a:t> Civil.</a:t>
            </a:r>
            <a:endParaRPr lang="fr-BE" sz="3600" dirty="0"/>
          </a:p>
        </p:txBody>
      </p:sp>
      <p:sp>
        <p:nvSpPr>
          <p:cNvPr id="3" name="Subtitle 2"/>
          <p:cNvSpPr>
            <a:spLocks noGrp="1"/>
          </p:cNvSpPr>
          <p:nvPr>
            <p:ph type="subTitle" idx="1"/>
          </p:nvPr>
        </p:nvSpPr>
        <p:spPr/>
        <p:txBody>
          <a:bodyPr>
            <a:noAutofit/>
          </a:bodyPr>
          <a:lstStyle/>
          <a:p>
            <a:r>
              <a:rPr lang="fi-FI" sz="4000" b="1" dirty="0">
                <a:solidFill>
                  <a:srgbClr val="FFC000"/>
                </a:solidFill>
              </a:rPr>
              <a:t>Capítulo  05: </a:t>
            </a:r>
            <a:br>
              <a:rPr lang="fi-FI" sz="4000" b="1" dirty="0">
                <a:solidFill>
                  <a:srgbClr val="FFC000"/>
                </a:solidFill>
              </a:rPr>
            </a:br>
            <a:r>
              <a:rPr lang="fi-FI" sz="4000" b="1" dirty="0">
                <a:solidFill>
                  <a:srgbClr val="FFC000"/>
                </a:solidFill>
              </a:rPr>
              <a:t>Resistencia a la Corrosion de los aceros inoxidables</a:t>
            </a:r>
            <a:endParaRPr lang="en-GB" sz="4000" b="1" dirty="0">
              <a:solidFill>
                <a:srgbClr val="FFC000"/>
              </a:solidFill>
            </a:endParaRPr>
          </a:p>
        </p:txBody>
      </p:sp>
      <p:sp>
        <p:nvSpPr>
          <p:cNvPr id="2" name="Slide Number Placeholder 1"/>
          <p:cNvSpPr>
            <a:spLocks noGrp="1"/>
          </p:cNvSpPr>
          <p:nvPr>
            <p:ph type="sldNum" sz="quarter" idx="12"/>
          </p:nvPr>
        </p:nvSpPr>
        <p:spPr/>
        <p:txBody>
          <a:bodyPr/>
          <a:lstStyle/>
          <a:p>
            <a:fld id="{16EEAD88-7AB7-4352-89B4-BF917C658D05}" type="slidenum">
              <a:rPr lang="fr-BE" smtClean="0"/>
              <a:pPr/>
              <a:t>1</a:t>
            </a:fld>
            <a:endParaRPr lang="fr-BE"/>
          </a:p>
        </p:txBody>
      </p:sp>
    </p:spTree>
    <p:extLst>
      <p:ext uri="{BB962C8B-B14F-4D97-AF65-F5344CB8AC3E}">
        <p14:creationId xmlns:p14="http://schemas.microsoft.com/office/powerpoint/2010/main" val="14974135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err="1"/>
              <a:t>Daño</a:t>
            </a:r>
            <a:r>
              <a:rPr lang="en-GB" dirty="0"/>
              <a:t> a la </a:t>
            </a:r>
            <a:r>
              <a:rPr lang="en-GB" dirty="0" err="1"/>
              <a:t>capa</a:t>
            </a:r>
            <a:r>
              <a:rPr lang="en-GB" dirty="0"/>
              <a:t> </a:t>
            </a:r>
            <a:r>
              <a:rPr lang="en-GB" dirty="0" err="1"/>
              <a:t>protectora</a:t>
            </a:r>
            <a:endParaRPr lang="en-GB" dirty="0"/>
          </a:p>
        </p:txBody>
      </p:sp>
      <p:sp>
        <p:nvSpPr>
          <p:cNvPr id="3" name="Slide Number Placeholder 2"/>
          <p:cNvSpPr>
            <a:spLocks noGrp="1"/>
          </p:cNvSpPr>
          <p:nvPr>
            <p:ph type="sldNum" sz="quarter" idx="12"/>
          </p:nvPr>
        </p:nvSpPr>
        <p:spPr/>
        <p:txBody>
          <a:bodyPr/>
          <a:lstStyle/>
          <a:p>
            <a:fld id="{16EEAD88-7AB7-4352-89B4-BF917C658D05}" type="slidenum">
              <a:rPr lang="fr-BE" smtClean="0"/>
              <a:pPr/>
              <a:t>10</a:t>
            </a:fld>
            <a:endParaRPr lang="fr-BE" dirty="0"/>
          </a:p>
        </p:txBody>
      </p:sp>
      <p:grpSp>
        <p:nvGrpSpPr>
          <p:cNvPr id="6" name="Group 57"/>
          <p:cNvGrpSpPr>
            <a:grpSpLocks/>
          </p:cNvGrpSpPr>
          <p:nvPr/>
        </p:nvGrpSpPr>
        <p:grpSpPr bwMode="auto">
          <a:xfrm>
            <a:off x="557213" y="1469656"/>
            <a:ext cx="3441700" cy="1389062"/>
            <a:chOff x="351" y="681"/>
            <a:chExt cx="2168" cy="875"/>
          </a:xfrm>
        </p:grpSpPr>
        <p:sp>
          <p:nvSpPr>
            <p:cNvPr id="7" name="Rectangle 3"/>
            <p:cNvSpPr>
              <a:spLocks noChangeArrowheads="1"/>
            </p:cNvSpPr>
            <p:nvPr/>
          </p:nvSpPr>
          <p:spPr bwMode="auto">
            <a:xfrm>
              <a:off x="351" y="946"/>
              <a:ext cx="2168" cy="610"/>
            </a:xfrm>
            <a:prstGeom prst="rect">
              <a:avLst/>
            </a:prstGeom>
            <a:solidFill>
              <a:srgbClr val="C0C0C0"/>
            </a:solidFill>
            <a:ln w="9525">
              <a:solidFill>
                <a:srgbClr val="E6E6E6"/>
              </a:solidFill>
              <a:miter lim="800000"/>
              <a:headEnd/>
              <a:tailEnd/>
            </a:ln>
          </p:spPr>
          <p:txBody>
            <a:bodyPr/>
            <a:lstStyle/>
            <a:p>
              <a:endParaRPr lang="en-US"/>
            </a:p>
          </p:txBody>
        </p:sp>
        <p:sp>
          <p:nvSpPr>
            <p:cNvPr id="8" name="Rectangle 4"/>
            <p:cNvSpPr>
              <a:spLocks noChangeArrowheads="1"/>
            </p:cNvSpPr>
            <p:nvPr/>
          </p:nvSpPr>
          <p:spPr bwMode="auto">
            <a:xfrm>
              <a:off x="351" y="943"/>
              <a:ext cx="2168" cy="78"/>
            </a:xfrm>
            <a:prstGeom prst="rect">
              <a:avLst/>
            </a:prstGeom>
            <a:solidFill>
              <a:srgbClr val="777777"/>
            </a:solidFill>
            <a:ln w="9525">
              <a:solidFill>
                <a:srgbClr val="919191"/>
              </a:solidFill>
              <a:miter lim="800000"/>
              <a:headEnd/>
              <a:tailEnd/>
            </a:ln>
          </p:spPr>
          <p:txBody>
            <a:bodyPr/>
            <a:lstStyle/>
            <a:p>
              <a:endParaRPr lang="en-US"/>
            </a:p>
          </p:txBody>
        </p:sp>
        <p:sp>
          <p:nvSpPr>
            <p:cNvPr id="9" name="Rectangle 5"/>
            <p:cNvSpPr>
              <a:spLocks noChangeArrowheads="1"/>
            </p:cNvSpPr>
            <p:nvPr/>
          </p:nvSpPr>
          <p:spPr bwMode="auto">
            <a:xfrm>
              <a:off x="1072" y="1022"/>
              <a:ext cx="669"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en-GB" sz="1700" b="1" dirty="0" err="1"/>
                <a:t>Capa</a:t>
              </a:r>
              <a:r>
                <a:rPr lang="en-GB" sz="1700" b="1" dirty="0"/>
                <a:t> </a:t>
              </a:r>
              <a:r>
                <a:rPr lang="en-GB" sz="1700" b="1" dirty="0" err="1"/>
                <a:t>Pasiva</a:t>
              </a:r>
              <a:endParaRPr lang="en-GB" b="1" dirty="0"/>
            </a:p>
          </p:txBody>
        </p:sp>
        <p:sp>
          <p:nvSpPr>
            <p:cNvPr id="10" name="Rectangle 6"/>
            <p:cNvSpPr>
              <a:spLocks noChangeArrowheads="1"/>
            </p:cNvSpPr>
            <p:nvPr/>
          </p:nvSpPr>
          <p:spPr bwMode="auto">
            <a:xfrm>
              <a:off x="739" y="681"/>
              <a:ext cx="1285" cy="2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en-GB" sz="2200" b="1" dirty="0" err="1"/>
                <a:t>Acero</a:t>
              </a:r>
              <a:r>
                <a:rPr lang="en-GB" sz="2200" b="1" dirty="0"/>
                <a:t> </a:t>
              </a:r>
              <a:r>
                <a:rPr lang="en-GB" sz="2200" b="1" dirty="0" err="1"/>
                <a:t>Inoxidable</a:t>
              </a:r>
              <a:endParaRPr lang="en-GB" b="1" dirty="0"/>
            </a:p>
          </p:txBody>
        </p:sp>
      </p:grpSp>
      <p:grpSp>
        <p:nvGrpSpPr>
          <p:cNvPr id="11" name="Group 56"/>
          <p:cNvGrpSpPr>
            <a:grpSpLocks/>
          </p:cNvGrpSpPr>
          <p:nvPr/>
        </p:nvGrpSpPr>
        <p:grpSpPr bwMode="auto">
          <a:xfrm>
            <a:off x="557213" y="3109543"/>
            <a:ext cx="3441700" cy="1443038"/>
            <a:chOff x="351" y="1804"/>
            <a:chExt cx="2168" cy="909"/>
          </a:xfrm>
        </p:grpSpPr>
        <p:sp>
          <p:nvSpPr>
            <p:cNvPr id="12" name="Rectangle 7"/>
            <p:cNvSpPr>
              <a:spLocks noChangeArrowheads="1"/>
            </p:cNvSpPr>
            <p:nvPr/>
          </p:nvSpPr>
          <p:spPr bwMode="auto">
            <a:xfrm>
              <a:off x="351" y="2103"/>
              <a:ext cx="2168" cy="610"/>
            </a:xfrm>
            <a:prstGeom prst="rect">
              <a:avLst/>
            </a:prstGeom>
            <a:solidFill>
              <a:srgbClr val="C0C0C0"/>
            </a:solidFill>
            <a:ln w="9525">
              <a:solidFill>
                <a:srgbClr val="E6E6E6"/>
              </a:solidFill>
              <a:miter lim="800000"/>
              <a:headEnd/>
              <a:tailEnd/>
            </a:ln>
          </p:spPr>
          <p:txBody>
            <a:bodyPr/>
            <a:lstStyle/>
            <a:p>
              <a:endParaRPr lang="en-US"/>
            </a:p>
          </p:txBody>
        </p:sp>
        <p:sp>
          <p:nvSpPr>
            <p:cNvPr id="13" name="Rectangle 8"/>
            <p:cNvSpPr>
              <a:spLocks noChangeArrowheads="1"/>
            </p:cNvSpPr>
            <p:nvPr/>
          </p:nvSpPr>
          <p:spPr bwMode="auto">
            <a:xfrm>
              <a:off x="351" y="2099"/>
              <a:ext cx="2168" cy="78"/>
            </a:xfrm>
            <a:prstGeom prst="rect">
              <a:avLst/>
            </a:prstGeom>
            <a:solidFill>
              <a:srgbClr val="777777"/>
            </a:solidFill>
            <a:ln w="9525">
              <a:solidFill>
                <a:srgbClr val="919191"/>
              </a:solidFill>
              <a:miter lim="800000"/>
              <a:headEnd/>
              <a:tailEnd/>
            </a:ln>
          </p:spPr>
          <p:txBody>
            <a:bodyPr/>
            <a:lstStyle/>
            <a:p>
              <a:endParaRPr lang="en-US"/>
            </a:p>
          </p:txBody>
        </p:sp>
        <p:sp>
          <p:nvSpPr>
            <p:cNvPr id="14" name="Freeform 9"/>
            <p:cNvSpPr>
              <a:spLocks/>
            </p:cNvSpPr>
            <p:nvPr/>
          </p:nvSpPr>
          <p:spPr bwMode="auto">
            <a:xfrm>
              <a:off x="1095" y="2081"/>
              <a:ext cx="676" cy="278"/>
            </a:xfrm>
            <a:custGeom>
              <a:avLst/>
              <a:gdLst>
                <a:gd name="T0" fmla="*/ 0 w 1352"/>
                <a:gd name="T1" fmla="*/ 0 h 556"/>
                <a:gd name="T2" fmla="*/ 22 w 1352"/>
                <a:gd name="T3" fmla="*/ 0 h 556"/>
                <a:gd name="T4" fmla="*/ 11 w 1352"/>
                <a:gd name="T5" fmla="*/ 9 h 556"/>
                <a:gd name="T6" fmla="*/ 0 w 1352"/>
                <a:gd name="T7" fmla="*/ 0 h 556"/>
                <a:gd name="T8" fmla="*/ 0 60000 65536"/>
                <a:gd name="T9" fmla="*/ 0 60000 65536"/>
                <a:gd name="T10" fmla="*/ 0 60000 65536"/>
                <a:gd name="T11" fmla="*/ 0 60000 65536"/>
                <a:gd name="T12" fmla="*/ 0 w 1352"/>
                <a:gd name="T13" fmla="*/ 0 h 556"/>
                <a:gd name="T14" fmla="*/ 1352 w 1352"/>
                <a:gd name="T15" fmla="*/ 556 h 556"/>
              </a:gdLst>
              <a:ahLst/>
              <a:cxnLst>
                <a:cxn ang="T8">
                  <a:pos x="T0" y="T1"/>
                </a:cxn>
                <a:cxn ang="T9">
                  <a:pos x="T2" y="T3"/>
                </a:cxn>
                <a:cxn ang="T10">
                  <a:pos x="T4" y="T5"/>
                </a:cxn>
                <a:cxn ang="T11">
                  <a:pos x="T6" y="T7"/>
                </a:cxn>
              </a:cxnLst>
              <a:rect l="T12" t="T13" r="T14" b="T15"/>
              <a:pathLst>
                <a:path w="1352" h="556">
                  <a:moveTo>
                    <a:pt x="0" y="0"/>
                  </a:moveTo>
                  <a:lnTo>
                    <a:pt x="1352" y="0"/>
                  </a:lnTo>
                  <a:lnTo>
                    <a:pt x="678" y="556"/>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prstDash val="solid"/>
                  <a:round/>
                  <a:headEnd/>
                  <a:tailEnd/>
                </a14:hiddenLine>
              </a:ext>
            </a:extLst>
          </p:spPr>
          <p:txBody>
            <a:bodyPr/>
            <a:lstStyle/>
            <a:p>
              <a:endParaRPr lang="en-GB"/>
            </a:p>
          </p:txBody>
        </p:sp>
        <p:sp>
          <p:nvSpPr>
            <p:cNvPr id="15" name="Freeform 10"/>
            <p:cNvSpPr>
              <a:spLocks/>
            </p:cNvSpPr>
            <p:nvPr/>
          </p:nvSpPr>
          <p:spPr bwMode="auto">
            <a:xfrm>
              <a:off x="1096" y="2004"/>
              <a:ext cx="671" cy="283"/>
            </a:xfrm>
            <a:custGeom>
              <a:avLst/>
              <a:gdLst>
                <a:gd name="T0" fmla="*/ 0 w 1341"/>
                <a:gd name="T1" fmla="*/ 0 h 565"/>
                <a:gd name="T2" fmla="*/ 11 w 1341"/>
                <a:gd name="T3" fmla="*/ 9 h 565"/>
                <a:gd name="T4" fmla="*/ 21 w 1341"/>
                <a:gd name="T5" fmla="*/ 0 h 565"/>
                <a:gd name="T6" fmla="*/ 0 60000 65536"/>
                <a:gd name="T7" fmla="*/ 0 60000 65536"/>
                <a:gd name="T8" fmla="*/ 0 60000 65536"/>
                <a:gd name="T9" fmla="*/ 0 w 1341"/>
                <a:gd name="T10" fmla="*/ 0 h 565"/>
                <a:gd name="T11" fmla="*/ 1341 w 1341"/>
                <a:gd name="T12" fmla="*/ 565 h 565"/>
              </a:gdLst>
              <a:ahLst/>
              <a:cxnLst>
                <a:cxn ang="T6">
                  <a:pos x="T0" y="T1"/>
                </a:cxn>
                <a:cxn ang="T7">
                  <a:pos x="T2" y="T3"/>
                </a:cxn>
                <a:cxn ang="T8">
                  <a:pos x="T4" y="T5"/>
                </a:cxn>
              </a:cxnLst>
              <a:rect l="T9" t="T10" r="T11" b="T12"/>
              <a:pathLst>
                <a:path w="1341" h="565">
                  <a:moveTo>
                    <a:pt x="0" y="0"/>
                  </a:moveTo>
                  <a:lnTo>
                    <a:pt x="670" y="565"/>
                  </a:lnTo>
                  <a:lnTo>
                    <a:pt x="1341" y="0"/>
                  </a:lnTo>
                </a:path>
              </a:pathLst>
            </a:custGeom>
            <a:solidFill>
              <a:srgbClr val="000000"/>
            </a:solidFill>
            <a:ln w="30163">
              <a:solidFill>
                <a:srgbClr val="000000"/>
              </a:solidFill>
              <a:prstDash val="solid"/>
              <a:round/>
              <a:headEnd/>
              <a:tailEnd/>
            </a:ln>
          </p:spPr>
          <p:txBody>
            <a:bodyPr/>
            <a:lstStyle/>
            <a:p>
              <a:endParaRPr lang="en-GB"/>
            </a:p>
          </p:txBody>
        </p:sp>
        <p:sp>
          <p:nvSpPr>
            <p:cNvPr id="16" name="Rectangle 11"/>
            <p:cNvSpPr>
              <a:spLocks noChangeArrowheads="1"/>
            </p:cNvSpPr>
            <p:nvPr/>
          </p:nvSpPr>
          <p:spPr bwMode="auto">
            <a:xfrm>
              <a:off x="1094" y="1804"/>
              <a:ext cx="675" cy="201"/>
            </a:xfrm>
            <a:prstGeom prst="rect">
              <a:avLst/>
            </a:prstGeom>
            <a:solidFill>
              <a:srgbClr val="000000"/>
            </a:solidFill>
            <a:ln w="9525">
              <a:solidFill>
                <a:srgbClr val="000000"/>
              </a:solidFill>
              <a:miter lim="800000"/>
              <a:headEnd/>
              <a:tailEnd/>
            </a:ln>
          </p:spPr>
          <p:txBody>
            <a:bodyPr/>
            <a:lstStyle/>
            <a:p>
              <a:endParaRPr lang="en-US"/>
            </a:p>
          </p:txBody>
        </p:sp>
      </p:grpSp>
      <p:grpSp>
        <p:nvGrpSpPr>
          <p:cNvPr id="17" name="Group 55"/>
          <p:cNvGrpSpPr>
            <a:grpSpLocks/>
          </p:cNvGrpSpPr>
          <p:nvPr/>
        </p:nvGrpSpPr>
        <p:grpSpPr bwMode="auto">
          <a:xfrm>
            <a:off x="557213" y="4924056"/>
            <a:ext cx="3441700" cy="1306512"/>
            <a:chOff x="351" y="2947"/>
            <a:chExt cx="2168" cy="823"/>
          </a:xfrm>
        </p:grpSpPr>
        <p:sp>
          <p:nvSpPr>
            <p:cNvPr id="18" name="Rectangle 12"/>
            <p:cNvSpPr>
              <a:spLocks noChangeArrowheads="1"/>
            </p:cNvSpPr>
            <p:nvPr/>
          </p:nvSpPr>
          <p:spPr bwMode="auto">
            <a:xfrm>
              <a:off x="351" y="3160"/>
              <a:ext cx="2168" cy="610"/>
            </a:xfrm>
            <a:prstGeom prst="rect">
              <a:avLst/>
            </a:prstGeom>
            <a:solidFill>
              <a:srgbClr val="C0C0C0"/>
            </a:solidFill>
            <a:ln w="9525">
              <a:solidFill>
                <a:srgbClr val="E6E6E6"/>
              </a:solidFill>
              <a:miter lim="800000"/>
              <a:headEnd/>
              <a:tailEnd/>
            </a:ln>
          </p:spPr>
          <p:txBody>
            <a:bodyPr/>
            <a:lstStyle/>
            <a:p>
              <a:endParaRPr lang="en-US"/>
            </a:p>
          </p:txBody>
        </p:sp>
        <p:sp>
          <p:nvSpPr>
            <p:cNvPr id="19" name="Rectangle 13"/>
            <p:cNvSpPr>
              <a:spLocks noChangeArrowheads="1"/>
            </p:cNvSpPr>
            <p:nvPr/>
          </p:nvSpPr>
          <p:spPr bwMode="auto">
            <a:xfrm>
              <a:off x="351" y="3156"/>
              <a:ext cx="2168" cy="78"/>
            </a:xfrm>
            <a:prstGeom prst="rect">
              <a:avLst/>
            </a:prstGeom>
            <a:solidFill>
              <a:srgbClr val="777777"/>
            </a:solidFill>
            <a:ln w="9525">
              <a:solidFill>
                <a:srgbClr val="919191"/>
              </a:solidFill>
              <a:miter lim="800000"/>
              <a:headEnd/>
              <a:tailEnd/>
            </a:ln>
          </p:spPr>
          <p:txBody>
            <a:bodyPr/>
            <a:lstStyle/>
            <a:p>
              <a:endParaRPr lang="en-US"/>
            </a:p>
          </p:txBody>
        </p:sp>
        <p:sp>
          <p:nvSpPr>
            <p:cNvPr id="20" name="Freeform 14"/>
            <p:cNvSpPr>
              <a:spLocks/>
            </p:cNvSpPr>
            <p:nvPr/>
          </p:nvSpPr>
          <p:spPr bwMode="auto">
            <a:xfrm>
              <a:off x="1097" y="3159"/>
              <a:ext cx="605" cy="258"/>
            </a:xfrm>
            <a:custGeom>
              <a:avLst/>
              <a:gdLst>
                <a:gd name="T0" fmla="*/ 0 w 1208"/>
                <a:gd name="T1" fmla="*/ 0 h 514"/>
                <a:gd name="T2" fmla="*/ 19 w 1208"/>
                <a:gd name="T3" fmla="*/ 0 h 514"/>
                <a:gd name="T4" fmla="*/ 10 w 1208"/>
                <a:gd name="T5" fmla="*/ 9 h 514"/>
                <a:gd name="T6" fmla="*/ 0 w 1208"/>
                <a:gd name="T7" fmla="*/ 0 h 514"/>
                <a:gd name="T8" fmla="*/ 0 60000 65536"/>
                <a:gd name="T9" fmla="*/ 0 60000 65536"/>
                <a:gd name="T10" fmla="*/ 0 60000 65536"/>
                <a:gd name="T11" fmla="*/ 0 60000 65536"/>
                <a:gd name="T12" fmla="*/ 0 w 1208"/>
                <a:gd name="T13" fmla="*/ 0 h 514"/>
                <a:gd name="T14" fmla="*/ 1208 w 1208"/>
                <a:gd name="T15" fmla="*/ 514 h 514"/>
              </a:gdLst>
              <a:ahLst/>
              <a:cxnLst>
                <a:cxn ang="T8">
                  <a:pos x="T0" y="T1"/>
                </a:cxn>
                <a:cxn ang="T9">
                  <a:pos x="T2" y="T3"/>
                </a:cxn>
                <a:cxn ang="T10">
                  <a:pos x="T4" y="T5"/>
                </a:cxn>
                <a:cxn ang="T11">
                  <a:pos x="T6" y="T7"/>
                </a:cxn>
              </a:cxnLst>
              <a:rect l="T12" t="T13" r="T14" b="T15"/>
              <a:pathLst>
                <a:path w="1208" h="514">
                  <a:moveTo>
                    <a:pt x="0" y="0"/>
                  </a:moveTo>
                  <a:lnTo>
                    <a:pt x="1208" y="0"/>
                  </a:lnTo>
                  <a:lnTo>
                    <a:pt x="605" y="514"/>
                  </a:lnTo>
                  <a:lnTo>
                    <a:pt x="0" y="0"/>
                  </a:lnTo>
                  <a:close/>
                </a:path>
              </a:pathLst>
            </a:custGeom>
            <a:solidFill>
              <a:srgbClr val="777777"/>
            </a:solidFill>
            <a:ln w="9525">
              <a:solidFill>
                <a:srgbClr val="919191"/>
              </a:solidFill>
              <a:prstDash val="solid"/>
              <a:round/>
              <a:headEnd/>
              <a:tailEnd/>
            </a:ln>
          </p:spPr>
          <p:txBody>
            <a:bodyPr/>
            <a:lstStyle/>
            <a:p>
              <a:endParaRPr lang="en-GB"/>
            </a:p>
          </p:txBody>
        </p:sp>
        <p:sp>
          <p:nvSpPr>
            <p:cNvPr id="21" name="Freeform 15"/>
            <p:cNvSpPr>
              <a:spLocks/>
            </p:cNvSpPr>
            <p:nvPr/>
          </p:nvSpPr>
          <p:spPr bwMode="auto">
            <a:xfrm>
              <a:off x="1197" y="3144"/>
              <a:ext cx="400" cy="137"/>
            </a:xfrm>
            <a:custGeom>
              <a:avLst/>
              <a:gdLst>
                <a:gd name="T0" fmla="*/ 7 w 800"/>
                <a:gd name="T1" fmla="*/ 5 h 274"/>
                <a:gd name="T2" fmla="*/ 9 w 800"/>
                <a:gd name="T3" fmla="*/ 4 h 274"/>
                <a:gd name="T4" fmla="*/ 10 w 800"/>
                <a:gd name="T5" fmla="*/ 3 h 274"/>
                <a:gd name="T6" fmla="*/ 12 w 800"/>
                <a:gd name="T7" fmla="*/ 2 h 274"/>
                <a:gd name="T8" fmla="*/ 13 w 800"/>
                <a:gd name="T9" fmla="*/ 1 h 274"/>
                <a:gd name="T10" fmla="*/ 13 w 800"/>
                <a:gd name="T11" fmla="*/ 0 h 274"/>
                <a:gd name="T12" fmla="*/ 1 w 800"/>
                <a:gd name="T13" fmla="*/ 0 h 274"/>
                <a:gd name="T14" fmla="*/ 0 w 800"/>
                <a:gd name="T15" fmla="*/ 1 h 274"/>
                <a:gd name="T16" fmla="*/ 2 w 800"/>
                <a:gd name="T17" fmla="*/ 2 h 274"/>
                <a:gd name="T18" fmla="*/ 3 w 800"/>
                <a:gd name="T19" fmla="*/ 3 h 274"/>
                <a:gd name="T20" fmla="*/ 5 w 800"/>
                <a:gd name="T21" fmla="*/ 4 h 274"/>
                <a:gd name="T22" fmla="*/ 7 w 800"/>
                <a:gd name="T23" fmla="*/ 5 h 274"/>
                <a:gd name="T24" fmla="*/ 7 w 800"/>
                <a:gd name="T25" fmla="*/ 5 h 27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00"/>
                <a:gd name="T40" fmla="*/ 0 h 274"/>
                <a:gd name="T41" fmla="*/ 800 w 800"/>
                <a:gd name="T42" fmla="*/ 274 h 27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00" h="274">
                  <a:moveTo>
                    <a:pt x="396" y="272"/>
                  </a:moveTo>
                  <a:lnTo>
                    <a:pt x="513" y="236"/>
                  </a:lnTo>
                  <a:lnTo>
                    <a:pt x="622" y="176"/>
                  </a:lnTo>
                  <a:lnTo>
                    <a:pt x="719" y="98"/>
                  </a:lnTo>
                  <a:lnTo>
                    <a:pt x="800" y="2"/>
                  </a:lnTo>
                  <a:lnTo>
                    <a:pt x="793" y="0"/>
                  </a:lnTo>
                  <a:lnTo>
                    <a:pt x="3" y="0"/>
                  </a:lnTo>
                  <a:lnTo>
                    <a:pt x="0" y="3"/>
                  </a:lnTo>
                  <a:lnTo>
                    <a:pt x="79" y="96"/>
                  </a:lnTo>
                  <a:lnTo>
                    <a:pt x="175" y="175"/>
                  </a:lnTo>
                  <a:lnTo>
                    <a:pt x="284" y="234"/>
                  </a:lnTo>
                  <a:lnTo>
                    <a:pt x="404" y="274"/>
                  </a:lnTo>
                  <a:lnTo>
                    <a:pt x="396" y="272"/>
                  </a:lnTo>
                  <a:close/>
                </a:path>
              </a:pathLst>
            </a:custGeom>
            <a:solidFill>
              <a:srgbClr val="FFFFFF"/>
            </a:solidFill>
            <a:ln>
              <a:noFill/>
            </a:ln>
            <a:extLst>
              <a:ext uri="{91240B29-F687-4F45-9708-019B960494DF}">
                <a14:hiddenLine xmlns:a14="http://schemas.microsoft.com/office/drawing/2010/main" w="9525">
                  <a:solidFill>
                    <a:srgbClr val="000000"/>
                  </a:solidFill>
                  <a:prstDash val="solid"/>
                  <a:round/>
                  <a:headEnd/>
                  <a:tailEnd/>
                </a14:hiddenLine>
              </a:ext>
            </a:extLst>
          </p:spPr>
          <p:txBody>
            <a:bodyPr/>
            <a:lstStyle/>
            <a:p>
              <a:endParaRPr lang="en-GB"/>
            </a:p>
          </p:txBody>
        </p:sp>
        <p:sp>
          <p:nvSpPr>
            <p:cNvPr id="22" name="Rectangle 16"/>
            <p:cNvSpPr>
              <a:spLocks noChangeArrowheads="1"/>
            </p:cNvSpPr>
            <p:nvPr/>
          </p:nvSpPr>
          <p:spPr bwMode="auto">
            <a:xfrm>
              <a:off x="947" y="2947"/>
              <a:ext cx="916"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en-GB" sz="1700" b="1" dirty="0"/>
                <a:t>Auto </a:t>
              </a:r>
              <a:r>
                <a:rPr lang="en-GB" sz="1700" b="1" dirty="0" err="1"/>
                <a:t>reparación</a:t>
              </a:r>
              <a:endParaRPr lang="en-GB" b="1" dirty="0"/>
            </a:p>
          </p:txBody>
        </p:sp>
        <p:sp>
          <p:nvSpPr>
            <p:cNvPr id="23" name="AutoShape 17"/>
            <p:cNvSpPr>
              <a:spLocks noChangeArrowheads="1"/>
            </p:cNvSpPr>
            <p:nvPr/>
          </p:nvSpPr>
          <p:spPr bwMode="auto">
            <a:xfrm rot="6905317" flipV="1">
              <a:off x="1190" y="3103"/>
              <a:ext cx="27" cy="123"/>
            </a:xfrm>
            <a:prstGeom prst="moon">
              <a:avLst>
                <a:gd name="adj" fmla="val 50000"/>
              </a:avLst>
            </a:prstGeom>
            <a:solidFill>
              <a:srgbClr val="FFFFFF"/>
            </a:solidFill>
            <a:ln w="8001">
              <a:solidFill>
                <a:srgbClr val="FFFFFF"/>
              </a:solidFill>
              <a:miter lim="800000"/>
              <a:headEnd/>
              <a:tailEnd/>
            </a:ln>
          </p:spPr>
          <p:txBody>
            <a:bodyPr wrap="none" anchor="ctr"/>
            <a:lstStyle/>
            <a:p>
              <a:endParaRPr lang="en-US"/>
            </a:p>
          </p:txBody>
        </p:sp>
        <p:sp>
          <p:nvSpPr>
            <p:cNvPr id="24" name="AutoShape 18"/>
            <p:cNvSpPr>
              <a:spLocks noChangeArrowheads="1"/>
            </p:cNvSpPr>
            <p:nvPr/>
          </p:nvSpPr>
          <p:spPr bwMode="auto">
            <a:xfrm rot="-6708660" flipH="1" flipV="1">
              <a:off x="1586" y="3099"/>
              <a:ext cx="27" cy="123"/>
            </a:xfrm>
            <a:prstGeom prst="moon">
              <a:avLst>
                <a:gd name="adj" fmla="val 50000"/>
              </a:avLst>
            </a:prstGeom>
            <a:solidFill>
              <a:srgbClr val="FFFFFF"/>
            </a:solidFill>
            <a:ln w="8001">
              <a:solidFill>
                <a:srgbClr val="FFFFFF"/>
              </a:solidFill>
              <a:miter lim="800000"/>
              <a:headEnd/>
              <a:tailEnd/>
            </a:ln>
          </p:spPr>
          <p:txBody>
            <a:bodyPr wrap="none" anchor="ctr"/>
            <a:lstStyle/>
            <a:p>
              <a:endParaRPr lang="en-US"/>
            </a:p>
          </p:txBody>
        </p:sp>
      </p:grpSp>
      <p:grpSp>
        <p:nvGrpSpPr>
          <p:cNvPr id="25" name="Group 19"/>
          <p:cNvGrpSpPr>
            <a:grpSpLocks/>
          </p:cNvGrpSpPr>
          <p:nvPr/>
        </p:nvGrpSpPr>
        <p:grpSpPr bwMode="auto">
          <a:xfrm>
            <a:off x="5080001" y="1398218"/>
            <a:ext cx="3441702" cy="1517650"/>
            <a:chOff x="3200" y="881"/>
            <a:chExt cx="2168" cy="956"/>
          </a:xfrm>
        </p:grpSpPr>
        <p:sp>
          <p:nvSpPr>
            <p:cNvPr id="26" name="Rectangle 20"/>
            <p:cNvSpPr>
              <a:spLocks noChangeArrowheads="1"/>
            </p:cNvSpPr>
            <p:nvPr/>
          </p:nvSpPr>
          <p:spPr bwMode="auto">
            <a:xfrm>
              <a:off x="3200" y="1227"/>
              <a:ext cx="2168" cy="610"/>
            </a:xfrm>
            <a:prstGeom prst="rect">
              <a:avLst/>
            </a:prstGeom>
            <a:solidFill>
              <a:srgbClr val="C0C0C0"/>
            </a:solidFill>
            <a:ln w="9525">
              <a:solidFill>
                <a:srgbClr val="C0C0C0"/>
              </a:solidFill>
              <a:miter lim="800000"/>
              <a:headEnd/>
              <a:tailEnd/>
            </a:ln>
          </p:spPr>
          <p:txBody>
            <a:bodyPr/>
            <a:lstStyle/>
            <a:p>
              <a:endParaRPr lang="en-US"/>
            </a:p>
          </p:txBody>
        </p:sp>
        <p:sp>
          <p:nvSpPr>
            <p:cNvPr id="27" name="Rectangle 21"/>
            <p:cNvSpPr>
              <a:spLocks noChangeArrowheads="1"/>
            </p:cNvSpPr>
            <p:nvPr/>
          </p:nvSpPr>
          <p:spPr bwMode="auto">
            <a:xfrm>
              <a:off x="3200" y="1257"/>
              <a:ext cx="2168" cy="46"/>
            </a:xfrm>
            <a:prstGeom prst="rect">
              <a:avLst/>
            </a:prstGeom>
            <a:solidFill>
              <a:srgbClr val="FFFF00"/>
            </a:solidFill>
            <a:ln w="9525">
              <a:solidFill>
                <a:srgbClr val="FFFF00"/>
              </a:solidFill>
              <a:miter lim="800000"/>
              <a:headEnd/>
              <a:tailEnd/>
            </a:ln>
          </p:spPr>
          <p:txBody>
            <a:bodyPr/>
            <a:lstStyle/>
            <a:p>
              <a:endParaRPr lang="en-US"/>
            </a:p>
          </p:txBody>
        </p:sp>
        <p:sp>
          <p:nvSpPr>
            <p:cNvPr id="28" name="Rectangle 22"/>
            <p:cNvSpPr>
              <a:spLocks noChangeArrowheads="1"/>
            </p:cNvSpPr>
            <p:nvPr/>
          </p:nvSpPr>
          <p:spPr bwMode="auto">
            <a:xfrm>
              <a:off x="3200" y="1196"/>
              <a:ext cx="2168" cy="56"/>
            </a:xfrm>
            <a:prstGeom prst="rect">
              <a:avLst/>
            </a:prstGeom>
            <a:solidFill>
              <a:srgbClr val="FF0000"/>
            </a:solidFill>
            <a:ln w="9525">
              <a:solidFill>
                <a:srgbClr val="FF0000"/>
              </a:solidFill>
              <a:miter lim="800000"/>
              <a:headEnd/>
              <a:tailEnd/>
            </a:ln>
          </p:spPr>
          <p:txBody>
            <a:bodyPr/>
            <a:lstStyle/>
            <a:p>
              <a:endParaRPr lang="en-US"/>
            </a:p>
          </p:txBody>
        </p:sp>
        <p:sp>
          <p:nvSpPr>
            <p:cNvPr id="29" name="Rectangle 23"/>
            <p:cNvSpPr>
              <a:spLocks noChangeArrowheads="1"/>
            </p:cNvSpPr>
            <p:nvPr/>
          </p:nvSpPr>
          <p:spPr bwMode="auto">
            <a:xfrm>
              <a:off x="3200" y="1145"/>
              <a:ext cx="2168" cy="46"/>
            </a:xfrm>
            <a:prstGeom prst="rect">
              <a:avLst/>
            </a:prstGeom>
            <a:solidFill>
              <a:srgbClr val="00EFEF"/>
            </a:solidFill>
            <a:ln w="9525">
              <a:solidFill>
                <a:srgbClr val="00EFEF"/>
              </a:solidFill>
              <a:miter lim="800000"/>
              <a:headEnd/>
              <a:tailEnd/>
            </a:ln>
          </p:spPr>
          <p:txBody>
            <a:bodyPr/>
            <a:lstStyle/>
            <a:p>
              <a:endParaRPr lang="en-US"/>
            </a:p>
          </p:txBody>
        </p:sp>
        <p:sp>
          <p:nvSpPr>
            <p:cNvPr id="30" name="Rectangle 24"/>
            <p:cNvSpPr>
              <a:spLocks noChangeArrowheads="1"/>
            </p:cNvSpPr>
            <p:nvPr/>
          </p:nvSpPr>
          <p:spPr bwMode="auto">
            <a:xfrm>
              <a:off x="3440" y="1309"/>
              <a:ext cx="1539"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en-GB" sz="1700" b="1" dirty="0" err="1"/>
                <a:t>Recubrimiento</a:t>
              </a:r>
              <a:r>
                <a:rPr lang="en-GB" sz="1700" b="1" dirty="0"/>
                <a:t> Multi-</a:t>
              </a:r>
              <a:r>
                <a:rPr lang="en-GB" sz="1700" b="1" dirty="0" err="1"/>
                <a:t>capas</a:t>
              </a:r>
              <a:endParaRPr lang="en-GB" b="1" dirty="0"/>
            </a:p>
          </p:txBody>
        </p:sp>
        <p:sp>
          <p:nvSpPr>
            <p:cNvPr id="31" name="Rectangle 25"/>
            <p:cNvSpPr>
              <a:spLocks noChangeArrowheads="1"/>
            </p:cNvSpPr>
            <p:nvPr/>
          </p:nvSpPr>
          <p:spPr bwMode="auto">
            <a:xfrm>
              <a:off x="3825" y="881"/>
              <a:ext cx="868"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en-GB" sz="2200" b="1" dirty="0" err="1"/>
                <a:t>Acero</a:t>
              </a:r>
              <a:r>
                <a:rPr lang="en-GB" sz="2200" b="1" dirty="0"/>
                <a:t> </a:t>
              </a:r>
              <a:r>
                <a:rPr lang="en-GB" sz="2200" b="1" dirty="0" err="1"/>
                <a:t>dulce</a:t>
              </a:r>
              <a:endParaRPr lang="en-GB" b="1" dirty="0"/>
            </a:p>
          </p:txBody>
        </p:sp>
      </p:grpSp>
      <p:grpSp>
        <p:nvGrpSpPr>
          <p:cNvPr id="32" name="Group 26"/>
          <p:cNvGrpSpPr>
            <a:grpSpLocks/>
          </p:cNvGrpSpPr>
          <p:nvPr/>
        </p:nvGrpSpPr>
        <p:grpSpPr bwMode="auto">
          <a:xfrm>
            <a:off x="5080000" y="3106368"/>
            <a:ext cx="3441700" cy="1547813"/>
            <a:chOff x="3200" y="2011"/>
            <a:chExt cx="2168" cy="975"/>
          </a:xfrm>
        </p:grpSpPr>
        <p:sp>
          <p:nvSpPr>
            <p:cNvPr id="33" name="Rectangle 27"/>
            <p:cNvSpPr>
              <a:spLocks noChangeArrowheads="1"/>
            </p:cNvSpPr>
            <p:nvPr/>
          </p:nvSpPr>
          <p:spPr bwMode="auto">
            <a:xfrm>
              <a:off x="3200" y="2294"/>
              <a:ext cx="2168" cy="46"/>
            </a:xfrm>
            <a:prstGeom prst="rect">
              <a:avLst/>
            </a:prstGeom>
            <a:solidFill>
              <a:srgbClr val="00EFEF"/>
            </a:solidFill>
            <a:ln w="9525">
              <a:solidFill>
                <a:srgbClr val="00EFEF"/>
              </a:solidFill>
              <a:miter lim="800000"/>
              <a:headEnd/>
              <a:tailEnd/>
            </a:ln>
          </p:spPr>
          <p:txBody>
            <a:bodyPr/>
            <a:lstStyle/>
            <a:p>
              <a:endParaRPr lang="en-US"/>
            </a:p>
          </p:txBody>
        </p:sp>
        <p:sp>
          <p:nvSpPr>
            <p:cNvPr id="34" name="Rectangle 28"/>
            <p:cNvSpPr>
              <a:spLocks noChangeArrowheads="1"/>
            </p:cNvSpPr>
            <p:nvPr/>
          </p:nvSpPr>
          <p:spPr bwMode="auto">
            <a:xfrm>
              <a:off x="3200" y="2376"/>
              <a:ext cx="2168" cy="610"/>
            </a:xfrm>
            <a:prstGeom prst="rect">
              <a:avLst/>
            </a:prstGeom>
            <a:solidFill>
              <a:srgbClr val="C0C0C0"/>
            </a:solidFill>
            <a:ln w="9525">
              <a:solidFill>
                <a:srgbClr val="C0C0C0"/>
              </a:solidFill>
              <a:miter lim="800000"/>
              <a:headEnd/>
              <a:tailEnd/>
            </a:ln>
          </p:spPr>
          <p:txBody>
            <a:bodyPr/>
            <a:lstStyle/>
            <a:p>
              <a:endParaRPr lang="en-US"/>
            </a:p>
          </p:txBody>
        </p:sp>
        <p:sp>
          <p:nvSpPr>
            <p:cNvPr id="35" name="Rectangle 29"/>
            <p:cNvSpPr>
              <a:spLocks noChangeArrowheads="1"/>
            </p:cNvSpPr>
            <p:nvPr/>
          </p:nvSpPr>
          <p:spPr bwMode="auto">
            <a:xfrm>
              <a:off x="3200" y="2404"/>
              <a:ext cx="2168" cy="46"/>
            </a:xfrm>
            <a:prstGeom prst="rect">
              <a:avLst/>
            </a:prstGeom>
            <a:solidFill>
              <a:srgbClr val="FFFF00"/>
            </a:solidFill>
            <a:ln w="9525">
              <a:solidFill>
                <a:srgbClr val="FFFF00"/>
              </a:solidFill>
              <a:miter lim="800000"/>
              <a:headEnd/>
              <a:tailEnd/>
            </a:ln>
          </p:spPr>
          <p:txBody>
            <a:bodyPr/>
            <a:lstStyle/>
            <a:p>
              <a:endParaRPr lang="en-US"/>
            </a:p>
          </p:txBody>
        </p:sp>
        <p:sp>
          <p:nvSpPr>
            <p:cNvPr id="36" name="Rectangle 30"/>
            <p:cNvSpPr>
              <a:spLocks noChangeArrowheads="1"/>
            </p:cNvSpPr>
            <p:nvPr/>
          </p:nvSpPr>
          <p:spPr bwMode="auto">
            <a:xfrm>
              <a:off x="3200" y="2343"/>
              <a:ext cx="2168" cy="56"/>
            </a:xfrm>
            <a:prstGeom prst="rect">
              <a:avLst/>
            </a:prstGeom>
            <a:solidFill>
              <a:srgbClr val="FF0000"/>
            </a:solidFill>
            <a:ln w="9525">
              <a:solidFill>
                <a:srgbClr val="FF0000"/>
              </a:solidFill>
              <a:miter lim="800000"/>
              <a:headEnd/>
              <a:tailEnd/>
            </a:ln>
          </p:spPr>
          <p:txBody>
            <a:bodyPr/>
            <a:lstStyle/>
            <a:p>
              <a:endParaRPr lang="en-US"/>
            </a:p>
          </p:txBody>
        </p:sp>
        <p:sp>
          <p:nvSpPr>
            <p:cNvPr id="37" name="Freeform 31"/>
            <p:cNvSpPr>
              <a:spLocks/>
            </p:cNvSpPr>
            <p:nvPr/>
          </p:nvSpPr>
          <p:spPr bwMode="auto">
            <a:xfrm>
              <a:off x="3944" y="2275"/>
              <a:ext cx="676" cy="278"/>
            </a:xfrm>
            <a:custGeom>
              <a:avLst/>
              <a:gdLst>
                <a:gd name="T0" fmla="*/ 0 w 1352"/>
                <a:gd name="T1" fmla="*/ 0 h 556"/>
                <a:gd name="T2" fmla="*/ 22 w 1352"/>
                <a:gd name="T3" fmla="*/ 0 h 556"/>
                <a:gd name="T4" fmla="*/ 11 w 1352"/>
                <a:gd name="T5" fmla="*/ 9 h 556"/>
                <a:gd name="T6" fmla="*/ 0 w 1352"/>
                <a:gd name="T7" fmla="*/ 0 h 556"/>
                <a:gd name="T8" fmla="*/ 0 60000 65536"/>
                <a:gd name="T9" fmla="*/ 0 60000 65536"/>
                <a:gd name="T10" fmla="*/ 0 60000 65536"/>
                <a:gd name="T11" fmla="*/ 0 60000 65536"/>
                <a:gd name="T12" fmla="*/ 0 w 1352"/>
                <a:gd name="T13" fmla="*/ 0 h 556"/>
                <a:gd name="T14" fmla="*/ 1352 w 1352"/>
                <a:gd name="T15" fmla="*/ 556 h 556"/>
              </a:gdLst>
              <a:ahLst/>
              <a:cxnLst>
                <a:cxn ang="T8">
                  <a:pos x="T0" y="T1"/>
                </a:cxn>
                <a:cxn ang="T9">
                  <a:pos x="T2" y="T3"/>
                </a:cxn>
                <a:cxn ang="T10">
                  <a:pos x="T4" y="T5"/>
                </a:cxn>
                <a:cxn ang="T11">
                  <a:pos x="T6" y="T7"/>
                </a:cxn>
              </a:cxnLst>
              <a:rect l="T12" t="T13" r="T14" b="T15"/>
              <a:pathLst>
                <a:path w="1352" h="556">
                  <a:moveTo>
                    <a:pt x="0" y="0"/>
                  </a:moveTo>
                  <a:lnTo>
                    <a:pt x="1352" y="0"/>
                  </a:lnTo>
                  <a:lnTo>
                    <a:pt x="678" y="556"/>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prstDash val="solid"/>
                  <a:round/>
                  <a:headEnd/>
                  <a:tailEnd/>
                </a14:hiddenLine>
              </a:ext>
            </a:extLst>
          </p:spPr>
          <p:txBody>
            <a:bodyPr/>
            <a:lstStyle/>
            <a:p>
              <a:endParaRPr lang="en-GB"/>
            </a:p>
          </p:txBody>
        </p:sp>
        <p:sp>
          <p:nvSpPr>
            <p:cNvPr id="38" name="Freeform 32"/>
            <p:cNvSpPr>
              <a:spLocks/>
            </p:cNvSpPr>
            <p:nvPr/>
          </p:nvSpPr>
          <p:spPr bwMode="auto">
            <a:xfrm>
              <a:off x="3949" y="2188"/>
              <a:ext cx="671" cy="282"/>
            </a:xfrm>
            <a:custGeom>
              <a:avLst/>
              <a:gdLst>
                <a:gd name="T0" fmla="*/ 0 w 1342"/>
                <a:gd name="T1" fmla="*/ 0 h 565"/>
                <a:gd name="T2" fmla="*/ 11 w 1342"/>
                <a:gd name="T3" fmla="*/ 8 h 565"/>
                <a:gd name="T4" fmla="*/ 21 w 1342"/>
                <a:gd name="T5" fmla="*/ 0 h 565"/>
                <a:gd name="T6" fmla="*/ 0 60000 65536"/>
                <a:gd name="T7" fmla="*/ 0 60000 65536"/>
                <a:gd name="T8" fmla="*/ 0 60000 65536"/>
                <a:gd name="T9" fmla="*/ 0 w 1342"/>
                <a:gd name="T10" fmla="*/ 0 h 565"/>
                <a:gd name="T11" fmla="*/ 1342 w 1342"/>
                <a:gd name="T12" fmla="*/ 565 h 565"/>
              </a:gdLst>
              <a:ahLst/>
              <a:cxnLst>
                <a:cxn ang="T6">
                  <a:pos x="T0" y="T1"/>
                </a:cxn>
                <a:cxn ang="T7">
                  <a:pos x="T2" y="T3"/>
                </a:cxn>
                <a:cxn ang="T8">
                  <a:pos x="T4" y="T5"/>
                </a:cxn>
              </a:cxnLst>
              <a:rect l="T9" t="T10" r="T11" b="T12"/>
              <a:pathLst>
                <a:path w="1342" h="565">
                  <a:moveTo>
                    <a:pt x="0" y="0"/>
                  </a:moveTo>
                  <a:lnTo>
                    <a:pt x="671" y="565"/>
                  </a:lnTo>
                  <a:lnTo>
                    <a:pt x="1342" y="0"/>
                  </a:lnTo>
                </a:path>
              </a:pathLst>
            </a:custGeom>
            <a:solidFill>
              <a:srgbClr val="000000"/>
            </a:solidFill>
            <a:ln w="30163">
              <a:solidFill>
                <a:srgbClr val="000000"/>
              </a:solidFill>
              <a:prstDash val="solid"/>
              <a:round/>
              <a:headEnd/>
              <a:tailEnd/>
            </a:ln>
          </p:spPr>
          <p:txBody>
            <a:bodyPr/>
            <a:lstStyle/>
            <a:p>
              <a:endParaRPr lang="en-GB"/>
            </a:p>
          </p:txBody>
        </p:sp>
        <p:sp>
          <p:nvSpPr>
            <p:cNvPr id="39" name="Rectangle 33"/>
            <p:cNvSpPr>
              <a:spLocks noChangeArrowheads="1"/>
            </p:cNvSpPr>
            <p:nvPr/>
          </p:nvSpPr>
          <p:spPr bwMode="auto">
            <a:xfrm>
              <a:off x="3944" y="2011"/>
              <a:ext cx="675" cy="177"/>
            </a:xfrm>
            <a:prstGeom prst="rect">
              <a:avLst/>
            </a:prstGeom>
            <a:solidFill>
              <a:srgbClr val="000000"/>
            </a:solidFill>
            <a:ln w="9525">
              <a:solidFill>
                <a:srgbClr val="000000"/>
              </a:solidFill>
              <a:miter lim="800000"/>
              <a:headEnd/>
              <a:tailEnd/>
            </a:ln>
          </p:spPr>
          <p:txBody>
            <a:bodyPr/>
            <a:lstStyle/>
            <a:p>
              <a:endParaRPr lang="en-US"/>
            </a:p>
          </p:txBody>
        </p:sp>
      </p:grpSp>
      <p:grpSp>
        <p:nvGrpSpPr>
          <p:cNvPr id="40" name="Group 34"/>
          <p:cNvGrpSpPr>
            <a:grpSpLocks/>
          </p:cNvGrpSpPr>
          <p:nvPr/>
        </p:nvGrpSpPr>
        <p:grpSpPr bwMode="auto">
          <a:xfrm>
            <a:off x="5075238" y="4830393"/>
            <a:ext cx="3441700" cy="1454150"/>
            <a:chOff x="3197" y="3097"/>
            <a:chExt cx="2168" cy="916"/>
          </a:xfrm>
        </p:grpSpPr>
        <p:sp>
          <p:nvSpPr>
            <p:cNvPr id="41" name="Rectangle 35"/>
            <p:cNvSpPr>
              <a:spLocks noChangeArrowheads="1"/>
            </p:cNvSpPr>
            <p:nvPr/>
          </p:nvSpPr>
          <p:spPr bwMode="auto">
            <a:xfrm>
              <a:off x="3197" y="3449"/>
              <a:ext cx="2168" cy="564"/>
            </a:xfrm>
            <a:prstGeom prst="rect">
              <a:avLst/>
            </a:prstGeom>
            <a:solidFill>
              <a:srgbClr val="C0C0C0"/>
            </a:solidFill>
            <a:ln w="9525">
              <a:solidFill>
                <a:srgbClr val="C0C0C0"/>
              </a:solidFill>
              <a:miter lim="800000"/>
              <a:headEnd/>
              <a:tailEnd/>
            </a:ln>
          </p:spPr>
          <p:txBody>
            <a:bodyPr/>
            <a:lstStyle/>
            <a:p>
              <a:endParaRPr lang="en-US"/>
            </a:p>
          </p:txBody>
        </p:sp>
        <p:sp>
          <p:nvSpPr>
            <p:cNvPr id="42" name="Rectangle 36"/>
            <p:cNvSpPr>
              <a:spLocks noChangeArrowheads="1"/>
            </p:cNvSpPr>
            <p:nvPr/>
          </p:nvSpPr>
          <p:spPr bwMode="auto">
            <a:xfrm>
              <a:off x="3197" y="3479"/>
              <a:ext cx="2168" cy="46"/>
            </a:xfrm>
            <a:prstGeom prst="rect">
              <a:avLst/>
            </a:prstGeom>
            <a:solidFill>
              <a:srgbClr val="FFFF00"/>
            </a:solidFill>
            <a:ln w="9525">
              <a:solidFill>
                <a:srgbClr val="FFFF00"/>
              </a:solidFill>
              <a:miter lim="800000"/>
              <a:headEnd/>
              <a:tailEnd/>
            </a:ln>
          </p:spPr>
          <p:txBody>
            <a:bodyPr/>
            <a:lstStyle/>
            <a:p>
              <a:endParaRPr lang="en-US"/>
            </a:p>
          </p:txBody>
        </p:sp>
        <p:sp>
          <p:nvSpPr>
            <p:cNvPr id="43" name="Rectangle 37"/>
            <p:cNvSpPr>
              <a:spLocks noChangeArrowheads="1"/>
            </p:cNvSpPr>
            <p:nvPr/>
          </p:nvSpPr>
          <p:spPr bwMode="auto">
            <a:xfrm>
              <a:off x="3197" y="3369"/>
              <a:ext cx="2168" cy="46"/>
            </a:xfrm>
            <a:prstGeom prst="rect">
              <a:avLst/>
            </a:prstGeom>
            <a:solidFill>
              <a:srgbClr val="00EFEF"/>
            </a:solidFill>
            <a:ln w="9525">
              <a:solidFill>
                <a:srgbClr val="00EFEF"/>
              </a:solidFill>
              <a:miter lim="800000"/>
              <a:headEnd/>
              <a:tailEnd/>
            </a:ln>
          </p:spPr>
          <p:txBody>
            <a:bodyPr/>
            <a:lstStyle/>
            <a:p>
              <a:endParaRPr lang="en-US"/>
            </a:p>
          </p:txBody>
        </p:sp>
        <p:sp>
          <p:nvSpPr>
            <p:cNvPr id="44" name="Rectangle 38"/>
            <p:cNvSpPr>
              <a:spLocks noChangeArrowheads="1"/>
            </p:cNvSpPr>
            <p:nvPr/>
          </p:nvSpPr>
          <p:spPr bwMode="auto">
            <a:xfrm>
              <a:off x="3197" y="3421"/>
              <a:ext cx="2168" cy="56"/>
            </a:xfrm>
            <a:prstGeom prst="rect">
              <a:avLst/>
            </a:prstGeom>
            <a:solidFill>
              <a:srgbClr val="FF0000"/>
            </a:solidFill>
            <a:ln w="9525">
              <a:solidFill>
                <a:srgbClr val="FF0000"/>
              </a:solidFill>
              <a:miter lim="800000"/>
              <a:headEnd/>
              <a:tailEnd/>
            </a:ln>
          </p:spPr>
          <p:txBody>
            <a:bodyPr/>
            <a:lstStyle/>
            <a:p>
              <a:endParaRPr lang="en-US"/>
            </a:p>
          </p:txBody>
        </p:sp>
        <p:sp>
          <p:nvSpPr>
            <p:cNvPr id="45" name="Rectangle 39"/>
            <p:cNvSpPr>
              <a:spLocks noChangeArrowheads="1"/>
            </p:cNvSpPr>
            <p:nvPr/>
          </p:nvSpPr>
          <p:spPr bwMode="auto">
            <a:xfrm>
              <a:off x="3647" y="3097"/>
              <a:ext cx="1328" cy="16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en-GB" sz="1700" b="1" dirty="0" err="1"/>
                <a:t>Productos</a:t>
              </a:r>
              <a:r>
                <a:rPr lang="en-GB" sz="1700" b="1" dirty="0"/>
                <a:t> de Corrosion</a:t>
              </a:r>
              <a:endParaRPr lang="en-GB" b="1" dirty="0"/>
            </a:p>
          </p:txBody>
        </p:sp>
        <p:sp>
          <p:nvSpPr>
            <p:cNvPr id="46" name="Freeform 40"/>
            <p:cNvSpPr>
              <a:spLocks/>
            </p:cNvSpPr>
            <p:nvPr/>
          </p:nvSpPr>
          <p:spPr bwMode="auto">
            <a:xfrm>
              <a:off x="4099" y="3337"/>
              <a:ext cx="458" cy="202"/>
            </a:xfrm>
            <a:custGeom>
              <a:avLst/>
              <a:gdLst>
                <a:gd name="T0" fmla="*/ 5 w 963"/>
                <a:gd name="T1" fmla="*/ 7 h 397"/>
                <a:gd name="T2" fmla="*/ 7 w 963"/>
                <a:gd name="T3" fmla="*/ 6 h 397"/>
                <a:gd name="T4" fmla="*/ 9 w 963"/>
                <a:gd name="T5" fmla="*/ 5 h 397"/>
                <a:gd name="T6" fmla="*/ 10 w 963"/>
                <a:gd name="T7" fmla="*/ 3 h 397"/>
                <a:gd name="T8" fmla="*/ 11 w 963"/>
                <a:gd name="T9" fmla="*/ 1 h 397"/>
                <a:gd name="T10" fmla="*/ 11 w 963"/>
                <a:gd name="T11" fmla="*/ 0 h 397"/>
                <a:gd name="T12" fmla="*/ 0 w 963"/>
                <a:gd name="T13" fmla="*/ 0 h 397"/>
                <a:gd name="T14" fmla="*/ 0 w 963"/>
                <a:gd name="T15" fmla="*/ 1 h 397"/>
                <a:gd name="T16" fmla="*/ 1 w 963"/>
                <a:gd name="T17" fmla="*/ 3 h 397"/>
                <a:gd name="T18" fmla="*/ 2 w 963"/>
                <a:gd name="T19" fmla="*/ 5 h 397"/>
                <a:gd name="T20" fmla="*/ 4 w 963"/>
                <a:gd name="T21" fmla="*/ 6 h 397"/>
                <a:gd name="T22" fmla="*/ 6 w 963"/>
                <a:gd name="T23" fmla="*/ 7 h 397"/>
                <a:gd name="T24" fmla="*/ 5 w 963"/>
                <a:gd name="T25" fmla="*/ 7 h 39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63"/>
                <a:gd name="T40" fmla="*/ 0 h 397"/>
                <a:gd name="T41" fmla="*/ 963 w 963"/>
                <a:gd name="T42" fmla="*/ 397 h 39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63" h="397">
                  <a:moveTo>
                    <a:pt x="476" y="394"/>
                  </a:moveTo>
                  <a:lnTo>
                    <a:pt x="617" y="340"/>
                  </a:lnTo>
                  <a:lnTo>
                    <a:pt x="749" y="254"/>
                  </a:lnTo>
                  <a:lnTo>
                    <a:pt x="865" y="141"/>
                  </a:lnTo>
                  <a:lnTo>
                    <a:pt x="963" y="3"/>
                  </a:lnTo>
                  <a:lnTo>
                    <a:pt x="954" y="0"/>
                  </a:lnTo>
                  <a:lnTo>
                    <a:pt x="4" y="0"/>
                  </a:lnTo>
                  <a:lnTo>
                    <a:pt x="0" y="6"/>
                  </a:lnTo>
                  <a:lnTo>
                    <a:pt x="96" y="142"/>
                  </a:lnTo>
                  <a:lnTo>
                    <a:pt x="212" y="256"/>
                  </a:lnTo>
                  <a:lnTo>
                    <a:pt x="343" y="340"/>
                  </a:lnTo>
                  <a:lnTo>
                    <a:pt x="486" y="397"/>
                  </a:lnTo>
                  <a:lnTo>
                    <a:pt x="476" y="394"/>
                  </a:lnTo>
                  <a:close/>
                </a:path>
              </a:pathLst>
            </a:custGeom>
            <a:solidFill>
              <a:srgbClr val="FFFFFF"/>
            </a:solidFill>
            <a:ln>
              <a:noFill/>
            </a:ln>
            <a:extLst>
              <a:ext uri="{91240B29-F687-4F45-9708-019B960494DF}">
                <a14:hiddenLine xmlns:a14="http://schemas.microsoft.com/office/drawing/2010/main" w="9525">
                  <a:solidFill>
                    <a:srgbClr val="000000"/>
                  </a:solidFill>
                  <a:prstDash val="solid"/>
                  <a:round/>
                  <a:headEnd/>
                  <a:tailEnd/>
                </a14:hiddenLine>
              </a:ext>
            </a:extLst>
          </p:spPr>
          <p:txBody>
            <a:bodyPr/>
            <a:lstStyle/>
            <a:p>
              <a:endParaRPr lang="en-GB"/>
            </a:p>
          </p:txBody>
        </p:sp>
        <p:sp>
          <p:nvSpPr>
            <p:cNvPr id="47" name="Freeform 41"/>
            <p:cNvSpPr>
              <a:spLocks/>
            </p:cNvSpPr>
            <p:nvPr/>
          </p:nvSpPr>
          <p:spPr bwMode="auto">
            <a:xfrm>
              <a:off x="3942" y="3373"/>
              <a:ext cx="648" cy="292"/>
            </a:xfrm>
            <a:custGeom>
              <a:avLst/>
              <a:gdLst>
                <a:gd name="T0" fmla="*/ 0 w 1360"/>
                <a:gd name="T1" fmla="*/ 0 h 574"/>
                <a:gd name="T2" fmla="*/ 16 w 1360"/>
                <a:gd name="T3" fmla="*/ 0 h 574"/>
                <a:gd name="T4" fmla="*/ 8 w 1360"/>
                <a:gd name="T5" fmla="*/ 10 h 574"/>
                <a:gd name="T6" fmla="*/ 0 w 1360"/>
                <a:gd name="T7" fmla="*/ 0 h 574"/>
                <a:gd name="T8" fmla="*/ 0 60000 65536"/>
                <a:gd name="T9" fmla="*/ 0 60000 65536"/>
                <a:gd name="T10" fmla="*/ 0 60000 65536"/>
                <a:gd name="T11" fmla="*/ 0 60000 65536"/>
                <a:gd name="T12" fmla="*/ 0 w 1360"/>
                <a:gd name="T13" fmla="*/ 0 h 574"/>
                <a:gd name="T14" fmla="*/ 1360 w 1360"/>
                <a:gd name="T15" fmla="*/ 574 h 574"/>
              </a:gdLst>
              <a:ahLst/>
              <a:cxnLst>
                <a:cxn ang="T8">
                  <a:pos x="T0" y="T1"/>
                </a:cxn>
                <a:cxn ang="T9">
                  <a:pos x="T2" y="T3"/>
                </a:cxn>
                <a:cxn ang="T10">
                  <a:pos x="T4" y="T5"/>
                </a:cxn>
                <a:cxn ang="T11">
                  <a:pos x="T6" y="T7"/>
                </a:cxn>
              </a:cxnLst>
              <a:rect l="T12" t="T13" r="T14" b="T15"/>
              <a:pathLst>
                <a:path w="1360" h="574">
                  <a:moveTo>
                    <a:pt x="0" y="0"/>
                  </a:moveTo>
                  <a:lnTo>
                    <a:pt x="1360" y="0"/>
                  </a:lnTo>
                  <a:lnTo>
                    <a:pt x="681" y="574"/>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prstDash val="solid"/>
                  <a:round/>
                  <a:headEnd/>
                  <a:tailEnd/>
                </a14:hiddenLine>
              </a:ext>
            </a:extLst>
          </p:spPr>
          <p:txBody>
            <a:bodyPr/>
            <a:lstStyle/>
            <a:p>
              <a:endParaRPr lang="en-GB"/>
            </a:p>
          </p:txBody>
        </p:sp>
        <p:sp>
          <p:nvSpPr>
            <p:cNvPr id="48" name="Freeform 42"/>
            <p:cNvSpPr>
              <a:spLocks/>
            </p:cNvSpPr>
            <p:nvPr/>
          </p:nvSpPr>
          <p:spPr bwMode="auto">
            <a:xfrm>
              <a:off x="3927" y="3328"/>
              <a:ext cx="738" cy="337"/>
            </a:xfrm>
            <a:custGeom>
              <a:avLst/>
              <a:gdLst>
                <a:gd name="T0" fmla="*/ 0 w 1549"/>
                <a:gd name="T1" fmla="*/ 2 h 662"/>
                <a:gd name="T2" fmla="*/ 2 w 1549"/>
                <a:gd name="T3" fmla="*/ 2 h 662"/>
                <a:gd name="T4" fmla="*/ 0 w 1549"/>
                <a:gd name="T5" fmla="*/ 2 h 662"/>
                <a:gd name="T6" fmla="*/ 4 w 1549"/>
                <a:gd name="T7" fmla="*/ 3 h 662"/>
                <a:gd name="T8" fmla="*/ 1 w 1549"/>
                <a:gd name="T9" fmla="*/ 2 h 662"/>
                <a:gd name="T10" fmla="*/ 5 w 1549"/>
                <a:gd name="T11" fmla="*/ 3 h 662"/>
                <a:gd name="T12" fmla="*/ 2 w 1549"/>
                <a:gd name="T13" fmla="*/ 5 h 662"/>
                <a:gd name="T14" fmla="*/ 5 w 1549"/>
                <a:gd name="T15" fmla="*/ 5 h 662"/>
                <a:gd name="T16" fmla="*/ 0 w 1549"/>
                <a:gd name="T17" fmla="*/ 3 h 662"/>
                <a:gd name="T18" fmla="*/ 1 w 1549"/>
                <a:gd name="T19" fmla="*/ 3 h 662"/>
                <a:gd name="T20" fmla="*/ 1 w 1549"/>
                <a:gd name="T21" fmla="*/ 2 h 662"/>
                <a:gd name="T22" fmla="*/ 4 w 1549"/>
                <a:gd name="T23" fmla="*/ 5 h 662"/>
                <a:gd name="T24" fmla="*/ 2 w 1549"/>
                <a:gd name="T25" fmla="*/ 4 h 662"/>
                <a:gd name="T26" fmla="*/ 4 w 1549"/>
                <a:gd name="T27" fmla="*/ 7 h 662"/>
                <a:gd name="T28" fmla="*/ 4 w 1549"/>
                <a:gd name="T29" fmla="*/ 4 h 662"/>
                <a:gd name="T30" fmla="*/ 5 w 1549"/>
                <a:gd name="T31" fmla="*/ 7 h 662"/>
                <a:gd name="T32" fmla="*/ 6 w 1549"/>
                <a:gd name="T33" fmla="*/ 8 h 662"/>
                <a:gd name="T34" fmla="*/ 4 w 1549"/>
                <a:gd name="T35" fmla="*/ 7 h 662"/>
                <a:gd name="T36" fmla="*/ 4 w 1549"/>
                <a:gd name="T37" fmla="*/ 4 h 662"/>
                <a:gd name="T38" fmla="*/ 8 w 1549"/>
                <a:gd name="T39" fmla="*/ 9 h 662"/>
                <a:gd name="T40" fmla="*/ 6 w 1549"/>
                <a:gd name="T41" fmla="*/ 7 h 662"/>
                <a:gd name="T42" fmla="*/ 6 w 1549"/>
                <a:gd name="T43" fmla="*/ 9 h 662"/>
                <a:gd name="T44" fmla="*/ 6 w 1549"/>
                <a:gd name="T45" fmla="*/ 8 h 662"/>
                <a:gd name="T46" fmla="*/ 10 w 1549"/>
                <a:gd name="T47" fmla="*/ 10 h 662"/>
                <a:gd name="T48" fmla="*/ 7 w 1549"/>
                <a:gd name="T49" fmla="*/ 10 h 662"/>
                <a:gd name="T50" fmla="*/ 10 w 1549"/>
                <a:gd name="T51" fmla="*/ 9 h 662"/>
                <a:gd name="T52" fmla="*/ 8 w 1549"/>
                <a:gd name="T53" fmla="*/ 11 h 662"/>
                <a:gd name="T54" fmla="*/ 8 w 1549"/>
                <a:gd name="T55" fmla="*/ 11 h 662"/>
                <a:gd name="T56" fmla="*/ 10 w 1549"/>
                <a:gd name="T57" fmla="*/ 11 h 662"/>
                <a:gd name="T58" fmla="*/ 11 w 1549"/>
                <a:gd name="T59" fmla="*/ 7 h 662"/>
                <a:gd name="T60" fmla="*/ 11 w 1549"/>
                <a:gd name="T61" fmla="*/ 6 h 662"/>
                <a:gd name="T62" fmla="*/ 11 w 1549"/>
                <a:gd name="T63" fmla="*/ 7 h 662"/>
                <a:gd name="T64" fmla="*/ 11 w 1549"/>
                <a:gd name="T65" fmla="*/ 6 h 662"/>
                <a:gd name="T66" fmla="*/ 14 w 1549"/>
                <a:gd name="T67" fmla="*/ 4 h 662"/>
                <a:gd name="T68" fmla="*/ 13 w 1549"/>
                <a:gd name="T69" fmla="*/ 6 h 662"/>
                <a:gd name="T70" fmla="*/ 14 w 1549"/>
                <a:gd name="T71" fmla="*/ 6 h 662"/>
                <a:gd name="T72" fmla="*/ 13 w 1549"/>
                <a:gd name="T73" fmla="*/ 8 h 662"/>
                <a:gd name="T74" fmla="*/ 14 w 1549"/>
                <a:gd name="T75" fmla="*/ 4 h 662"/>
                <a:gd name="T76" fmla="*/ 14 w 1549"/>
                <a:gd name="T77" fmla="*/ 3 h 662"/>
                <a:gd name="T78" fmla="*/ 15 w 1549"/>
                <a:gd name="T79" fmla="*/ 4 h 662"/>
                <a:gd name="T80" fmla="*/ 16 w 1549"/>
                <a:gd name="T81" fmla="*/ 3 h 662"/>
                <a:gd name="T82" fmla="*/ 14 w 1549"/>
                <a:gd name="T83" fmla="*/ 2 h 662"/>
                <a:gd name="T84" fmla="*/ 15 w 1549"/>
                <a:gd name="T85" fmla="*/ 4 h 662"/>
                <a:gd name="T86" fmla="*/ 15 w 1549"/>
                <a:gd name="T87" fmla="*/ 2 h 662"/>
                <a:gd name="T88" fmla="*/ 18 w 1549"/>
                <a:gd name="T89" fmla="*/ 1 h 662"/>
                <a:gd name="T90" fmla="*/ 17 w 1549"/>
                <a:gd name="T91" fmla="*/ 3 h 662"/>
                <a:gd name="T92" fmla="*/ 14 w 1549"/>
                <a:gd name="T93" fmla="*/ 3 h 662"/>
                <a:gd name="T94" fmla="*/ 15 w 1549"/>
                <a:gd name="T95" fmla="*/ 2 h 662"/>
                <a:gd name="T96" fmla="*/ 14 w 1549"/>
                <a:gd name="T97" fmla="*/ 3 h 662"/>
                <a:gd name="T98" fmla="*/ 14 w 1549"/>
                <a:gd name="T99" fmla="*/ 3 h 662"/>
                <a:gd name="T100" fmla="*/ 14 w 1549"/>
                <a:gd name="T101" fmla="*/ 2 h 662"/>
                <a:gd name="T102" fmla="*/ 14 w 1549"/>
                <a:gd name="T103" fmla="*/ 3 h 662"/>
                <a:gd name="T104" fmla="*/ 10 w 1549"/>
                <a:gd name="T105" fmla="*/ 8 h 662"/>
                <a:gd name="T106" fmla="*/ 11 w 1549"/>
                <a:gd name="T107" fmla="*/ 7 h 662"/>
                <a:gd name="T108" fmla="*/ 8 w 1549"/>
                <a:gd name="T109" fmla="*/ 9 h 662"/>
                <a:gd name="T110" fmla="*/ 10 w 1549"/>
                <a:gd name="T111" fmla="*/ 6 h 662"/>
                <a:gd name="T112" fmla="*/ 8 w 1549"/>
                <a:gd name="T113" fmla="*/ 8 h 662"/>
                <a:gd name="T114" fmla="*/ 11 w 1549"/>
                <a:gd name="T115" fmla="*/ 7 h 66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549"/>
                <a:gd name="T175" fmla="*/ 0 h 662"/>
                <a:gd name="T176" fmla="*/ 1549 w 1549"/>
                <a:gd name="T177" fmla="*/ 662 h 66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549" h="662">
                  <a:moveTo>
                    <a:pt x="40" y="64"/>
                  </a:moveTo>
                  <a:lnTo>
                    <a:pt x="40" y="54"/>
                  </a:lnTo>
                  <a:lnTo>
                    <a:pt x="27" y="52"/>
                  </a:lnTo>
                  <a:lnTo>
                    <a:pt x="16" y="74"/>
                  </a:lnTo>
                  <a:lnTo>
                    <a:pt x="1" y="83"/>
                  </a:lnTo>
                  <a:lnTo>
                    <a:pt x="1" y="95"/>
                  </a:lnTo>
                  <a:lnTo>
                    <a:pt x="15" y="117"/>
                  </a:lnTo>
                  <a:lnTo>
                    <a:pt x="39" y="129"/>
                  </a:lnTo>
                  <a:lnTo>
                    <a:pt x="120" y="129"/>
                  </a:lnTo>
                  <a:lnTo>
                    <a:pt x="134" y="118"/>
                  </a:lnTo>
                  <a:lnTo>
                    <a:pt x="148" y="120"/>
                  </a:lnTo>
                  <a:lnTo>
                    <a:pt x="149" y="98"/>
                  </a:lnTo>
                  <a:lnTo>
                    <a:pt x="135" y="75"/>
                  </a:lnTo>
                  <a:lnTo>
                    <a:pt x="55" y="64"/>
                  </a:lnTo>
                  <a:lnTo>
                    <a:pt x="27" y="63"/>
                  </a:lnTo>
                  <a:lnTo>
                    <a:pt x="16" y="63"/>
                  </a:lnTo>
                  <a:lnTo>
                    <a:pt x="1" y="74"/>
                  </a:lnTo>
                  <a:lnTo>
                    <a:pt x="1" y="83"/>
                  </a:lnTo>
                  <a:lnTo>
                    <a:pt x="0" y="150"/>
                  </a:lnTo>
                  <a:lnTo>
                    <a:pt x="14" y="174"/>
                  </a:lnTo>
                  <a:lnTo>
                    <a:pt x="119" y="194"/>
                  </a:lnTo>
                  <a:lnTo>
                    <a:pt x="280" y="198"/>
                  </a:lnTo>
                  <a:lnTo>
                    <a:pt x="308" y="190"/>
                  </a:lnTo>
                  <a:lnTo>
                    <a:pt x="319" y="178"/>
                  </a:lnTo>
                  <a:lnTo>
                    <a:pt x="310" y="111"/>
                  </a:lnTo>
                  <a:lnTo>
                    <a:pt x="282" y="88"/>
                  </a:lnTo>
                  <a:lnTo>
                    <a:pt x="202" y="78"/>
                  </a:lnTo>
                  <a:lnTo>
                    <a:pt x="122" y="75"/>
                  </a:lnTo>
                  <a:lnTo>
                    <a:pt x="108" y="75"/>
                  </a:lnTo>
                  <a:lnTo>
                    <a:pt x="108" y="84"/>
                  </a:lnTo>
                  <a:lnTo>
                    <a:pt x="108" y="107"/>
                  </a:lnTo>
                  <a:lnTo>
                    <a:pt x="188" y="131"/>
                  </a:lnTo>
                  <a:lnTo>
                    <a:pt x="294" y="144"/>
                  </a:lnTo>
                  <a:lnTo>
                    <a:pt x="401" y="157"/>
                  </a:lnTo>
                  <a:lnTo>
                    <a:pt x="412" y="157"/>
                  </a:lnTo>
                  <a:lnTo>
                    <a:pt x="388" y="146"/>
                  </a:lnTo>
                  <a:lnTo>
                    <a:pt x="281" y="144"/>
                  </a:lnTo>
                  <a:lnTo>
                    <a:pt x="265" y="144"/>
                  </a:lnTo>
                  <a:lnTo>
                    <a:pt x="240" y="143"/>
                  </a:lnTo>
                  <a:lnTo>
                    <a:pt x="213" y="165"/>
                  </a:lnTo>
                  <a:lnTo>
                    <a:pt x="186" y="229"/>
                  </a:lnTo>
                  <a:lnTo>
                    <a:pt x="186" y="293"/>
                  </a:lnTo>
                  <a:lnTo>
                    <a:pt x="185" y="357"/>
                  </a:lnTo>
                  <a:lnTo>
                    <a:pt x="290" y="358"/>
                  </a:lnTo>
                  <a:lnTo>
                    <a:pt x="397" y="373"/>
                  </a:lnTo>
                  <a:lnTo>
                    <a:pt x="425" y="361"/>
                  </a:lnTo>
                  <a:lnTo>
                    <a:pt x="425" y="339"/>
                  </a:lnTo>
                  <a:lnTo>
                    <a:pt x="426" y="255"/>
                  </a:lnTo>
                  <a:lnTo>
                    <a:pt x="347" y="190"/>
                  </a:lnTo>
                  <a:lnTo>
                    <a:pt x="239" y="165"/>
                  </a:lnTo>
                  <a:lnTo>
                    <a:pt x="162" y="153"/>
                  </a:lnTo>
                  <a:lnTo>
                    <a:pt x="79" y="151"/>
                  </a:lnTo>
                  <a:lnTo>
                    <a:pt x="68" y="151"/>
                  </a:lnTo>
                  <a:lnTo>
                    <a:pt x="53" y="162"/>
                  </a:lnTo>
                  <a:lnTo>
                    <a:pt x="53" y="186"/>
                  </a:lnTo>
                  <a:lnTo>
                    <a:pt x="53" y="206"/>
                  </a:lnTo>
                  <a:lnTo>
                    <a:pt x="78" y="216"/>
                  </a:lnTo>
                  <a:lnTo>
                    <a:pt x="93" y="216"/>
                  </a:lnTo>
                  <a:lnTo>
                    <a:pt x="105" y="206"/>
                  </a:lnTo>
                  <a:lnTo>
                    <a:pt x="120" y="141"/>
                  </a:lnTo>
                  <a:lnTo>
                    <a:pt x="135" y="75"/>
                  </a:lnTo>
                  <a:lnTo>
                    <a:pt x="135" y="10"/>
                  </a:lnTo>
                  <a:lnTo>
                    <a:pt x="123" y="0"/>
                  </a:lnTo>
                  <a:lnTo>
                    <a:pt x="96" y="0"/>
                  </a:lnTo>
                  <a:lnTo>
                    <a:pt x="95" y="10"/>
                  </a:lnTo>
                  <a:lnTo>
                    <a:pt x="122" y="96"/>
                  </a:lnTo>
                  <a:lnTo>
                    <a:pt x="225" y="189"/>
                  </a:lnTo>
                  <a:lnTo>
                    <a:pt x="334" y="209"/>
                  </a:lnTo>
                  <a:lnTo>
                    <a:pt x="358" y="230"/>
                  </a:lnTo>
                  <a:lnTo>
                    <a:pt x="373" y="243"/>
                  </a:lnTo>
                  <a:lnTo>
                    <a:pt x="345" y="263"/>
                  </a:lnTo>
                  <a:lnTo>
                    <a:pt x="333" y="275"/>
                  </a:lnTo>
                  <a:lnTo>
                    <a:pt x="358" y="275"/>
                  </a:lnTo>
                  <a:lnTo>
                    <a:pt x="386" y="277"/>
                  </a:lnTo>
                  <a:lnTo>
                    <a:pt x="398" y="266"/>
                  </a:lnTo>
                  <a:lnTo>
                    <a:pt x="398" y="244"/>
                  </a:lnTo>
                  <a:lnTo>
                    <a:pt x="318" y="230"/>
                  </a:lnTo>
                  <a:lnTo>
                    <a:pt x="212" y="229"/>
                  </a:lnTo>
                  <a:lnTo>
                    <a:pt x="198" y="240"/>
                  </a:lnTo>
                  <a:lnTo>
                    <a:pt x="198" y="327"/>
                  </a:lnTo>
                  <a:lnTo>
                    <a:pt x="197" y="348"/>
                  </a:lnTo>
                  <a:lnTo>
                    <a:pt x="211" y="370"/>
                  </a:lnTo>
                  <a:lnTo>
                    <a:pt x="236" y="370"/>
                  </a:lnTo>
                  <a:lnTo>
                    <a:pt x="317" y="371"/>
                  </a:lnTo>
                  <a:lnTo>
                    <a:pt x="332" y="358"/>
                  </a:lnTo>
                  <a:lnTo>
                    <a:pt x="332" y="337"/>
                  </a:lnTo>
                  <a:lnTo>
                    <a:pt x="333" y="253"/>
                  </a:lnTo>
                  <a:lnTo>
                    <a:pt x="306" y="230"/>
                  </a:lnTo>
                  <a:lnTo>
                    <a:pt x="308" y="220"/>
                  </a:lnTo>
                  <a:lnTo>
                    <a:pt x="306" y="241"/>
                  </a:lnTo>
                  <a:lnTo>
                    <a:pt x="410" y="331"/>
                  </a:lnTo>
                  <a:lnTo>
                    <a:pt x="544" y="395"/>
                  </a:lnTo>
                  <a:lnTo>
                    <a:pt x="557" y="408"/>
                  </a:lnTo>
                  <a:lnTo>
                    <a:pt x="476" y="408"/>
                  </a:lnTo>
                  <a:lnTo>
                    <a:pt x="448" y="407"/>
                  </a:lnTo>
                  <a:lnTo>
                    <a:pt x="436" y="407"/>
                  </a:lnTo>
                  <a:lnTo>
                    <a:pt x="436" y="416"/>
                  </a:lnTo>
                  <a:lnTo>
                    <a:pt x="436" y="439"/>
                  </a:lnTo>
                  <a:lnTo>
                    <a:pt x="462" y="459"/>
                  </a:lnTo>
                  <a:lnTo>
                    <a:pt x="475" y="460"/>
                  </a:lnTo>
                  <a:lnTo>
                    <a:pt x="502" y="451"/>
                  </a:lnTo>
                  <a:lnTo>
                    <a:pt x="518" y="440"/>
                  </a:lnTo>
                  <a:lnTo>
                    <a:pt x="490" y="374"/>
                  </a:lnTo>
                  <a:lnTo>
                    <a:pt x="409" y="351"/>
                  </a:lnTo>
                  <a:lnTo>
                    <a:pt x="332" y="337"/>
                  </a:lnTo>
                  <a:lnTo>
                    <a:pt x="332" y="358"/>
                  </a:lnTo>
                  <a:lnTo>
                    <a:pt x="332" y="381"/>
                  </a:lnTo>
                  <a:lnTo>
                    <a:pt x="357" y="392"/>
                  </a:lnTo>
                  <a:lnTo>
                    <a:pt x="371" y="405"/>
                  </a:lnTo>
                  <a:lnTo>
                    <a:pt x="383" y="407"/>
                  </a:lnTo>
                  <a:lnTo>
                    <a:pt x="397" y="394"/>
                  </a:lnTo>
                  <a:lnTo>
                    <a:pt x="409" y="373"/>
                  </a:lnTo>
                  <a:lnTo>
                    <a:pt x="410" y="284"/>
                  </a:lnTo>
                  <a:lnTo>
                    <a:pt x="308" y="198"/>
                  </a:lnTo>
                  <a:lnTo>
                    <a:pt x="280" y="198"/>
                  </a:lnTo>
                  <a:lnTo>
                    <a:pt x="279" y="283"/>
                  </a:lnTo>
                  <a:lnTo>
                    <a:pt x="305" y="392"/>
                  </a:lnTo>
                  <a:lnTo>
                    <a:pt x="406" y="459"/>
                  </a:lnTo>
                  <a:lnTo>
                    <a:pt x="594" y="528"/>
                  </a:lnTo>
                  <a:lnTo>
                    <a:pt x="675" y="529"/>
                  </a:lnTo>
                  <a:lnTo>
                    <a:pt x="675" y="518"/>
                  </a:lnTo>
                  <a:lnTo>
                    <a:pt x="675" y="497"/>
                  </a:lnTo>
                  <a:lnTo>
                    <a:pt x="665" y="432"/>
                  </a:lnTo>
                  <a:lnTo>
                    <a:pt x="636" y="419"/>
                  </a:lnTo>
                  <a:lnTo>
                    <a:pt x="610" y="409"/>
                  </a:lnTo>
                  <a:lnTo>
                    <a:pt x="530" y="408"/>
                  </a:lnTo>
                  <a:lnTo>
                    <a:pt x="518" y="408"/>
                  </a:lnTo>
                  <a:lnTo>
                    <a:pt x="503" y="429"/>
                  </a:lnTo>
                  <a:lnTo>
                    <a:pt x="502" y="495"/>
                  </a:lnTo>
                  <a:lnTo>
                    <a:pt x="502" y="505"/>
                  </a:lnTo>
                  <a:lnTo>
                    <a:pt x="517" y="515"/>
                  </a:lnTo>
                  <a:lnTo>
                    <a:pt x="529" y="515"/>
                  </a:lnTo>
                  <a:lnTo>
                    <a:pt x="556" y="495"/>
                  </a:lnTo>
                  <a:lnTo>
                    <a:pt x="556" y="471"/>
                  </a:lnTo>
                  <a:lnTo>
                    <a:pt x="557" y="408"/>
                  </a:lnTo>
                  <a:lnTo>
                    <a:pt x="530" y="408"/>
                  </a:lnTo>
                  <a:lnTo>
                    <a:pt x="503" y="408"/>
                  </a:lnTo>
                  <a:lnTo>
                    <a:pt x="489" y="429"/>
                  </a:lnTo>
                  <a:lnTo>
                    <a:pt x="488" y="495"/>
                  </a:lnTo>
                  <a:lnTo>
                    <a:pt x="501" y="561"/>
                  </a:lnTo>
                  <a:lnTo>
                    <a:pt x="580" y="583"/>
                  </a:lnTo>
                  <a:lnTo>
                    <a:pt x="792" y="585"/>
                  </a:lnTo>
                  <a:lnTo>
                    <a:pt x="899" y="576"/>
                  </a:lnTo>
                  <a:lnTo>
                    <a:pt x="899" y="567"/>
                  </a:lnTo>
                  <a:lnTo>
                    <a:pt x="874" y="476"/>
                  </a:lnTo>
                  <a:lnTo>
                    <a:pt x="715" y="464"/>
                  </a:lnTo>
                  <a:lnTo>
                    <a:pt x="635" y="463"/>
                  </a:lnTo>
                  <a:lnTo>
                    <a:pt x="609" y="472"/>
                  </a:lnTo>
                  <a:lnTo>
                    <a:pt x="609" y="538"/>
                  </a:lnTo>
                  <a:lnTo>
                    <a:pt x="609" y="549"/>
                  </a:lnTo>
                  <a:lnTo>
                    <a:pt x="607" y="572"/>
                  </a:lnTo>
                  <a:lnTo>
                    <a:pt x="607" y="583"/>
                  </a:lnTo>
                  <a:lnTo>
                    <a:pt x="687" y="584"/>
                  </a:lnTo>
                  <a:lnTo>
                    <a:pt x="764" y="585"/>
                  </a:lnTo>
                  <a:lnTo>
                    <a:pt x="792" y="565"/>
                  </a:lnTo>
                  <a:lnTo>
                    <a:pt x="793" y="541"/>
                  </a:lnTo>
                  <a:lnTo>
                    <a:pt x="780" y="519"/>
                  </a:lnTo>
                  <a:lnTo>
                    <a:pt x="703" y="519"/>
                  </a:lnTo>
                  <a:lnTo>
                    <a:pt x="675" y="539"/>
                  </a:lnTo>
                  <a:lnTo>
                    <a:pt x="674" y="605"/>
                  </a:lnTo>
                  <a:lnTo>
                    <a:pt x="674" y="628"/>
                  </a:lnTo>
                  <a:lnTo>
                    <a:pt x="674" y="638"/>
                  </a:lnTo>
                  <a:lnTo>
                    <a:pt x="673" y="649"/>
                  </a:lnTo>
                  <a:lnTo>
                    <a:pt x="687" y="638"/>
                  </a:lnTo>
                  <a:lnTo>
                    <a:pt x="714" y="615"/>
                  </a:lnTo>
                  <a:lnTo>
                    <a:pt x="714" y="596"/>
                  </a:lnTo>
                  <a:lnTo>
                    <a:pt x="687" y="605"/>
                  </a:lnTo>
                  <a:lnTo>
                    <a:pt x="663" y="628"/>
                  </a:lnTo>
                  <a:lnTo>
                    <a:pt x="661" y="649"/>
                  </a:lnTo>
                  <a:lnTo>
                    <a:pt x="661" y="661"/>
                  </a:lnTo>
                  <a:lnTo>
                    <a:pt x="673" y="661"/>
                  </a:lnTo>
                  <a:lnTo>
                    <a:pt x="751" y="662"/>
                  </a:lnTo>
                  <a:lnTo>
                    <a:pt x="779" y="639"/>
                  </a:lnTo>
                  <a:lnTo>
                    <a:pt x="792" y="615"/>
                  </a:lnTo>
                  <a:lnTo>
                    <a:pt x="792" y="596"/>
                  </a:lnTo>
                  <a:lnTo>
                    <a:pt x="779" y="585"/>
                  </a:lnTo>
                  <a:lnTo>
                    <a:pt x="858" y="575"/>
                  </a:lnTo>
                  <a:lnTo>
                    <a:pt x="967" y="467"/>
                  </a:lnTo>
                  <a:lnTo>
                    <a:pt x="983" y="381"/>
                  </a:lnTo>
                  <a:lnTo>
                    <a:pt x="983" y="369"/>
                  </a:lnTo>
                  <a:lnTo>
                    <a:pt x="969" y="369"/>
                  </a:lnTo>
                  <a:lnTo>
                    <a:pt x="955" y="369"/>
                  </a:lnTo>
                  <a:lnTo>
                    <a:pt x="969" y="369"/>
                  </a:lnTo>
                  <a:lnTo>
                    <a:pt x="983" y="369"/>
                  </a:lnTo>
                  <a:lnTo>
                    <a:pt x="996" y="360"/>
                  </a:lnTo>
                  <a:lnTo>
                    <a:pt x="996" y="347"/>
                  </a:lnTo>
                  <a:lnTo>
                    <a:pt x="996" y="339"/>
                  </a:lnTo>
                  <a:lnTo>
                    <a:pt x="969" y="339"/>
                  </a:lnTo>
                  <a:lnTo>
                    <a:pt x="955" y="360"/>
                  </a:lnTo>
                  <a:lnTo>
                    <a:pt x="955" y="369"/>
                  </a:lnTo>
                  <a:lnTo>
                    <a:pt x="955" y="381"/>
                  </a:lnTo>
                  <a:lnTo>
                    <a:pt x="969" y="381"/>
                  </a:lnTo>
                  <a:lnTo>
                    <a:pt x="996" y="369"/>
                  </a:lnTo>
                  <a:lnTo>
                    <a:pt x="1008" y="347"/>
                  </a:lnTo>
                  <a:lnTo>
                    <a:pt x="1009" y="326"/>
                  </a:lnTo>
                  <a:lnTo>
                    <a:pt x="997" y="304"/>
                  </a:lnTo>
                  <a:lnTo>
                    <a:pt x="984" y="316"/>
                  </a:lnTo>
                  <a:lnTo>
                    <a:pt x="969" y="339"/>
                  </a:lnTo>
                  <a:lnTo>
                    <a:pt x="969" y="360"/>
                  </a:lnTo>
                  <a:lnTo>
                    <a:pt x="969" y="369"/>
                  </a:lnTo>
                  <a:lnTo>
                    <a:pt x="1048" y="370"/>
                  </a:lnTo>
                  <a:lnTo>
                    <a:pt x="1129" y="350"/>
                  </a:lnTo>
                  <a:lnTo>
                    <a:pt x="1158" y="286"/>
                  </a:lnTo>
                  <a:lnTo>
                    <a:pt x="1159" y="223"/>
                  </a:lnTo>
                  <a:lnTo>
                    <a:pt x="1160" y="135"/>
                  </a:lnTo>
                  <a:lnTo>
                    <a:pt x="1145" y="125"/>
                  </a:lnTo>
                  <a:lnTo>
                    <a:pt x="1120" y="145"/>
                  </a:lnTo>
                  <a:lnTo>
                    <a:pt x="1105" y="209"/>
                  </a:lnTo>
                  <a:lnTo>
                    <a:pt x="1090" y="293"/>
                  </a:lnTo>
                  <a:lnTo>
                    <a:pt x="1089" y="361"/>
                  </a:lnTo>
                  <a:lnTo>
                    <a:pt x="1102" y="361"/>
                  </a:lnTo>
                  <a:lnTo>
                    <a:pt x="1129" y="363"/>
                  </a:lnTo>
                  <a:lnTo>
                    <a:pt x="1156" y="363"/>
                  </a:lnTo>
                  <a:lnTo>
                    <a:pt x="1170" y="363"/>
                  </a:lnTo>
                  <a:lnTo>
                    <a:pt x="1170" y="350"/>
                  </a:lnTo>
                  <a:lnTo>
                    <a:pt x="1156" y="342"/>
                  </a:lnTo>
                  <a:lnTo>
                    <a:pt x="1130" y="330"/>
                  </a:lnTo>
                  <a:lnTo>
                    <a:pt x="1048" y="340"/>
                  </a:lnTo>
                  <a:lnTo>
                    <a:pt x="1024" y="403"/>
                  </a:lnTo>
                  <a:lnTo>
                    <a:pt x="1023" y="416"/>
                  </a:lnTo>
                  <a:lnTo>
                    <a:pt x="1036" y="425"/>
                  </a:lnTo>
                  <a:lnTo>
                    <a:pt x="1115" y="426"/>
                  </a:lnTo>
                  <a:lnTo>
                    <a:pt x="1195" y="405"/>
                  </a:lnTo>
                  <a:lnTo>
                    <a:pt x="1210" y="385"/>
                  </a:lnTo>
                  <a:lnTo>
                    <a:pt x="1224" y="295"/>
                  </a:lnTo>
                  <a:lnTo>
                    <a:pt x="1213" y="212"/>
                  </a:lnTo>
                  <a:lnTo>
                    <a:pt x="1198" y="212"/>
                  </a:lnTo>
                  <a:lnTo>
                    <a:pt x="1198" y="223"/>
                  </a:lnTo>
                  <a:lnTo>
                    <a:pt x="1224" y="233"/>
                  </a:lnTo>
                  <a:lnTo>
                    <a:pt x="1305" y="235"/>
                  </a:lnTo>
                  <a:lnTo>
                    <a:pt x="1318" y="213"/>
                  </a:lnTo>
                  <a:lnTo>
                    <a:pt x="1332" y="193"/>
                  </a:lnTo>
                  <a:lnTo>
                    <a:pt x="1306" y="169"/>
                  </a:lnTo>
                  <a:lnTo>
                    <a:pt x="1174" y="158"/>
                  </a:lnTo>
                  <a:lnTo>
                    <a:pt x="1160" y="158"/>
                  </a:lnTo>
                  <a:lnTo>
                    <a:pt x="1159" y="168"/>
                  </a:lnTo>
                  <a:lnTo>
                    <a:pt x="1172" y="192"/>
                  </a:lnTo>
                  <a:lnTo>
                    <a:pt x="1253" y="193"/>
                  </a:lnTo>
                  <a:lnTo>
                    <a:pt x="1268" y="193"/>
                  </a:lnTo>
                  <a:lnTo>
                    <a:pt x="1279" y="193"/>
                  </a:lnTo>
                  <a:lnTo>
                    <a:pt x="1291" y="169"/>
                  </a:lnTo>
                  <a:lnTo>
                    <a:pt x="1307" y="147"/>
                  </a:lnTo>
                  <a:lnTo>
                    <a:pt x="1307" y="136"/>
                  </a:lnTo>
                  <a:lnTo>
                    <a:pt x="1292" y="136"/>
                  </a:lnTo>
                  <a:lnTo>
                    <a:pt x="1320" y="126"/>
                  </a:lnTo>
                  <a:lnTo>
                    <a:pt x="1347" y="127"/>
                  </a:lnTo>
                  <a:lnTo>
                    <a:pt x="1348" y="115"/>
                  </a:lnTo>
                  <a:lnTo>
                    <a:pt x="1347" y="127"/>
                  </a:lnTo>
                  <a:lnTo>
                    <a:pt x="1347" y="137"/>
                  </a:lnTo>
                  <a:lnTo>
                    <a:pt x="1347" y="127"/>
                  </a:lnTo>
                  <a:lnTo>
                    <a:pt x="1270" y="103"/>
                  </a:lnTo>
                  <a:lnTo>
                    <a:pt x="1241" y="103"/>
                  </a:lnTo>
                  <a:lnTo>
                    <a:pt x="1228" y="113"/>
                  </a:lnTo>
                  <a:lnTo>
                    <a:pt x="1213" y="180"/>
                  </a:lnTo>
                  <a:lnTo>
                    <a:pt x="1213" y="204"/>
                  </a:lnTo>
                  <a:lnTo>
                    <a:pt x="1239" y="213"/>
                  </a:lnTo>
                  <a:lnTo>
                    <a:pt x="1253" y="213"/>
                  </a:lnTo>
                  <a:lnTo>
                    <a:pt x="1268" y="213"/>
                  </a:lnTo>
                  <a:lnTo>
                    <a:pt x="1279" y="193"/>
                  </a:lnTo>
                  <a:lnTo>
                    <a:pt x="1291" y="169"/>
                  </a:lnTo>
                  <a:lnTo>
                    <a:pt x="1293" y="103"/>
                  </a:lnTo>
                  <a:lnTo>
                    <a:pt x="1282" y="103"/>
                  </a:lnTo>
                  <a:lnTo>
                    <a:pt x="1270" y="103"/>
                  </a:lnTo>
                  <a:lnTo>
                    <a:pt x="1282" y="114"/>
                  </a:lnTo>
                  <a:lnTo>
                    <a:pt x="1441" y="117"/>
                  </a:lnTo>
                  <a:lnTo>
                    <a:pt x="1549" y="97"/>
                  </a:lnTo>
                  <a:lnTo>
                    <a:pt x="1549" y="86"/>
                  </a:lnTo>
                  <a:lnTo>
                    <a:pt x="1549" y="75"/>
                  </a:lnTo>
                  <a:lnTo>
                    <a:pt x="1535" y="63"/>
                  </a:lnTo>
                  <a:lnTo>
                    <a:pt x="1521" y="63"/>
                  </a:lnTo>
                  <a:lnTo>
                    <a:pt x="1507" y="75"/>
                  </a:lnTo>
                  <a:lnTo>
                    <a:pt x="1480" y="86"/>
                  </a:lnTo>
                  <a:lnTo>
                    <a:pt x="1467" y="97"/>
                  </a:lnTo>
                  <a:lnTo>
                    <a:pt x="1455" y="105"/>
                  </a:lnTo>
                  <a:lnTo>
                    <a:pt x="1440" y="128"/>
                  </a:lnTo>
                  <a:lnTo>
                    <a:pt x="1440" y="138"/>
                  </a:lnTo>
                  <a:lnTo>
                    <a:pt x="1440" y="128"/>
                  </a:lnTo>
                  <a:lnTo>
                    <a:pt x="1426" y="128"/>
                  </a:lnTo>
                  <a:lnTo>
                    <a:pt x="1320" y="126"/>
                  </a:lnTo>
                  <a:lnTo>
                    <a:pt x="1240" y="136"/>
                  </a:lnTo>
                  <a:lnTo>
                    <a:pt x="1226" y="146"/>
                  </a:lnTo>
                  <a:lnTo>
                    <a:pt x="1226" y="158"/>
                  </a:lnTo>
                  <a:lnTo>
                    <a:pt x="1225" y="168"/>
                  </a:lnTo>
                  <a:lnTo>
                    <a:pt x="1239" y="169"/>
                  </a:lnTo>
                  <a:lnTo>
                    <a:pt x="1253" y="169"/>
                  </a:lnTo>
                  <a:lnTo>
                    <a:pt x="1254" y="159"/>
                  </a:lnTo>
                  <a:lnTo>
                    <a:pt x="1254" y="136"/>
                  </a:lnTo>
                  <a:lnTo>
                    <a:pt x="1255" y="114"/>
                  </a:lnTo>
                  <a:lnTo>
                    <a:pt x="1240" y="126"/>
                  </a:lnTo>
                  <a:lnTo>
                    <a:pt x="1226" y="135"/>
                  </a:lnTo>
                  <a:lnTo>
                    <a:pt x="1226" y="146"/>
                  </a:lnTo>
                  <a:lnTo>
                    <a:pt x="1226" y="158"/>
                  </a:lnTo>
                  <a:lnTo>
                    <a:pt x="1240" y="159"/>
                  </a:lnTo>
                  <a:lnTo>
                    <a:pt x="1240" y="147"/>
                  </a:lnTo>
                  <a:lnTo>
                    <a:pt x="1240" y="126"/>
                  </a:lnTo>
                  <a:lnTo>
                    <a:pt x="1241" y="103"/>
                  </a:lnTo>
                  <a:lnTo>
                    <a:pt x="1228" y="92"/>
                  </a:lnTo>
                  <a:lnTo>
                    <a:pt x="1215" y="92"/>
                  </a:lnTo>
                  <a:lnTo>
                    <a:pt x="1215" y="113"/>
                  </a:lnTo>
                  <a:lnTo>
                    <a:pt x="1214" y="125"/>
                  </a:lnTo>
                  <a:lnTo>
                    <a:pt x="1214" y="135"/>
                  </a:lnTo>
                  <a:lnTo>
                    <a:pt x="1240" y="136"/>
                  </a:lnTo>
                  <a:lnTo>
                    <a:pt x="1254" y="126"/>
                  </a:lnTo>
                  <a:lnTo>
                    <a:pt x="1255" y="114"/>
                  </a:lnTo>
                  <a:lnTo>
                    <a:pt x="1255" y="103"/>
                  </a:lnTo>
                  <a:lnTo>
                    <a:pt x="1241" y="82"/>
                  </a:lnTo>
                  <a:lnTo>
                    <a:pt x="1228" y="81"/>
                  </a:lnTo>
                  <a:lnTo>
                    <a:pt x="1215" y="92"/>
                  </a:lnTo>
                  <a:lnTo>
                    <a:pt x="1199" y="158"/>
                  </a:lnTo>
                  <a:lnTo>
                    <a:pt x="1198" y="180"/>
                  </a:lnTo>
                  <a:lnTo>
                    <a:pt x="1198" y="192"/>
                  </a:lnTo>
                  <a:lnTo>
                    <a:pt x="1185" y="180"/>
                  </a:lnTo>
                  <a:lnTo>
                    <a:pt x="1104" y="241"/>
                  </a:lnTo>
                  <a:lnTo>
                    <a:pt x="1077" y="306"/>
                  </a:lnTo>
                  <a:lnTo>
                    <a:pt x="1077" y="327"/>
                  </a:lnTo>
                  <a:lnTo>
                    <a:pt x="1050" y="327"/>
                  </a:lnTo>
                  <a:lnTo>
                    <a:pt x="942" y="415"/>
                  </a:lnTo>
                  <a:lnTo>
                    <a:pt x="913" y="478"/>
                  </a:lnTo>
                  <a:lnTo>
                    <a:pt x="900" y="490"/>
                  </a:lnTo>
                  <a:lnTo>
                    <a:pt x="913" y="491"/>
                  </a:lnTo>
                  <a:lnTo>
                    <a:pt x="940" y="467"/>
                  </a:lnTo>
                  <a:lnTo>
                    <a:pt x="954" y="447"/>
                  </a:lnTo>
                  <a:lnTo>
                    <a:pt x="968" y="424"/>
                  </a:lnTo>
                  <a:lnTo>
                    <a:pt x="942" y="415"/>
                  </a:lnTo>
                  <a:lnTo>
                    <a:pt x="754" y="411"/>
                  </a:lnTo>
                  <a:lnTo>
                    <a:pt x="622" y="473"/>
                  </a:lnTo>
                  <a:lnTo>
                    <a:pt x="609" y="496"/>
                  </a:lnTo>
                  <a:lnTo>
                    <a:pt x="609" y="506"/>
                  </a:lnTo>
                  <a:lnTo>
                    <a:pt x="622" y="507"/>
                  </a:lnTo>
                  <a:lnTo>
                    <a:pt x="703" y="498"/>
                  </a:lnTo>
                  <a:lnTo>
                    <a:pt x="730" y="433"/>
                  </a:lnTo>
                  <a:lnTo>
                    <a:pt x="756" y="365"/>
                  </a:lnTo>
                  <a:lnTo>
                    <a:pt x="768" y="301"/>
                  </a:lnTo>
                  <a:lnTo>
                    <a:pt x="768" y="323"/>
                  </a:lnTo>
                  <a:lnTo>
                    <a:pt x="744" y="388"/>
                  </a:lnTo>
                  <a:lnTo>
                    <a:pt x="850" y="366"/>
                  </a:lnTo>
                  <a:lnTo>
                    <a:pt x="931" y="304"/>
                  </a:lnTo>
                  <a:lnTo>
                    <a:pt x="931" y="284"/>
                  </a:lnTo>
                  <a:lnTo>
                    <a:pt x="916" y="274"/>
                  </a:lnTo>
                  <a:lnTo>
                    <a:pt x="783" y="335"/>
                  </a:lnTo>
                  <a:lnTo>
                    <a:pt x="704" y="443"/>
                  </a:lnTo>
                  <a:lnTo>
                    <a:pt x="689" y="442"/>
                  </a:lnTo>
                  <a:lnTo>
                    <a:pt x="704" y="443"/>
                  </a:lnTo>
                  <a:lnTo>
                    <a:pt x="781" y="443"/>
                  </a:lnTo>
                  <a:lnTo>
                    <a:pt x="914" y="436"/>
                  </a:lnTo>
                  <a:lnTo>
                    <a:pt x="942" y="415"/>
                  </a:lnTo>
                  <a:lnTo>
                    <a:pt x="955" y="392"/>
                  </a:lnTo>
                  <a:lnTo>
                    <a:pt x="955" y="381"/>
                  </a:lnTo>
                </a:path>
              </a:pathLst>
            </a:custGeom>
            <a:noFill/>
            <a:ln w="301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49" name="Freeform 43"/>
            <p:cNvSpPr>
              <a:spLocks/>
            </p:cNvSpPr>
            <p:nvPr/>
          </p:nvSpPr>
          <p:spPr bwMode="auto">
            <a:xfrm>
              <a:off x="3890" y="3295"/>
              <a:ext cx="749" cy="441"/>
            </a:xfrm>
            <a:custGeom>
              <a:avLst/>
              <a:gdLst>
                <a:gd name="T0" fmla="*/ 1 w 1637"/>
                <a:gd name="T1" fmla="*/ 11 h 730"/>
                <a:gd name="T2" fmla="*/ 2 w 1637"/>
                <a:gd name="T3" fmla="*/ 8 h 730"/>
                <a:gd name="T4" fmla="*/ 2 w 1637"/>
                <a:gd name="T5" fmla="*/ 7 h 730"/>
                <a:gd name="T6" fmla="*/ 1 w 1637"/>
                <a:gd name="T7" fmla="*/ 8 h 730"/>
                <a:gd name="T8" fmla="*/ 3 w 1637"/>
                <a:gd name="T9" fmla="*/ 9 h 730"/>
                <a:gd name="T10" fmla="*/ 3 w 1637"/>
                <a:gd name="T11" fmla="*/ 11 h 730"/>
                <a:gd name="T12" fmla="*/ 2 w 1637"/>
                <a:gd name="T13" fmla="*/ 14 h 730"/>
                <a:gd name="T14" fmla="*/ 4 w 1637"/>
                <a:gd name="T15" fmla="*/ 11 h 730"/>
                <a:gd name="T16" fmla="*/ 4 w 1637"/>
                <a:gd name="T17" fmla="*/ 15 h 730"/>
                <a:gd name="T18" fmla="*/ 3 w 1637"/>
                <a:gd name="T19" fmla="*/ 20 h 730"/>
                <a:gd name="T20" fmla="*/ 4 w 1637"/>
                <a:gd name="T21" fmla="*/ 19 h 730"/>
                <a:gd name="T22" fmla="*/ 3 w 1637"/>
                <a:gd name="T23" fmla="*/ 22 h 730"/>
                <a:gd name="T24" fmla="*/ 4 w 1637"/>
                <a:gd name="T25" fmla="*/ 16 h 730"/>
                <a:gd name="T26" fmla="*/ 4 w 1637"/>
                <a:gd name="T27" fmla="*/ 22 h 730"/>
                <a:gd name="T28" fmla="*/ 3 w 1637"/>
                <a:gd name="T29" fmla="*/ 21 h 730"/>
                <a:gd name="T30" fmla="*/ 5 w 1637"/>
                <a:gd name="T31" fmla="*/ 23 h 730"/>
                <a:gd name="T32" fmla="*/ 5 w 1637"/>
                <a:gd name="T33" fmla="*/ 26 h 730"/>
                <a:gd name="T34" fmla="*/ 7 w 1637"/>
                <a:gd name="T35" fmla="*/ 25 h 730"/>
                <a:gd name="T36" fmla="*/ 6 w 1637"/>
                <a:gd name="T37" fmla="*/ 29 h 730"/>
                <a:gd name="T38" fmla="*/ 9 w 1637"/>
                <a:gd name="T39" fmla="*/ 23 h 730"/>
                <a:gd name="T40" fmla="*/ 8 w 1637"/>
                <a:gd name="T41" fmla="*/ 33 h 730"/>
                <a:gd name="T42" fmla="*/ 8 w 1637"/>
                <a:gd name="T43" fmla="*/ 26 h 730"/>
                <a:gd name="T44" fmla="*/ 9 w 1637"/>
                <a:gd name="T45" fmla="*/ 36 h 730"/>
                <a:gd name="T46" fmla="*/ 8 w 1637"/>
                <a:gd name="T47" fmla="*/ 23 h 730"/>
                <a:gd name="T48" fmla="*/ 11 w 1637"/>
                <a:gd name="T49" fmla="*/ 22 h 730"/>
                <a:gd name="T50" fmla="*/ 10 w 1637"/>
                <a:gd name="T51" fmla="*/ 14 h 730"/>
                <a:gd name="T52" fmla="*/ 12 w 1637"/>
                <a:gd name="T53" fmla="*/ 13 h 730"/>
                <a:gd name="T54" fmla="*/ 11 w 1637"/>
                <a:gd name="T55" fmla="*/ 20 h 730"/>
                <a:gd name="T56" fmla="*/ 10 w 1637"/>
                <a:gd name="T57" fmla="*/ 17 h 730"/>
                <a:gd name="T58" fmla="*/ 11 w 1637"/>
                <a:gd name="T59" fmla="*/ 24 h 730"/>
                <a:gd name="T60" fmla="*/ 9 w 1637"/>
                <a:gd name="T61" fmla="*/ 30 h 730"/>
                <a:gd name="T62" fmla="*/ 12 w 1637"/>
                <a:gd name="T63" fmla="*/ 26 h 730"/>
                <a:gd name="T64" fmla="*/ 12 w 1637"/>
                <a:gd name="T65" fmla="*/ 16 h 730"/>
                <a:gd name="T66" fmla="*/ 13 w 1637"/>
                <a:gd name="T67" fmla="*/ 13 h 730"/>
                <a:gd name="T68" fmla="*/ 14 w 1637"/>
                <a:gd name="T69" fmla="*/ 11 h 730"/>
                <a:gd name="T70" fmla="*/ 13 w 1637"/>
                <a:gd name="T71" fmla="*/ 9 h 730"/>
                <a:gd name="T72" fmla="*/ 15 w 1637"/>
                <a:gd name="T73" fmla="*/ 7 h 730"/>
                <a:gd name="T74" fmla="*/ 14 w 1637"/>
                <a:gd name="T75" fmla="*/ 8 h 730"/>
                <a:gd name="T76" fmla="*/ 15 w 1637"/>
                <a:gd name="T77" fmla="*/ 0 h 730"/>
                <a:gd name="T78" fmla="*/ 15 w 1637"/>
                <a:gd name="T79" fmla="*/ 10 h 730"/>
                <a:gd name="T80" fmla="*/ 15 w 1637"/>
                <a:gd name="T81" fmla="*/ 7 h 730"/>
                <a:gd name="T82" fmla="*/ 15 w 1637"/>
                <a:gd name="T83" fmla="*/ 15 h 730"/>
                <a:gd name="T84" fmla="*/ 15 w 1637"/>
                <a:gd name="T85" fmla="*/ 14 h 730"/>
                <a:gd name="T86" fmla="*/ 12 w 1637"/>
                <a:gd name="T87" fmla="*/ 16 h 730"/>
                <a:gd name="T88" fmla="*/ 11 w 1637"/>
                <a:gd name="T89" fmla="*/ 16 h 730"/>
                <a:gd name="T90" fmla="*/ 12 w 1637"/>
                <a:gd name="T91" fmla="*/ 21 h 730"/>
                <a:gd name="T92" fmla="*/ 11 w 1637"/>
                <a:gd name="T93" fmla="*/ 24 h 730"/>
                <a:gd name="T94" fmla="*/ 10 w 1637"/>
                <a:gd name="T95" fmla="*/ 28 h 730"/>
                <a:gd name="T96" fmla="*/ 9 w 1637"/>
                <a:gd name="T97" fmla="*/ 30 h 730"/>
                <a:gd name="T98" fmla="*/ 8 w 1637"/>
                <a:gd name="T99" fmla="*/ 34 h 730"/>
                <a:gd name="T100" fmla="*/ 7 w 1637"/>
                <a:gd name="T101" fmla="*/ 33 h 730"/>
                <a:gd name="T102" fmla="*/ 6 w 1637"/>
                <a:gd name="T103" fmla="*/ 30 h 730"/>
                <a:gd name="T104" fmla="*/ 6 w 1637"/>
                <a:gd name="T105" fmla="*/ 24 h 730"/>
                <a:gd name="T106" fmla="*/ 6 w 1637"/>
                <a:gd name="T107" fmla="*/ 22 h 730"/>
                <a:gd name="T108" fmla="*/ 7 w 1637"/>
                <a:gd name="T109" fmla="*/ 25 h 730"/>
                <a:gd name="T110" fmla="*/ 5 w 1637"/>
                <a:gd name="T111" fmla="*/ 21 h 730"/>
                <a:gd name="T112" fmla="*/ 5 w 1637"/>
                <a:gd name="T113" fmla="*/ 16 h 730"/>
                <a:gd name="T114" fmla="*/ 5 w 1637"/>
                <a:gd name="T115" fmla="*/ 16 h 730"/>
                <a:gd name="T116" fmla="*/ 5 w 1637"/>
                <a:gd name="T117" fmla="*/ 10 h 730"/>
                <a:gd name="T118" fmla="*/ 5 w 1637"/>
                <a:gd name="T119" fmla="*/ 10 h 730"/>
                <a:gd name="T120" fmla="*/ 5 w 1637"/>
                <a:gd name="T121" fmla="*/ 8 h 730"/>
                <a:gd name="T122" fmla="*/ 4 w 1637"/>
                <a:gd name="T123" fmla="*/ 8 h 73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637"/>
                <a:gd name="T187" fmla="*/ 0 h 730"/>
                <a:gd name="T188" fmla="*/ 1637 w 1637"/>
                <a:gd name="T189" fmla="*/ 730 h 73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637" h="730">
                  <a:moveTo>
                    <a:pt x="0" y="120"/>
                  </a:moveTo>
                  <a:lnTo>
                    <a:pt x="0" y="133"/>
                  </a:lnTo>
                  <a:lnTo>
                    <a:pt x="0" y="157"/>
                  </a:lnTo>
                  <a:lnTo>
                    <a:pt x="127" y="244"/>
                  </a:lnTo>
                  <a:lnTo>
                    <a:pt x="142" y="244"/>
                  </a:lnTo>
                  <a:lnTo>
                    <a:pt x="142" y="233"/>
                  </a:lnTo>
                  <a:lnTo>
                    <a:pt x="143" y="220"/>
                  </a:lnTo>
                  <a:lnTo>
                    <a:pt x="128" y="207"/>
                  </a:lnTo>
                  <a:lnTo>
                    <a:pt x="112" y="207"/>
                  </a:lnTo>
                  <a:lnTo>
                    <a:pt x="143" y="207"/>
                  </a:lnTo>
                  <a:lnTo>
                    <a:pt x="159" y="185"/>
                  </a:lnTo>
                  <a:lnTo>
                    <a:pt x="178" y="161"/>
                  </a:lnTo>
                  <a:lnTo>
                    <a:pt x="179" y="87"/>
                  </a:lnTo>
                  <a:lnTo>
                    <a:pt x="144" y="86"/>
                  </a:lnTo>
                  <a:lnTo>
                    <a:pt x="129" y="86"/>
                  </a:lnTo>
                  <a:lnTo>
                    <a:pt x="129" y="99"/>
                  </a:lnTo>
                  <a:lnTo>
                    <a:pt x="128" y="122"/>
                  </a:lnTo>
                  <a:lnTo>
                    <a:pt x="225" y="137"/>
                  </a:lnTo>
                  <a:lnTo>
                    <a:pt x="257" y="139"/>
                  </a:lnTo>
                  <a:lnTo>
                    <a:pt x="275" y="139"/>
                  </a:lnTo>
                  <a:lnTo>
                    <a:pt x="257" y="139"/>
                  </a:lnTo>
                  <a:lnTo>
                    <a:pt x="128" y="136"/>
                  </a:lnTo>
                  <a:lnTo>
                    <a:pt x="97" y="160"/>
                  </a:lnTo>
                  <a:lnTo>
                    <a:pt x="97" y="170"/>
                  </a:lnTo>
                  <a:lnTo>
                    <a:pt x="97" y="195"/>
                  </a:lnTo>
                  <a:lnTo>
                    <a:pt x="257" y="199"/>
                  </a:lnTo>
                  <a:lnTo>
                    <a:pt x="356" y="199"/>
                  </a:lnTo>
                  <a:lnTo>
                    <a:pt x="372" y="200"/>
                  </a:lnTo>
                  <a:lnTo>
                    <a:pt x="372" y="188"/>
                  </a:lnTo>
                  <a:lnTo>
                    <a:pt x="356" y="187"/>
                  </a:lnTo>
                  <a:lnTo>
                    <a:pt x="257" y="199"/>
                  </a:lnTo>
                  <a:lnTo>
                    <a:pt x="241" y="196"/>
                  </a:lnTo>
                  <a:lnTo>
                    <a:pt x="241" y="208"/>
                  </a:lnTo>
                  <a:lnTo>
                    <a:pt x="241" y="222"/>
                  </a:lnTo>
                  <a:lnTo>
                    <a:pt x="274" y="236"/>
                  </a:lnTo>
                  <a:lnTo>
                    <a:pt x="306" y="236"/>
                  </a:lnTo>
                  <a:lnTo>
                    <a:pt x="289" y="224"/>
                  </a:lnTo>
                  <a:lnTo>
                    <a:pt x="256" y="236"/>
                  </a:lnTo>
                  <a:lnTo>
                    <a:pt x="222" y="258"/>
                  </a:lnTo>
                  <a:lnTo>
                    <a:pt x="207" y="272"/>
                  </a:lnTo>
                  <a:lnTo>
                    <a:pt x="207" y="283"/>
                  </a:lnTo>
                  <a:lnTo>
                    <a:pt x="238" y="295"/>
                  </a:lnTo>
                  <a:lnTo>
                    <a:pt x="402" y="298"/>
                  </a:lnTo>
                  <a:lnTo>
                    <a:pt x="498" y="301"/>
                  </a:lnTo>
                  <a:lnTo>
                    <a:pt x="498" y="289"/>
                  </a:lnTo>
                  <a:lnTo>
                    <a:pt x="498" y="264"/>
                  </a:lnTo>
                  <a:lnTo>
                    <a:pt x="484" y="239"/>
                  </a:lnTo>
                  <a:lnTo>
                    <a:pt x="452" y="238"/>
                  </a:lnTo>
                  <a:lnTo>
                    <a:pt x="434" y="249"/>
                  </a:lnTo>
                  <a:lnTo>
                    <a:pt x="402" y="275"/>
                  </a:lnTo>
                  <a:lnTo>
                    <a:pt x="402" y="298"/>
                  </a:lnTo>
                  <a:lnTo>
                    <a:pt x="402" y="310"/>
                  </a:lnTo>
                  <a:lnTo>
                    <a:pt x="419" y="310"/>
                  </a:lnTo>
                  <a:lnTo>
                    <a:pt x="433" y="310"/>
                  </a:lnTo>
                  <a:lnTo>
                    <a:pt x="433" y="287"/>
                  </a:lnTo>
                  <a:lnTo>
                    <a:pt x="433" y="262"/>
                  </a:lnTo>
                  <a:lnTo>
                    <a:pt x="403" y="249"/>
                  </a:lnTo>
                  <a:lnTo>
                    <a:pt x="369" y="262"/>
                  </a:lnTo>
                  <a:lnTo>
                    <a:pt x="352" y="333"/>
                  </a:lnTo>
                  <a:lnTo>
                    <a:pt x="352" y="404"/>
                  </a:lnTo>
                  <a:lnTo>
                    <a:pt x="352" y="418"/>
                  </a:lnTo>
                  <a:lnTo>
                    <a:pt x="384" y="432"/>
                  </a:lnTo>
                  <a:lnTo>
                    <a:pt x="418" y="432"/>
                  </a:lnTo>
                  <a:lnTo>
                    <a:pt x="431" y="432"/>
                  </a:lnTo>
                  <a:lnTo>
                    <a:pt x="431" y="405"/>
                  </a:lnTo>
                  <a:lnTo>
                    <a:pt x="431" y="393"/>
                  </a:lnTo>
                  <a:lnTo>
                    <a:pt x="418" y="383"/>
                  </a:lnTo>
                  <a:lnTo>
                    <a:pt x="319" y="382"/>
                  </a:lnTo>
                  <a:lnTo>
                    <a:pt x="287" y="404"/>
                  </a:lnTo>
                  <a:lnTo>
                    <a:pt x="287" y="431"/>
                  </a:lnTo>
                  <a:lnTo>
                    <a:pt x="286" y="454"/>
                  </a:lnTo>
                  <a:lnTo>
                    <a:pt x="303" y="466"/>
                  </a:lnTo>
                  <a:lnTo>
                    <a:pt x="430" y="467"/>
                  </a:lnTo>
                  <a:lnTo>
                    <a:pt x="464" y="455"/>
                  </a:lnTo>
                  <a:lnTo>
                    <a:pt x="465" y="432"/>
                  </a:lnTo>
                  <a:lnTo>
                    <a:pt x="465" y="359"/>
                  </a:lnTo>
                  <a:lnTo>
                    <a:pt x="465" y="334"/>
                  </a:lnTo>
                  <a:lnTo>
                    <a:pt x="433" y="321"/>
                  </a:lnTo>
                  <a:lnTo>
                    <a:pt x="418" y="334"/>
                  </a:lnTo>
                  <a:lnTo>
                    <a:pt x="400" y="405"/>
                  </a:lnTo>
                  <a:lnTo>
                    <a:pt x="400" y="432"/>
                  </a:lnTo>
                  <a:lnTo>
                    <a:pt x="399" y="455"/>
                  </a:lnTo>
                  <a:lnTo>
                    <a:pt x="430" y="455"/>
                  </a:lnTo>
                  <a:lnTo>
                    <a:pt x="464" y="455"/>
                  </a:lnTo>
                  <a:lnTo>
                    <a:pt x="481" y="443"/>
                  </a:lnTo>
                  <a:lnTo>
                    <a:pt x="497" y="373"/>
                  </a:lnTo>
                  <a:lnTo>
                    <a:pt x="497" y="349"/>
                  </a:lnTo>
                  <a:lnTo>
                    <a:pt x="482" y="348"/>
                  </a:lnTo>
                  <a:lnTo>
                    <a:pt x="384" y="359"/>
                  </a:lnTo>
                  <a:lnTo>
                    <a:pt x="368" y="432"/>
                  </a:lnTo>
                  <a:lnTo>
                    <a:pt x="351" y="454"/>
                  </a:lnTo>
                  <a:lnTo>
                    <a:pt x="351" y="466"/>
                  </a:lnTo>
                  <a:lnTo>
                    <a:pt x="449" y="477"/>
                  </a:lnTo>
                  <a:lnTo>
                    <a:pt x="609" y="481"/>
                  </a:lnTo>
                  <a:lnTo>
                    <a:pt x="628" y="481"/>
                  </a:lnTo>
                  <a:lnTo>
                    <a:pt x="628" y="470"/>
                  </a:lnTo>
                  <a:lnTo>
                    <a:pt x="628" y="459"/>
                  </a:lnTo>
                  <a:lnTo>
                    <a:pt x="628" y="445"/>
                  </a:lnTo>
                  <a:lnTo>
                    <a:pt x="611" y="436"/>
                  </a:lnTo>
                  <a:lnTo>
                    <a:pt x="594" y="445"/>
                  </a:lnTo>
                  <a:lnTo>
                    <a:pt x="576" y="517"/>
                  </a:lnTo>
                  <a:lnTo>
                    <a:pt x="576" y="541"/>
                  </a:lnTo>
                  <a:lnTo>
                    <a:pt x="575" y="554"/>
                  </a:lnTo>
                  <a:lnTo>
                    <a:pt x="607" y="569"/>
                  </a:lnTo>
                  <a:lnTo>
                    <a:pt x="704" y="570"/>
                  </a:lnTo>
                  <a:lnTo>
                    <a:pt x="722" y="556"/>
                  </a:lnTo>
                  <a:lnTo>
                    <a:pt x="723" y="532"/>
                  </a:lnTo>
                  <a:lnTo>
                    <a:pt x="723" y="506"/>
                  </a:lnTo>
                  <a:lnTo>
                    <a:pt x="705" y="506"/>
                  </a:lnTo>
                  <a:lnTo>
                    <a:pt x="674" y="505"/>
                  </a:lnTo>
                  <a:lnTo>
                    <a:pt x="643" y="531"/>
                  </a:lnTo>
                  <a:lnTo>
                    <a:pt x="625" y="555"/>
                  </a:lnTo>
                  <a:lnTo>
                    <a:pt x="625" y="579"/>
                  </a:lnTo>
                  <a:lnTo>
                    <a:pt x="642" y="593"/>
                  </a:lnTo>
                  <a:lnTo>
                    <a:pt x="836" y="620"/>
                  </a:lnTo>
                  <a:lnTo>
                    <a:pt x="962" y="608"/>
                  </a:lnTo>
                  <a:lnTo>
                    <a:pt x="979" y="599"/>
                  </a:lnTo>
                  <a:lnTo>
                    <a:pt x="982" y="500"/>
                  </a:lnTo>
                  <a:lnTo>
                    <a:pt x="964" y="485"/>
                  </a:lnTo>
                  <a:lnTo>
                    <a:pt x="932" y="475"/>
                  </a:lnTo>
                  <a:lnTo>
                    <a:pt x="900" y="484"/>
                  </a:lnTo>
                  <a:lnTo>
                    <a:pt x="879" y="558"/>
                  </a:lnTo>
                  <a:lnTo>
                    <a:pt x="864" y="583"/>
                  </a:lnTo>
                  <a:lnTo>
                    <a:pt x="864" y="656"/>
                  </a:lnTo>
                  <a:lnTo>
                    <a:pt x="863" y="666"/>
                  </a:lnTo>
                  <a:lnTo>
                    <a:pt x="878" y="666"/>
                  </a:lnTo>
                  <a:lnTo>
                    <a:pt x="913" y="667"/>
                  </a:lnTo>
                  <a:lnTo>
                    <a:pt x="1011" y="658"/>
                  </a:lnTo>
                  <a:lnTo>
                    <a:pt x="1027" y="562"/>
                  </a:lnTo>
                  <a:lnTo>
                    <a:pt x="1029" y="538"/>
                  </a:lnTo>
                  <a:lnTo>
                    <a:pt x="996" y="524"/>
                  </a:lnTo>
                  <a:lnTo>
                    <a:pt x="866" y="534"/>
                  </a:lnTo>
                  <a:lnTo>
                    <a:pt x="836" y="607"/>
                  </a:lnTo>
                  <a:lnTo>
                    <a:pt x="818" y="680"/>
                  </a:lnTo>
                  <a:lnTo>
                    <a:pt x="818" y="693"/>
                  </a:lnTo>
                  <a:lnTo>
                    <a:pt x="835" y="717"/>
                  </a:lnTo>
                  <a:lnTo>
                    <a:pt x="849" y="729"/>
                  </a:lnTo>
                  <a:lnTo>
                    <a:pt x="945" y="730"/>
                  </a:lnTo>
                  <a:lnTo>
                    <a:pt x="978" y="719"/>
                  </a:lnTo>
                  <a:lnTo>
                    <a:pt x="1011" y="623"/>
                  </a:lnTo>
                  <a:lnTo>
                    <a:pt x="1013" y="548"/>
                  </a:lnTo>
                  <a:lnTo>
                    <a:pt x="1014" y="476"/>
                  </a:lnTo>
                  <a:lnTo>
                    <a:pt x="982" y="465"/>
                  </a:lnTo>
                  <a:lnTo>
                    <a:pt x="882" y="474"/>
                  </a:lnTo>
                  <a:lnTo>
                    <a:pt x="867" y="498"/>
                  </a:lnTo>
                  <a:lnTo>
                    <a:pt x="866" y="508"/>
                  </a:lnTo>
                  <a:lnTo>
                    <a:pt x="866" y="522"/>
                  </a:lnTo>
                  <a:lnTo>
                    <a:pt x="996" y="537"/>
                  </a:lnTo>
                  <a:lnTo>
                    <a:pt x="1125" y="512"/>
                  </a:lnTo>
                  <a:lnTo>
                    <a:pt x="1145" y="444"/>
                  </a:lnTo>
                  <a:lnTo>
                    <a:pt x="1160" y="345"/>
                  </a:lnTo>
                  <a:lnTo>
                    <a:pt x="1161" y="273"/>
                  </a:lnTo>
                  <a:lnTo>
                    <a:pt x="1130" y="261"/>
                  </a:lnTo>
                  <a:lnTo>
                    <a:pt x="1114" y="259"/>
                  </a:lnTo>
                  <a:lnTo>
                    <a:pt x="1112" y="272"/>
                  </a:lnTo>
                  <a:lnTo>
                    <a:pt x="1112" y="297"/>
                  </a:lnTo>
                  <a:lnTo>
                    <a:pt x="1112" y="309"/>
                  </a:lnTo>
                  <a:lnTo>
                    <a:pt x="1146" y="310"/>
                  </a:lnTo>
                  <a:lnTo>
                    <a:pt x="1179" y="310"/>
                  </a:lnTo>
                  <a:lnTo>
                    <a:pt x="1276" y="289"/>
                  </a:lnTo>
                  <a:lnTo>
                    <a:pt x="1292" y="263"/>
                  </a:lnTo>
                  <a:lnTo>
                    <a:pt x="1292" y="251"/>
                  </a:lnTo>
                  <a:lnTo>
                    <a:pt x="1261" y="263"/>
                  </a:lnTo>
                  <a:lnTo>
                    <a:pt x="1226" y="288"/>
                  </a:lnTo>
                  <a:lnTo>
                    <a:pt x="1225" y="359"/>
                  </a:lnTo>
                  <a:lnTo>
                    <a:pt x="1225" y="383"/>
                  </a:lnTo>
                  <a:lnTo>
                    <a:pt x="1225" y="393"/>
                  </a:lnTo>
                  <a:lnTo>
                    <a:pt x="1225" y="406"/>
                  </a:lnTo>
                  <a:lnTo>
                    <a:pt x="1258" y="395"/>
                  </a:lnTo>
                  <a:lnTo>
                    <a:pt x="1289" y="384"/>
                  </a:lnTo>
                  <a:lnTo>
                    <a:pt x="1291" y="312"/>
                  </a:lnTo>
                  <a:lnTo>
                    <a:pt x="1291" y="289"/>
                  </a:lnTo>
                  <a:lnTo>
                    <a:pt x="1161" y="273"/>
                  </a:lnTo>
                  <a:lnTo>
                    <a:pt x="1031" y="344"/>
                  </a:lnTo>
                  <a:lnTo>
                    <a:pt x="999" y="442"/>
                  </a:lnTo>
                  <a:lnTo>
                    <a:pt x="998" y="465"/>
                  </a:lnTo>
                  <a:lnTo>
                    <a:pt x="998" y="486"/>
                  </a:lnTo>
                  <a:lnTo>
                    <a:pt x="1030" y="487"/>
                  </a:lnTo>
                  <a:lnTo>
                    <a:pt x="1126" y="487"/>
                  </a:lnTo>
                  <a:lnTo>
                    <a:pt x="1158" y="478"/>
                  </a:lnTo>
                  <a:lnTo>
                    <a:pt x="1158" y="467"/>
                  </a:lnTo>
                  <a:lnTo>
                    <a:pt x="1177" y="453"/>
                  </a:lnTo>
                  <a:lnTo>
                    <a:pt x="1158" y="453"/>
                  </a:lnTo>
                  <a:lnTo>
                    <a:pt x="1030" y="477"/>
                  </a:lnTo>
                  <a:lnTo>
                    <a:pt x="995" y="599"/>
                  </a:lnTo>
                  <a:lnTo>
                    <a:pt x="995" y="609"/>
                  </a:lnTo>
                  <a:lnTo>
                    <a:pt x="1027" y="610"/>
                  </a:lnTo>
                  <a:lnTo>
                    <a:pt x="1124" y="586"/>
                  </a:lnTo>
                  <a:lnTo>
                    <a:pt x="1141" y="563"/>
                  </a:lnTo>
                  <a:lnTo>
                    <a:pt x="1157" y="550"/>
                  </a:lnTo>
                  <a:lnTo>
                    <a:pt x="1176" y="550"/>
                  </a:lnTo>
                  <a:lnTo>
                    <a:pt x="1272" y="529"/>
                  </a:lnTo>
                  <a:lnTo>
                    <a:pt x="1304" y="455"/>
                  </a:lnTo>
                  <a:lnTo>
                    <a:pt x="1338" y="384"/>
                  </a:lnTo>
                  <a:lnTo>
                    <a:pt x="1339" y="312"/>
                  </a:lnTo>
                  <a:lnTo>
                    <a:pt x="1339" y="289"/>
                  </a:lnTo>
                  <a:lnTo>
                    <a:pt x="1324" y="301"/>
                  </a:lnTo>
                  <a:lnTo>
                    <a:pt x="1324" y="324"/>
                  </a:lnTo>
                  <a:lnTo>
                    <a:pt x="1339" y="324"/>
                  </a:lnTo>
                  <a:lnTo>
                    <a:pt x="1374" y="325"/>
                  </a:lnTo>
                  <a:lnTo>
                    <a:pt x="1404" y="313"/>
                  </a:lnTo>
                  <a:lnTo>
                    <a:pt x="1420" y="290"/>
                  </a:lnTo>
                  <a:lnTo>
                    <a:pt x="1421" y="264"/>
                  </a:lnTo>
                  <a:lnTo>
                    <a:pt x="1421" y="252"/>
                  </a:lnTo>
                  <a:lnTo>
                    <a:pt x="1390" y="252"/>
                  </a:lnTo>
                  <a:lnTo>
                    <a:pt x="1376" y="264"/>
                  </a:lnTo>
                  <a:lnTo>
                    <a:pt x="1374" y="290"/>
                  </a:lnTo>
                  <a:lnTo>
                    <a:pt x="1389" y="302"/>
                  </a:lnTo>
                  <a:lnTo>
                    <a:pt x="1486" y="304"/>
                  </a:lnTo>
                  <a:lnTo>
                    <a:pt x="1520" y="228"/>
                  </a:lnTo>
                  <a:lnTo>
                    <a:pt x="1520" y="205"/>
                  </a:lnTo>
                  <a:lnTo>
                    <a:pt x="1520" y="181"/>
                  </a:lnTo>
                  <a:lnTo>
                    <a:pt x="1504" y="168"/>
                  </a:lnTo>
                  <a:lnTo>
                    <a:pt x="1473" y="157"/>
                  </a:lnTo>
                  <a:lnTo>
                    <a:pt x="1456" y="165"/>
                  </a:lnTo>
                  <a:lnTo>
                    <a:pt x="1456" y="189"/>
                  </a:lnTo>
                  <a:lnTo>
                    <a:pt x="1456" y="203"/>
                  </a:lnTo>
                  <a:lnTo>
                    <a:pt x="1456" y="215"/>
                  </a:lnTo>
                  <a:lnTo>
                    <a:pt x="1554" y="228"/>
                  </a:lnTo>
                  <a:lnTo>
                    <a:pt x="1570" y="230"/>
                  </a:lnTo>
                  <a:lnTo>
                    <a:pt x="1586" y="207"/>
                  </a:lnTo>
                  <a:lnTo>
                    <a:pt x="1586" y="133"/>
                  </a:lnTo>
                  <a:lnTo>
                    <a:pt x="1571" y="61"/>
                  </a:lnTo>
                  <a:lnTo>
                    <a:pt x="1555" y="47"/>
                  </a:lnTo>
                  <a:lnTo>
                    <a:pt x="1539" y="60"/>
                  </a:lnTo>
                  <a:lnTo>
                    <a:pt x="1520" y="132"/>
                  </a:lnTo>
                  <a:lnTo>
                    <a:pt x="1520" y="144"/>
                  </a:lnTo>
                  <a:lnTo>
                    <a:pt x="1520" y="168"/>
                  </a:lnTo>
                  <a:lnTo>
                    <a:pt x="1554" y="181"/>
                  </a:lnTo>
                  <a:lnTo>
                    <a:pt x="1570" y="183"/>
                  </a:lnTo>
                  <a:lnTo>
                    <a:pt x="1602" y="169"/>
                  </a:lnTo>
                  <a:lnTo>
                    <a:pt x="1618" y="145"/>
                  </a:lnTo>
                  <a:lnTo>
                    <a:pt x="1635" y="71"/>
                  </a:lnTo>
                  <a:lnTo>
                    <a:pt x="1637" y="0"/>
                  </a:lnTo>
                  <a:lnTo>
                    <a:pt x="1621" y="0"/>
                  </a:lnTo>
                  <a:lnTo>
                    <a:pt x="1589" y="11"/>
                  </a:lnTo>
                  <a:lnTo>
                    <a:pt x="1571" y="85"/>
                  </a:lnTo>
                  <a:lnTo>
                    <a:pt x="1570" y="159"/>
                  </a:lnTo>
                  <a:lnTo>
                    <a:pt x="1570" y="183"/>
                  </a:lnTo>
                  <a:lnTo>
                    <a:pt x="1570" y="193"/>
                  </a:lnTo>
                  <a:lnTo>
                    <a:pt x="1586" y="193"/>
                  </a:lnTo>
                  <a:lnTo>
                    <a:pt x="1602" y="193"/>
                  </a:lnTo>
                  <a:lnTo>
                    <a:pt x="1602" y="169"/>
                  </a:lnTo>
                  <a:lnTo>
                    <a:pt x="1618" y="159"/>
                  </a:lnTo>
                  <a:lnTo>
                    <a:pt x="1618" y="145"/>
                  </a:lnTo>
                  <a:lnTo>
                    <a:pt x="1586" y="145"/>
                  </a:lnTo>
                  <a:lnTo>
                    <a:pt x="1554" y="217"/>
                  </a:lnTo>
                  <a:lnTo>
                    <a:pt x="1551" y="293"/>
                  </a:lnTo>
                  <a:lnTo>
                    <a:pt x="1551" y="304"/>
                  </a:lnTo>
                  <a:lnTo>
                    <a:pt x="1551" y="316"/>
                  </a:lnTo>
                  <a:lnTo>
                    <a:pt x="1567" y="317"/>
                  </a:lnTo>
                  <a:lnTo>
                    <a:pt x="1583" y="317"/>
                  </a:lnTo>
                  <a:lnTo>
                    <a:pt x="1583" y="305"/>
                  </a:lnTo>
                  <a:lnTo>
                    <a:pt x="1599" y="280"/>
                  </a:lnTo>
                  <a:lnTo>
                    <a:pt x="1601" y="267"/>
                  </a:lnTo>
                  <a:lnTo>
                    <a:pt x="1583" y="294"/>
                  </a:lnTo>
                  <a:lnTo>
                    <a:pt x="1583" y="305"/>
                  </a:lnTo>
                  <a:lnTo>
                    <a:pt x="1599" y="305"/>
                  </a:lnTo>
                  <a:lnTo>
                    <a:pt x="1616" y="294"/>
                  </a:lnTo>
                  <a:lnTo>
                    <a:pt x="1616" y="280"/>
                  </a:lnTo>
                  <a:lnTo>
                    <a:pt x="1617" y="267"/>
                  </a:lnTo>
                  <a:lnTo>
                    <a:pt x="1487" y="255"/>
                  </a:lnTo>
                  <a:lnTo>
                    <a:pt x="1390" y="264"/>
                  </a:lnTo>
                  <a:lnTo>
                    <a:pt x="1357" y="336"/>
                  </a:lnTo>
                  <a:lnTo>
                    <a:pt x="1356" y="361"/>
                  </a:lnTo>
                  <a:lnTo>
                    <a:pt x="1373" y="361"/>
                  </a:lnTo>
                  <a:lnTo>
                    <a:pt x="1373" y="349"/>
                  </a:lnTo>
                  <a:lnTo>
                    <a:pt x="1374" y="336"/>
                  </a:lnTo>
                  <a:lnTo>
                    <a:pt x="1357" y="325"/>
                  </a:lnTo>
                  <a:lnTo>
                    <a:pt x="1260" y="335"/>
                  </a:lnTo>
                  <a:lnTo>
                    <a:pt x="1160" y="430"/>
                  </a:lnTo>
                  <a:lnTo>
                    <a:pt x="1144" y="453"/>
                  </a:lnTo>
                  <a:lnTo>
                    <a:pt x="1240" y="455"/>
                  </a:lnTo>
                  <a:lnTo>
                    <a:pt x="1336" y="446"/>
                  </a:lnTo>
                  <a:lnTo>
                    <a:pt x="1356" y="434"/>
                  </a:lnTo>
                  <a:lnTo>
                    <a:pt x="1338" y="432"/>
                  </a:lnTo>
                  <a:lnTo>
                    <a:pt x="1322" y="455"/>
                  </a:lnTo>
                  <a:lnTo>
                    <a:pt x="1322" y="481"/>
                  </a:lnTo>
                  <a:lnTo>
                    <a:pt x="1304" y="491"/>
                  </a:lnTo>
                  <a:lnTo>
                    <a:pt x="1288" y="491"/>
                  </a:lnTo>
                  <a:lnTo>
                    <a:pt x="1273" y="491"/>
                  </a:lnTo>
                  <a:lnTo>
                    <a:pt x="1257" y="491"/>
                  </a:lnTo>
                  <a:lnTo>
                    <a:pt x="1224" y="490"/>
                  </a:lnTo>
                  <a:lnTo>
                    <a:pt x="1192" y="513"/>
                  </a:lnTo>
                  <a:lnTo>
                    <a:pt x="1175" y="587"/>
                  </a:lnTo>
                  <a:lnTo>
                    <a:pt x="1175" y="601"/>
                  </a:lnTo>
                  <a:lnTo>
                    <a:pt x="1175" y="587"/>
                  </a:lnTo>
                  <a:lnTo>
                    <a:pt x="1044" y="576"/>
                  </a:lnTo>
                  <a:lnTo>
                    <a:pt x="851" y="596"/>
                  </a:lnTo>
                  <a:lnTo>
                    <a:pt x="836" y="620"/>
                  </a:lnTo>
                  <a:lnTo>
                    <a:pt x="836" y="632"/>
                  </a:lnTo>
                  <a:lnTo>
                    <a:pt x="930" y="646"/>
                  </a:lnTo>
                  <a:lnTo>
                    <a:pt x="962" y="633"/>
                  </a:lnTo>
                  <a:lnTo>
                    <a:pt x="962" y="622"/>
                  </a:lnTo>
                  <a:lnTo>
                    <a:pt x="962" y="608"/>
                  </a:lnTo>
                  <a:lnTo>
                    <a:pt x="930" y="597"/>
                  </a:lnTo>
                  <a:lnTo>
                    <a:pt x="898" y="596"/>
                  </a:lnTo>
                  <a:lnTo>
                    <a:pt x="863" y="666"/>
                  </a:lnTo>
                  <a:lnTo>
                    <a:pt x="863" y="693"/>
                  </a:lnTo>
                  <a:lnTo>
                    <a:pt x="878" y="693"/>
                  </a:lnTo>
                  <a:lnTo>
                    <a:pt x="878" y="680"/>
                  </a:lnTo>
                  <a:lnTo>
                    <a:pt x="878" y="666"/>
                  </a:lnTo>
                  <a:lnTo>
                    <a:pt x="864" y="644"/>
                  </a:lnTo>
                  <a:lnTo>
                    <a:pt x="770" y="643"/>
                  </a:lnTo>
                  <a:lnTo>
                    <a:pt x="737" y="655"/>
                  </a:lnTo>
                  <a:lnTo>
                    <a:pt x="736" y="665"/>
                  </a:lnTo>
                  <a:lnTo>
                    <a:pt x="737" y="655"/>
                  </a:lnTo>
                  <a:lnTo>
                    <a:pt x="737" y="631"/>
                  </a:lnTo>
                  <a:lnTo>
                    <a:pt x="704" y="604"/>
                  </a:lnTo>
                  <a:lnTo>
                    <a:pt x="689" y="593"/>
                  </a:lnTo>
                  <a:lnTo>
                    <a:pt x="673" y="593"/>
                  </a:lnTo>
                  <a:lnTo>
                    <a:pt x="673" y="617"/>
                  </a:lnTo>
                  <a:lnTo>
                    <a:pt x="673" y="628"/>
                  </a:lnTo>
                  <a:lnTo>
                    <a:pt x="704" y="618"/>
                  </a:lnTo>
                  <a:lnTo>
                    <a:pt x="704" y="594"/>
                  </a:lnTo>
                  <a:lnTo>
                    <a:pt x="705" y="520"/>
                  </a:lnTo>
                  <a:lnTo>
                    <a:pt x="705" y="506"/>
                  </a:lnTo>
                  <a:lnTo>
                    <a:pt x="691" y="495"/>
                  </a:lnTo>
                  <a:lnTo>
                    <a:pt x="690" y="518"/>
                  </a:lnTo>
                  <a:lnTo>
                    <a:pt x="690" y="531"/>
                  </a:lnTo>
                  <a:lnTo>
                    <a:pt x="690" y="518"/>
                  </a:lnTo>
                  <a:lnTo>
                    <a:pt x="706" y="495"/>
                  </a:lnTo>
                  <a:lnTo>
                    <a:pt x="691" y="471"/>
                  </a:lnTo>
                  <a:lnTo>
                    <a:pt x="675" y="459"/>
                  </a:lnTo>
                  <a:lnTo>
                    <a:pt x="577" y="458"/>
                  </a:lnTo>
                  <a:lnTo>
                    <a:pt x="561" y="479"/>
                  </a:lnTo>
                  <a:lnTo>
                    <a:pt x="560" y="503"/>
                  </a:lnTo>
                  <a:lnTo>
                    <a:pt x="560" y="517"/>
                  </a:lnTo>
                  <a:lnTo>
                    <a:pt x="658" y="518"/>
                  </a:lnTo>
                  <a:lnTo>
                    <a:pt x="754" y="521"/>
                  </a:lnTo>
                  <a:lnTo>
                    <a:pt x="773" y="497"/>
                  </a:lnTo>
                  <a:lnTo>
                    <a:pt x="774" y="424"/>
                  </a:lnTo>
                  <a:lnTo>
                    <a:pt x="756" y="352"/>
                  </a:lnTo>
                  <a:lnTo>
                    <a:pt x="629" y="350"/>
                  </a:lnTo>
                  <a:lnTo>
                    <a:pt x="530" y="361"/>
                  </a:lnTo>
                  <a:lnTo>
                    <a:pt x="497" y="435"/>
                  </a:lnTo>
                  <a:lnTo>
                    <a:pt x="496" y="444"/>
                  </a:lnTo>
                  <a:lnTo>
                    <a:pt x="496" y="458"/>
                  </a:lnTo>
                  <a:lnTo>
                    <a:pt x="529" y="458"/>
                  </a:lnTo>
                  <a:lnTo>
                    <a:pt x="561" y="444"/>
                  </a:lnTo>
                  <a:lnTo>
                    <a:pt x="578" y="435"/>
                  </a:lnTo>
                  <a:lnTo>
                    <a:pt x="578" y="336"/>
                  </a:lnTo>
                  <a:lnTo>
                    <a:pt x="580" y="312"/>
                  </a:lnTo>
                  <a:lnTo>
                    <a:pt x="547" y="301"/>
                  </a:lnTo>
                  <a:lnTo>
                    <a:pt x="514" y="301"/>
                  </a:lnTo>
                  <a:lnTo>
                    <a:pt x="498" y="312"/>
                  </a:lnTo>
                  <a:lnTo>
                    <a:pt x="498" y="324"/>
                  </a:lnTo>
                  <a:lnTo>
                    <a:pt x="497" y="336"/>
                  </a:lnTo>
                  <a:lnTo>
                    <a:pt x="513" y="336"/>
                  </a:lnTo>
                  <a:lnTo>
                    <a:pt x="531" y="324"/>
                  </a:lnTo>
                  <a:lnTo>
                    <a:pt x="549" y="251"/>
                  </a:lnTo>
                  <a:lnTo>
                    <a:pt x="532" y="227"/>
                  </a:lnTo>
                  <a:lnTo>
                    <a:pt x="500" y="202"/>
                  </a:lnTo>
                  <a:lnTo>
                    <a:pt x="468" y="200"/>
                  </a:lnTo>
                  <a:lnTo>
                    <a:pt x="453" y="200"/>
                  </a:lnTo>
                  <a:lnTo>
                    <a:pt x="452" y="225"/>
                  </a:lnTo>
                  <a:lnTo>
                    <a:pt x="452" y="238"/>
                  </a:lnTo>
                  <a:lnTo>
                    <a:pt x="467" y="238"/>
                  </a:lnTo>
                  <a:lnTo>
                    <a:pt x="484" y="239"/>
                  </a:lnTo>
                  <a:lnTo>
                    <a:pt x="485" y="212"/>
                  </a:lnTo>
                  <a:lnTo>
                    <a:pt x="485" y="141"/>
                  </a:lnTo>
                  <a:lnTo>
                    <a:pt x="468" y="140"/>
                  </a:lnTo>
                  <a:lnTo>
                    <a:pt x="453" y="140"/>
                  </a:lnTo>
                  <a:lnTo>
                    <a:pt x="453" y="150"/>
                  </a:lnTo>
                  <a:lnTo>
                    <a:pt x="453" y="175"/>
                  </a:lnTo>
                  <a:lnTo>
                    <a:pt x="468" y="175"/>
                  </a:lnTo>
                  <a:lnTo>
                    <a:pt x="468" y="164"/>
                  </a:lnTo>
                  <a:lnTo>
                    <a:pt x="468" y="140"/>
                  </a:lnTo>
                  <a:lnTo>
                    <a:pt x="435" y="140"/>
                  </a:lnTo>
                  <a:lnTo>
                    <a:pt x="404" y="140"/>
                  </a:lnTo>
                  <a:lnTo>
                    <a:pt x="388" y="150"/>
                  </a:lnTo>
                  <a:lnTo>
                    <a:pt x="388" y="164"/>
                  </a:lnTo>
                  <a:lnTo>
                    <a:pt x="404" y="175"/>
                  </a:lnTo>
                </a:path>
              </a:pathLst>
            </a:custGeom>
            <a:noFill/>
            <a:ln w="60325">
              <a:solidFill>
                <a:srgbClr val="C96F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0" name="Freeform 44"/>
            <p:cNvSpPr>
              <a:spLocks/>
            </p:cNvSpPr>
            <p:nvPr/>
          </p:nvSpPr>
          <p:spPr bwMode="auto">
            <a:xfrm rot="134399">
              <a:off x="3899" y="3309"/>
              <a:ext cx="789" cy="398"/>
            </a:xfrm>
            <a:custGeom>
              <a:avLst/>
              <a:gdLst>
                <a:gd name="T0" fmla="*/ 1 w 1570"/>
                <a:gd name="T1" fmla="*/ 2 h 701"/>
                <a:gd name="T2" fmla="*/ 2 w 1570"/>
                <a:gd name="T3" fmla="*/ 3 h 701"/>
                <a:gd name="T4" fmla="*/ 0 w 1570"/>
                <a:gd name="T5" fmla="*/ 3 h 701"/>
                <a:gd name="T6" fmla="*/ 3 w 1570"/>
                <a:gd name="T7" fmla="*/ 5 h 701"/>
                <a:gd name="T8" fmla="*/ 3 w 1570"/>
                <a:gd name="T9" fmla="*/ 1 h 701"/>
                <a:gd name="T10" fmla="*/ 2 w 1570"/>
                <a:gd name="T11" fmla="*/ 3 h 701"/>
                <a:gd name="T12" fmla="*/ 6 w 1570"/>
                <a:gd name="T13" fmla="*/ 3 h 701"/>
                <a:gd name="T14" fmla="*/ 3 w 1570"/>
                <a:gd name="T15" fmla="*/ 4 h 701"/>
                <a:gd name="T16" fmla="*/ 5 w 1570"/>
                <a:gd name="T17" fmla="*/ 10 h 701"/>
                <a:gd name="T18" fmla="*/ 9 w 1570"/>
                <a:gd name="T19" fmla="*/ 9 h 701"/>
                <a:gd name="T20" fmla="*/ 5 w 1570"/>
                <a:gd name="T21" fmla="*/ 10 h 701"/>
                <a:gd name="T22" fmla="*/ 7 w 1570"/>
                <a:gd name="T23" fmla="*/ 11 h 701"/>
                <a:gd name="T24" fmla="*/ 8 w 1570"/>
                <a:gd name="T25" fmla="*/ 10 h 701"/>
                <a:gd name="T26" fmla="*/ 7 w 1570"/>
                <a:gd name="T27" fmla="*/ 11 h 701"/>
                <a:gd name="T28" fmla="*/ 8 w 1570"/>
                <a:gd name="T29" fmla="*/ 11 h 701"/>
                <a:gd name="T30" fmla="*/ 6 w 1570"/>
                <a:gd name="T31" fmla="*/ 13 h 701"/>
                <a:gd name="T32" fmla="*/ 6 w 1570"/>
                <a:gd name="T33" fmla="*/ 13 h 701"/>
                <a:gd name="T34" fmla="*/ 4 w 1570"/>
                <a:gd name="T35" fmla="*/ 17 h 701"/>
                <a:gd name="T36" fmla="*/ 8 w 1570"/>
                <a:gd name="T37" fmla="*/ 18 h 701"/>
                <a:gd name="T38" fmla="*/ 8 w 1570"/>
                <a:gd name="T39" fmla="*/ 18 h 701"/>
                <a:gd name="T40" fmla="*/ 8 w 1570"/>
                <a:gd name="T41" fmla="*/ 17 h 701"/>
                <a:gd name="T42" fmla="*/ 7 w 1570"/>
                <a:gd name="T43" fmla="*/ 18 h 701"/>
                <a:gd name="T44" fmla="*/ 9 w 1570"/>
                <a:gd name="T45" fmla="*/ 20 h 701"/>
                <a:gd name="T46" fmla="*/ 11 w 1570"/>
                <a:gd name="T47" fmla="*/ 18 h 701"/>
                <a:gd name="T48" fmla="*/ 10 w 1570"/>
                <a:gd name="T49" fmla="*/ 23 h 701"/>
                <a:gd name="T50" fmla="*/ 14 w 1570"/>
                <a:gd name="T51" fmla="*/ 23 h 701"/>
                <a:gd name="T52" fmla="*/ 13 w 1570"/>
                <a:gd name="T53" fmla="*/ 22 h 701"/>
                <a:gd name="T54" fmla="*/ 13 w 1570"/>
                <a:gd name="T55" fmla="*/ 23 h 701"/>
                <a:gd name="T56" fmla="*/ 14 w 1570"/>
                <a:gd name="T57" fmla="*/ 16 h 701"/>
                <a:gd name="T58" fmla="*/ 10 w 1570"/>
                <a:gd name="T59" fmla="*/ 17 h 701"/>
                <a:gd name="T60" fmla="*/ 15 w 1570"/>
                <a:gd name="T61" fmla="*/ 16 h 701"/>
                <a:gd name="T62" fmla="*/ 14 w 1570"/>
                <a:gd name="T63" fmla="*/ 14 h 701"/>
                <a:gd name="T64" fmla="*/ 17 w 1570"/>
                <a:gd name="T65" fmla="*/ 7 h 701"/>
                <a:gd name="T66" fmla="*/ 15 w 1570"/>
                <a:gd name="T67" fmla="*/ 10 h 701"/>
                <a:gd name="T68" fmla="*/ 19 w 1570"/>
                <a:gd name="T69" fmla="*/ 6 h 701"/>
                <a:gd name="T70" fmla="*/ 17 w 1570"/>
                <a:gd name="T71" fmla="*/ 6 h 701"/>
                <a:gd name="T72" fmla="*/ 19 w 1570"/>
                <a:gd name="T73" fmla="*/ 3 h 701"/>
                <a:gd name="T74" fmla="*/ 19 w 1570"/>
                <a:gd name="T75" fmla="*/ 6 h 701"/>
                <a:gd name="T76" fmla="*/ 23 w 1570"/>
                <a:gd name="T77" fmla="*/ 3 h 701"/>
                <a:gd name="T78" fmla="*/ 21 w 1570"/>
                <a:gd name="T79" fmla="*/ 1 h 701"/>
                <a:gd name="T80" fmla="*/ 21 w 1570"/>
                <a:gd name="T81" fmla="*/ 3 h 701"/>
                <a:gd name="T82" fmla="*/ 26 w 1570"/>
                <a:gd name="T83" fmla="*/ 1 h 701"/>
                <a:gd name="T84" fmla="*/ 20 w 1570"/>
                <a:gd name="T85" fmla="*/ 6 h 701"/>
                <a:gd name="T86" fmla="*/ 21 w 1570"/>
                <a:gd name="T87" fmla="*/ 6 h 701"/>
                <a:gd name="T88" fmla="*/ 18 w 1570"/>
                <a:gd name="T89" fmla="*/ 10 h 701"/>
                <a:gd name="T90" fmla="*/ 20 w 1570"/>
                <a:gd name="T91" fmla="*/ 7 h 701"/>
                <a:gd name="T92" fmla="*/ 22 w 1570"/>
                <a:gd name="T93" fmla="*/ 5 h 701"/>
                <a:gd name="T94" fmla="*/ 21 w 1570"/>
                <a:gd name="T95" fmla="*/ 7 h 701"/>
                <a:gd name="T96" fmla="*/ 22 w 1570"/>
                <a:gd name="T97" fmla="*/ 6 h 701"/>
                <a:gd name="T98" fmla="*/ 24 w 1570"/>
                <a:gd name="T99" fmla="*/ 8 h 701"/>
                <a:gd name="T100" fmla="*/ 22 w 1570"/>
                <a:gd name="T101" fmla="*/ 5 h 701"/>
                <a:gd name="T102" fmla="*/ 21 w 1570"/>
                <a:gd name="T103" fmla="*/ 7 h 701"/>
                <a:gd name="T104" fmla="*/ 17 w 1570"/>
                <a:gd name="T105" fmla="*/ 5 h 70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570"/>
                <a:gd name="T160" fmla="*/ 0 h 701"/>
                <a:gd name="T161" fmla="*/ 1570 w 1570"/>
                <a:gd name="T162" fmla="*/ 701 h 70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570" h="701">
                  <a:moveTo>
                    <a:pt x="77" y="71"/>
                  </a:moveTo>
                  <a:lnTo>
                    <a:pt x="61" y="71"/>
                  </a:lnTo>
                  <a:lnTo>
                    <a:pt x="47" y="71"/>
                  </a:lnTo>
                  <a:lnTo>
                    <a:pt x="31" y="71"/>
                  </a:lnTo>
                  <a:lnTo>
                    <a:pt x="61" y="117"/>
                  </a:lnTo>
                  <a:lnTo>
                    <a:pt x="92" y="117"/>
                  </a:lnTo>
                  <a:lnTo>
                    <a:pt x="107" y="117"/>
                  </a:lnTo>
                  <a:lnTo>
                    <a:pt x="107" y="106"/>
                  </a:lnTo>
                  <a:lnTo>
                    <a:pt x="107" y="94"/>
                  </a:lnTo>
                  <a:lnTo>
                    <a:pt x="107" y="84"/>
                  </a:lnTo>
                  <a:lnTo>
                    <a:pt x="15" y="84"/>
                  </a:lnTo>
                  <a:lnTo>
                    <a:pt x="0" y="82"/>
                  </a:lnTo>
                  <a:lnTo>
                    <a:pt x="0" y="105"/>
                  </a:lnTo>
                  <a:lnTo>
                    <a:pt x="15" y="128"/>
                  </a:lnTo>
                  <a:lnTo>
                    <a:pt x="107" y="141"/>
                  </a:lnTo>
                  <a:lnTo>
                    <a:pt x="139" y="143"/>
                  </a:lnTo>
                  <a:lnTo>
                    <a:pt x="153" y="130"/>
                  </a:lnTo>
                  <a:lnTo>
                    <a:pt x="169" y="63"/>
                  </a:lnTo>
                  <a:lnTo>
                    <a:pt x="169" y="50"/>
                  </a:lnTo>
                  <a:lnTo>
                    <a:pt x="153" y="40"/>
                  </a:lnTo>
                  <a:lnTo>
                    <a:pt x="123" y="50"/>
                  </a:lnTo>
                  <a:lnTo>
                    <a:pt x="107" y="61"/>
                  </a:lnTo>
                  <a:lnTo>
                    <a:pt x="107" y="84"/>
                  </a:lnTo>
                  <a:lnTo>
                    <a:pt x="107" y="106"/>
                  </a:lnTo>
                  <a:lnTo>
                    <a:pt x="139" y="119"/>
                  </a:lnTo>
                  <a:lnTo>
                    <a:pt x="230" y="120"/>
                  </a:lnTo>
                  <a:lnTo>
                    <a:pt x="322" y="120"/>
                  </a:lnTo>
                  <a:lnTo>
                    <a:pt x="352" y="98"/>
                  </a:lnTo>
                  <a:lnTo>
                    <a:pt x="352" y="75"/>
                  </a:lnTo>
                  <a:lnTo>
                    <a:pt x="336" y="51"/>
                  </a:lnTo>
                  <a:lnTo>
                    <a:pt x="214" y="50"/>
                  </a:lnTo>
                  <a:lnTo>
                    <a:pt x="183" y="119"/>
                  </a:lnTo>
                  <a:lnTo>
                    <a:pt x="167" y="188"/>
                  </a:lnTo>
                  <a:lnTo>
                    <a:pt x="166" y="258"/>
                  </a:lnTo>
                  <a:lnTo>
                    <a:pt x="166" y="279"/>
                  </a:lnTo>
                  <a:lnTo>
                    <a:pt x="256" y="305"/>
                  </a:lnTo>
                  <a:lnTo>
                    <a:pt x="378" y="317"/>
                  </a:lnTo>
                  <a:lnTo>
                    <a:pt x="501" y="318"/>
                  </a:lnTo>
                  <a:lnTo>
                    <a:pt x="516" y="297"/>
                  </a:lnTo>
                  <a:lnTo>
                    <a:pt x="516" y="273"/>
                  </a:lnTo>
                  <a:lnTo>
                    <a:pt x="486" y="262"/>
                  </a:lnTo>
                  <a:lnTo>
                    <a:pt x="333" y="246"/>
                  </a:lnTo>
                  <a:lnTo>
                    <a:pt x="302" y="269"/>
                  </a:lnTo>
                  <a:lnTo>
                    <a:pt x="287" y="281"/>
                  </a:lnTo>
                  <a:lnTo>
                    <a:pt x="287" y="305"/>
                  </a:lnTo>
                  <a:lnTo>
                    <a:pt x="287" y="315"/>
                  </a:lnTo>
                  <a:lnTo>
                    <a:pt x="318" y="325"/>
                  </a:lnTo>
                  <a:lnTo>
                    <a:pt x="409" y="339"/>
                  </a:lnTo>
                  <a:lnTo>
                    <a:pt x="501" y="329"/>
                  </a:lnTo>
                  <a:lnTo>
                    <a:pt x="516" y="318"/>
                  </a:lnTo>
                  <a:lnTo>
                    <a:pt x="516" y="308"/>
                  </a:lnTo>
                  <a:lnTo>
                    <a:pt x="501" y="297"/>
                  </a:lnTo>
                  <a:lnTo>
                    <a:pt x="470" y="297"/>
                  </a:lnTo>
                  <a:lnTo>
                    <a:pt x="456" y="308"/>
                  </a:lnTo>
                  <a:lnTo>
                    <a:pt x="439" y="328"/>
                  </a:lnTo>
                  <a:lnTo>
                    <a:pt x="439" y="349"/>
                  </a:lnTo>
                  <a:lnTo>
                    <a:pt x="439" y="363"/>
                  </a:lnTo>
                  <a:lnTo>
                    <a:pt x="470" y="364"/>
                  </a:lnTo>
                  <a:lnTo>
                    <a:pt x="486" y="351"/>
                  </a:lnTo>
                  <a:lnTo>
                    <a:pt x="470" y="340"/>
                  </a:lnTo>
                  <a:lnTo>
                    <a:pt x="378" y="328"/>
                  </a:lnTo>
                  <a:lnTo>
                    <a:pt x="363" y="349"/>
                  </a:lnTo>
                  <a:lnTo>
                    <a:pt x="347" y="371"/>
                  </a:lnTo>
                  <a:lnTo>
                    <a:pt x="347" y="395"/>
                  </a:lnTo>
                  <a:lnTo>
                    <a:pt x="347" y="407"/>
                  </a:lnTo>
                  <a:lnTo>
                    <a:pt x="362" y="408"/>
                  </a:lnTo>
                  <a:lnTo>
                    <a:pt x="377" y="408"/>
                  </a:lnTo>
                  <a:lnTo>
                    <a:pt x="377" y="396"/>
                  </a:lnTo>
                  <a:lnTo>
                    <a:pt x="377" y="386"/>
                  </a:lnTo>
                  <a:lnTo>
                    <a:pt x="255" y="384"/>
                  </a:lnTo>
                  <a:lnTo>
                    <a:pt x="223" y="473"/>
                  </a:lnTo>
                  <a:lnTo>
                    <a:pt x="223" y="496"/>
                  </a:lnTo>
                  <a:lnTo>
                    <a:pt x="223" y="509"/>
                  </a:lnTo>
                  <a:lnTo>
                    <a:pt x="315" y="532"/>
                  </a:lnTo>
                  <a:lnTo>
                    <a:pt x="436" y="534"/>
                  </a:lnTo>
                  <a:lnTo>
                    <a:pt x="453" y="535"/>
                  </a:lnTo>
                  <a:lnTo>
                    <a:pt x="467" y="524"/>
                  </a:lnTo>
                  <a:lnTo>
                    <a:pt x="467" y="513"/>
                  </a:lnTo>
                  <a:lnTo>
                    <a:pt x="483" y="501"/>
                  </a:lnTo>
                  <a:lnTo>
                    <a:pt x="453" y="524"/>
                  </a:lnTo>
                  <a:lnTo>
                    <a:pt x="420" y="545"/>
                  </a:lnTo>
                  <a:lnTo>
                    <a:pt x="453" y="547"/>
                  </a:lnTo>
                  <a:lnTo>
                    <a:pt x="483" y="524"/>
                  </a:lnTo>
                  <a:lnTo>
                    <a:pt x="483" y="513"/>
                  </a:lnTo>
                  <a:lnTo>
                    <a:pt x="498" y="501"/>
                  </a:lnTo>
                  <a:lnTo>
                    <a:pt x="467" y="489"/>
                  </a:lnTo>
                  <a:lnTo>
                    <a:pt x="436" y="500"/>
                  </a:lnTo>
                  <a:lnTo>
                    <a:pt x="420" y="522"/>
                  </a:lnTo>
                  <a:lnTo>
                    <a:pt x="420" y="545"/>
                  </a:lnTo>
                  <a:lnTo>
                    <a:pt x="420" y="568"/>
                  </a:lnTo>
                  <a:lnTo>
                    <a:pt x="436" y="579"/>
                  </a:lnTo>
                  <a:lnTo>
                    <a:pt x="526" y="594"/>
                  </a:lnTo>
                  <a:lnTo>
                    <a:pt x="649" y="582"/>
                  </a:lnTo>
                  <a:lnTo>
                    <a:pt x="665" y="573"/>
                  </a:lnTo>
                  <a:lnTo>
                    <a:pt x="665" y="550"/>
                  </a:lnTo>
                  <a:lnTo>
                    <a:pt x="665" y="527"/>
                  </a:lnTo>
                  <a:lnTo>
                    <a:pt x="636" y="537"/>
                  </a:lnTo>
                  <a:lnTo>
                    <a:pt x="602" y="606"/>
                  </a:lnTo>
                  <a:lnTo>
                    <a:pt x="586" y="674"/>
                  </a:lnTo>
                  <a:lnTo>
                    <a:pt x="586" y="684"/>
                  </a:lnTo>
                  <a:lnTo>
                    <a:pt x="601" y="685"/>
                  </a:lnTo>
                  <a:lnTo>
                    <a:pt x="721" y="699"/>
                  </a:lnTo>
                  <a:lnTo>
                    <a:pt x="842" y="701"/>
                  </a:lnTo>
                  <a:lnTo>
                    <a:pt x="843" y="678"/>
                  </a:lnTo>
                  <a:lnTo>
                    <a:pt x="845" y="657"/>
                  </a:lnTo>
                  <a:lnTo>
                    <a:pt x="828" y="631"/>
                  </a:lnTo>
                  <a:lnTo>
                    <a:pt x="799" y="631"/>
                  </a:lnTo>
                  <a:lnTo>
                    <a:pt x="768" y="641"/>
                  </a:lnTo>
                  <a:lnTo>
                    <a:pt x="753" y="663"/>
                  </a:lnTo>
                  <a:lnTo>
                    <a:pt x="752" y="686"/>
                  </a:lnTo>
                  <a:lnTo>
                    <a:pt x="750" y="699"/>
                  </a:lnTo>
                  <a:lnTo>
                    <a:pt x="765" y="699"/>
                  </a:lnTo>
                  <a:lnTo>
                    <a:pt x="783" y="687"/>
                  </a:lnTo>
                  <a:lnTo>
                    <a:pt x="815" y="598"/>
                  </a:lnTo>
                  <a:lnTo>
                    <a:pt x="830" y="505"/>
                  </a:lnTo>
                  <a:lnTo>
                    <a:pt x="830" y="482"/>
                  </a:lnTo>
                  <a:lnTo>
                    <a:pt x="712" y="470"/>
                  </a:lnTo>
                  <a:lnTo>
                    <a:pt x="588" y="479"/>
                  </a:lnTo>
                  <a:lnTo>
                    <a:pt x="573" y="502"/>
                  </a:lnTo>
                  <a:lnTo>
                    <a:pt x="573" y="514"/>
                  </a:lnTo>
                  <a:lnTo>
                    <a:pt x="724" y="527"/>
                  </a:lnTo>
                  <a:lnTo>
                    <a:pt x="877" y="519"/>
                  </a:lnTo>
                  <a:lnTo>
                    <a:pt x="907" y="496"/>
                  </a:lnTo>
                  <a:lnTo>
                    <a:pt x="908" y="473"/>
                  </a:lnTo>
                  <a:lnTo>
                    <a:pt x="909" y="404"/>
                  </a:lnTo>
                  <a:lnTo>
                    <a:pt x="894" y="394"/>
                  </a:lnTo>
                  <a:lnTo>
                    <a:pt x="863" y="393"/>
                  </a:lnTo>
                  <a:lnTo>
                    <a:pt x="848" y="415"/>
                  </a:lnTo>
                  <a:lnTo>
                    <a:pt x="879" y="415"/>
                  </a:lnTo>
                  <a:lnTo>
                    <a:pt x="1032" y="348"/>
                  </a:lnTo>
                  <a:lnTo>
                    <a:pt x="1048" y="281"/>
                  </a:lnTo>
                  <a:lnTo>
                    <a:pt x="1049" y="214"/>
                  </a:lnTo>
                  <a:lnTo>
                    <a:pt x="1018" y="191"/>
                  </a:lnTo>
                  <a:lnTo>
                    <a:pt x="925" y="199"/>
                  </a:lnTo>
                  <a:lnTo>
                    <a:pt x="896" y="222"/>
                  </a:lnTo>
                  <a:lnTo>
                    <a:pt x="895" y="291"/>
                  </a:lnTo>
                  <a:lnTo>
                    <a:pt x="924" y="291"/>
                  </a:lnTo>
                  <a:lnTo>
                    <a:pt x="1048" y="292"/>
                  </a:lnTo>
                  <a:lnTo>
                    <a:pt x="1139" y="273"/>
                  </a:lnTo>
                  <a:lnTo>
                    <a:pt x="1171" y="182"/>
                  </a:lnTo>
                  <a:lnTo>
                    <a:pt x="1172" y="111"/>
                  </a:lnTo>
                  <a:lnTo>
                    <a:pt x="1157" y="101"/>
                  </a:lnTo>
                  <a:lnTo>
                    <a:pt x="1126" y="111"/>
                  </a:lnTo>
                  <a:lnTo>
                    <a:pt x="1034" y="180"/>
                  </a:lnTo>
                  <a:lnTo>
                    <a:pt x="1033" y="246"/>
                  </a:lnTo>
                  <a:lnTo>
                    <a:pt x="1064" y="236"/>
                  </a:lnTo>
                  <a:lnTo>
                    <a:pt x="1156" y="168"/>
                  </a:lnTo>
                  <a:lnTo>
                    <a:pt x="1188" y="101"/>
                  </a:lnTo>
                  <a:lnTo>
                    <a:pt x="1188" y="78"/>
                  </a:lnTo>
                  <a:lnTo>
                    <a:pt x="1172" y="88"/>
                  </a:lnTo>
                  <a:lnTo>
                    <a:pt x="1141" y="158"/>
                  </a:lnTo>
                  <a:lnTo>
                    <a:pt x="1141" y="168"/>
                  </a:lnTo>
                  <a:lnTo>
                    <a:pt x="1141" y="182"/>
                  </a:lnTo>
                  <a:lnTo>
                    <a:pt x="1233" y="183"/>
                  </a:lnTo>
                  <a:lnTo>
                    <a:pt x="1415" y="161"/>
                  </a:lnTo>
                  <a:lnTo>
                    <a:pt x="1446" y="93"/>
                  </a:lnTo>
                  <a:lnTo>
                    <a:pt x="1448" y="25"/>
                  </a:lnTo>
                  <a:lnTo>
                    <a:pt x="1433" y="1"/>
                  </a:lnTo>
                  <a:lnTo>
                    <a:pt x="1341" y="0"/>
                  </a:lnTo>
                  <a:lnTo>
                    <a:pt x="1311" y="22"/>
                  </a:lnTo>
                  <a:lnTo>
                    <a:pt x="1293" y="89"/>
                  </a:lnTo>
                  <a:lnTo>
                    <a:pt x="1293" y="102"/>
                  </a:lnTo>
                  <a:lnTo>
                    <a:pt x="1293" y="112"/>
                  </a:lnTo>
                  <a:lnTo>
                    <a:pt x="1310" y="112"/>
                  </a:lnTo>
                  <a:lnTo>
                    <a:pt x="1461" y="105"/>
                  </a:lnTo>
                  <a:lnTo>
                    <a:pt x="1553" y="94"/>
                  </a:lnTo>
                  <a:lnTo>
                    <a:pt x="1570" y="26"/>
                  </a:lnTo>
                  <a:lnTo>
                    <a:pt x="1570" y="14"/>
                  </a:lnTo>
                  <a:lnTo>
                    <a:pt x="1448" y="12"/>
                  </a:lnTo>
                  <a:lnTo>
                    <a:pt x="1326" y="33"/>
                  </a:lnTo>
                  <a:lnTo>
                    <a:pt x="1234" y="102"/>
                  </a:lnTo>
                  <a:lnTo>
                    <a:pt x="1233" y="169"/>
                  </a:lnTo>
                  <a:lnTo>
                    <a:pt x="1233" y="183"/>
                  </a:lnTo>
                  <a:lnTo>
                    <a:pt x="1248" y="183"/>
                  </a:lnTo>
                  <a:lnTo>
                    <a:pt x="1263" y="183"/>
                  </a:lnTo>
                  <a:lnTo>
                    <a:pt x="1278" y="169"/>
                  </a:lnTo>
                  <a:lnTo>
                    <a:pt x="1187" y="168"/>
                  </a:lnTo>
                  <a:lnTo>
                    <a:pt x="1094" y="259"/>
                  </a:lnTo>
                  <a:lnTo>
                    <a:pt x="1093" y="282"/>
                  </a:lnTo>
                  <a:lnTo>
                    <a:pt x="1123" y="283"/>
                  </a:lnTo>
                  <a:lnTo>
                    <a:pt x="1217" y="218"/>
                  </a:lnTo>
                  <a:lnTo>
                    <a:pt x="1233" y="195"/>
                  </a:lnTo>
                  <a:lnTo>
                    <a:pt x="1217" y="204"/>
                  </a:lnTo>
                  <a:lnTo>
                    <a:pt x="1217" y="227"/>
                  </a:lnTo>
                  <a:lnTo>
                    <a:pt x="1217" y="239"/>
                  </a:lnTo>
                  <a:lnTo>
                    <a:pt x="1307" y="227"/>
                  </a:lnTo>
                  <a:lnTo>
                    <a:pt x="1337" y="206"/>
                  </a:lnTo>
                  <a:lnTo>
                    <a:pt x="1355" y="137"/>
                  </a:lnTo>
                  <a:lnTo>
                    <a:pt x="1355" y="127"/>
                  </a:lnTo>
                  <a:lnTo>
                    <a:pt x="1340" y="137"/>
                  </a:lnTo>
                  <a:lnTo>
                    <a:pt x="1307" y="204"/>
                  </a:lnTo>
                  <a:lnTo>
                    <a:pt x="1307" y="218"/>
                  </a:lnTo>
                  <a:lnTo>
                    <a:pt x="1322" y="219"/>
                  </a:lnTo>
                  <a:lnTo>
                    <a:pt x="1337" y="206"/>
                  </a:lnTo>
                  <a:lnTo>
                    <a:pt x="1338" y="197"/>
                  </a:lnTo>
                  <a:lnTo>
                    <a:pt x="1338" y="186"/>
                  </a:lnTo>
                  <a:lnTo>
                    <a:pt x="1307" y="250"/>
                  </a:lnTo>
                  <a:lnTo>
                    <a:pt x="1289" y="317"/>
                  </a:lnTo>
                  <a:lnTo>
                    <a:pt x="1382" y="298"/>
                  </a:lnTo>
                  <a:lnTo>
                    <a:pt x="1474" y="230"/>
                  </a:lnTo>
                  <a:lnTo>
                    <a:pt x="1491" y="163"/>
                  </a:lnTo>
                  <a:lnTo>
                    <a:pt x="1492" y="150"/>
                  </a:lnTo>
                  <a:lnTo>
                    <a:pt x="1476" y="139"/>
                  </a:lnTo>
                  <a:lnTo>
                    <a:pt x="1355" y="149"/>
                  </a:lnTo>
                  <a:lnTo>
                    <a:pt x="1261" y="218"/>
                  </a:lnTo>
                  <a:lnTo>
                    <a:pt x="1247" y="227"/>
                  </a:lnTo>
                  <a:lnTo>
                    <a:pt x="1261" y="227"/>
                  </a:lnTo>
                  <a:lnTo>
                    <a:pt x="1276" y="227"/>
                  </a:lnTo>
                  <a:lnTo>
                    <a:pt x="1276" y="218"/>
                  </a:lnTo>
                  <a:lnTo>
                    <a:pt x="1290" y="204"/>
                  </a:lnTo>
                  <a:lnTo>
                    <a:pt x="1276" y="204"/>
                  </a:lnTo>
                  <a:lnTo>
                    <a:pt x="1066" y="132"/>
                  </a:lnTo>
                </a:path>
              </a:pathLst>
            </a:custGeom>
            <a:noFill/>
            <a:ln w="69850">
              <a:solidFill>
                <a:srgbClr val="FFAD2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1" name="Freeform 45"/>
            <p:cNvSpPr>
              <a:spLocks/>
            </p:cNvSpPr>
            <p:nvPr/>
          </p:nvSpPr>
          <p:spPr bwMode="auto">
            <a:xfrm>
              <a:off x="4444" y="3381"/>
              <a:ext cx="133" cy="83"/>
            </a:xfrm>
            <a:custGeom>
              <a:avLst/>
              <a:gdLst>
                <a:gd name="T0" fmla="*/ 12 w 173"/>
                <a:gd name="T1" fmla="*/ 0 h 83"/>
                <a:gd name="T2" fmla="*/ 7 w 173"/>
                <a:gd name="T3" fmla="*/ 34 h 83"/>
                <a:gd name="T4" fmla="*/ 8 w 173"/>
                <a:gd name="T5" fmla="*/ 37 h 83"/>
                <a:gd name="T6" fmla="*/ 14 w 173"/>
                <a:gd name="T7" fmla="*/ 41 h 83"/>
                <a:gd name="T8" fmla="*/ 22 w 173"/>
                <a:gd name="T9" fmla="*/ 45 h 83"/>
                <a:gd name="T10" fmla="*/ 28 w 173"/>
                <a:gd name="T11" fmla="*/ 45 h 83"/>
                <a:gd name="T12" fmla="*/ 28 w 173"/>
                <a:gd name="T13" fmla="*/ 47 h 83"/>
                <a:gd name="T14" fmla="*/ 29 w 173"/>
                <a:gd name="T15" fmla="*/ 67 h 83"/>
                <a:gd name="T16" fmla="*/ 28 w 173"/>
                <a:gd name="T17" fmla="*/ 68 h 83"/>
                <a:gd name="T18" fmla="*/ 22 w 173"/>
                <a:gd name="T19" fmla="*/ 55 h 83"/>
                <a:gd name="T20" fmla="*/ 5 w 173"/>
                <a:gd name="T21" fmla="*/ 35 h 83"/>
                <a:gd name="T22" fmla="*/ 2 w 173"/>
                <a:gd name="T23" fmla="*/ 35 h 83"/>
                <a:gd name="T24" fmla="*/ 2 w 173"/>
                <a:gd name="T25" fmla="*/ 37 h 83"/>
                <a:gd name="T26" fmla="*/ 0 w 173"/>
                <a:gd name="T27" fmla="*/ 41 h 83"/>
                <a:gd name="T28" fmla="*/ 2 w 173"/>
                <a:gd name="T29" fmla="*/ 44 h 83"/>
                <a:gd name="T30" fmla="*/ 5 w 173"/>
                <a:gd name="T31" fmla="*/ 49 h 83"/>
                <a:gd name="T32" fmla="*/ 6 w 173"/>
                <a:gd name="T33" fmla="*/ 50 h 83"/>
                <a:gd name="T34" fmla="*/ 8 w 173"/>
                <a:gd name="T35" fmla="*/ 74 h 83"/>
                <a:gd name="T36" fmla="*/ 12 w 173"/>
                <a:gd name="T37" fmla="*/ 80 h 83"/>
                <a:gd name="T38" fmla="*/ 15 w 173"/>
                <a:gd name="T39" fmla="*/ 80 h 83"/>
                <a:gd name="T40" fmla="*/ 18 w 173"/>
                <a:gd name="T41" fmla="*/ 83 h 83"/>
                <a:gd name="T42" fmla="*/ 19 w 173"/>
                <a:gd name="T43" fmla="*/ 80 h 83"/>
                <a:gd name="T44" fmla="*/ 19 w 173"/>
                <a:gd name="T45" fmla="*/ 73 h 83"/>
                <a:gd name="T46" fmla="*/ 17 w 173"/>
                <a:gd name="T47" fmla="*/ 71 h 83"/>
                <a:gd name="T48" fmla="*/ 17 w 173"/>
                <a:gd name="T49" fmla="*/ 67 h 83"/>
                <a:gd name="T50" fmla="*/ 16 w 173"/>
                <a:gd name="T51" fmla="*/ 66 h 83"/>
                <a:gd name="T52" fmla="*/ 16 w 173"/>
                <a:gd name="T53" fmla="*/ 70 h 83"/>
                <a:gd name="T54" fmla="*/ 22 w 173"/>
                <a:gd name="T55" fmla="*/ 74 h 83"/>
                <a:gd name="T56" fmla="*/ 24 w 173"/>
                <a:gd name="T57" fmla="*/ 74 h 83"/>
                <a:gd name="T58" fmla="*/ 29 w 173"/>
                <a:gd name="T59" fmla="*/ 74 h 83"/>
                <a:gd name="T60" fmla="*/ 35 w 173"/>
                <a:gd name="T61" fmla="*/ 73 h 83"/>
                <a:gd name="T62" fmla="*/ 35 w 173"/>
                <a:gd name="T63" fmla="*/ 65 h 83"/>
                <a:gd name="T64" fmla="*/ 35 w 173"/>
                <a:gd name="T65" fmla="*/ 58 h 83"/>
                <a:gd name="T66" fmla="*/ 35 w 173"/>
                <a:gd name="T67" fmla="*/ 52 h 83"/>
                <a:gd name="T68" fmla="*/ 35 w 173"/>
                <a:gd name="T69" fmla="*/ 47 h 83"/>
                <a:gd name="T70" fmla="*/ 33 w 173"/>
                <a:gd name="T71" fmla="*/ 43 h 83"/>
                <a:gd name="T72" fmla="*/ 32 w 173"/>
                <a:gd name="T73" fmla="*/ 36 h 83"/>
                <a:gd name="T74" fmla="*/ 32 w 173"/>
                <a:gd name="T75" fmla="*/ 33 h 83"/>
                <a:gd name="T76" fmla="*/ 31 w 173"/>
                <a:gd name="T77" fmla="*/ 33 h 83"/>
                <a:gd name="T78" fmla="*/ 31 w 173"/>
                <a:gd name="T79" fmla="*/ 28 h 83"/>
                <a:gd name="T80" fmla="*/ 31 w 173"/>
                <a:gd name="T81" fmla="*/ 12 h 83"/>
                <a:gd name="T82" fmla="*/ 29 w 173"/>
                <a:gd name="T83" fmla="*/ 12 h 8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73"/>
                <a:gd name="T127" fmla="*/ 0 h 83"/>
                <a:gd name="T128" fmla="*/ 173 w 173"/>
                <a:gd name="T129" fmla="*/ 83 h 8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73" h="83">
                  <a:moveTo>
                    <a:pt x="55" y="0"/>
                  </a:moveTo>
                  <a:lnTo>
                    <a:pt x="53" y="0"/>
                  </a:lnTo>
                  <a:lnTo>
                    <a:pt x="48" y="0"/>
                  </a:lnTo>
                  <a:lnTo>
                    <a:pt x="34" y="34"/>
                  </a:lnTo>
                  <a:lnTo>
                    <a:pt x="34" y="35"/>
                  </a:lnTo>
                  <a:lnTo>
                    <a:pt x="40" y="37"/>
                  </a:lnTo>
                  <a:lnTo>
                    <a:pt x="45" y="40"/>
                  </a:lnTo>
                  <a:lnTo>
                    <a:pt x="66" y="41"/>
                  </a:lnTo>
                  <a:lnTo>
                    <a:pt x="92" y="42"/>
                  </a:lnTo>
                  <a:lnTo>
                    <a:pt x="111" y="45"/>
                  </a:lnTo>
                  <a:lnTo>
                    <a:pt x="131" y="45"/>
                  </a:lnTo>
                  <a:lnTo>
                    <a:pt x="135" y="45"/>
                  </a:lnTo>
                  <a:lnTo>
                    <a:pt x="135" y="43"/>
                  </a:lnTo>
                  <a:lnTo>
                    <a:pt x="139" y="47"/>
                  </a:lnTo>
                  <a:lnTo>
                    <a:pt x="141" y="65"/>
                  </a:lnTo>
                  <a:lnTo>
                    <a:pt x="141" y="67"/>
                  </a:lnTo>
                  <a:lnTo>
                    <a:pt x="141" y="68"/>
                  </a:lnTo>
                  <a:lnTo>
                    <a:pt x="138" y="68"/>
                  </a:lnTo>
                  <a:lnTo>
                    <a:pt x="132" y="67"/>
                  </a:lnTo>
                  <a:lnTo>
                    <a:pt x="107" y="55"/>
                  </a:lnTo>
                  <a:lnTo>
                    <a:pt x="69" y="49"/>
                  </a:lnTo>
                  <a:lnTo>
                    <a:pt x="27" y="35"/>
                  </a:lnTo>
                  <a:lnTo>
                    <a:pt x="7" y="35"/>
                  </a:lnTo>
                  <a:lnTo>
                    <a:pt x="4" y="35"/>
                  </a:lnTo>
                  <a:lnTo>
                    <a:pt x="2" y="35"/>
                  </a:lnTo>
                  <a:lnTo>
                    <a:pt x="2" y="37"/>
                  </a:lnTo>
                  <a:lnTo>
                    <a:pt x="2" y="40"/>
                  </a:lnTo>
                  <a:lnTo>
                    <a:pt x="0" y="41"/>
                  </a:lnTo>
                  <a:lnTo>
                    <a:pt x="0" y="43"/>
                  </a:lnTo>
                  <a:lnTo>
                    <a:pt x="4" y="44"/>
                  </a:lnTo>
                  <a:lnTo>
                    <a:pt x="19" y="49"/>
                  </a:lnTo>
                  <a:lnTo>
                    <a:pt x="26" y="49"/>
                  </a:lnTo>
                  <a:lnTo>
                    <a:pt x="27" y="49"/>
                  </a:lnTo>
                  <a:lnTo>
                    <a:pt x="30" y="50"/>
                  </a:lnTo>
                  <a:lnTo>
                    <a:pt x="33" y="63"/>
                  </a:lnTo>
                  <a:lnTo>
                    <a:pt x="39" y="74"/>
                  </a:lnTo>
                  <a:lnTo>
                    <a:pt x="44" y="75"/>
                  </a:lnTo>
                  <a:lnTo>
                    <a:pt x="60" y="80"/>
                  </a:lnTo>
                  <a:lnTo>
                    <a:pt x="65" y="80"/>
                  </a:lnTo>
                  <a:lnTo>
                    <a:pt x="70" y="80"/>
                  </a:lnTo>
                  <a:lnTo>
                    <a:pt x="85" y="83"/>
                  </a:lnTo>
                  <a:lnTo>
                    <a:pt x="88" y="83"/>
                  </a:lnTo>
                  <a:lnTo>
                    <a:pt x="88" y="81"/>
                  </a:lnTo>
                  <a:lnTo>
                    <a:pt x="91" y="80"/>
                  </a:lnTo>
                  <a:lnTo>
                    <a:pt x="91" y="75"/>
                  </a:lnTo>
                  <a:lnTo>
                    <a:pt x="91" y="73"/>
                  </a:lnTo>
                  <a:lnTo>
                    <a:pt x="88" y="72"/>
                  </a:lnTo>
                  <a:lnTo>
                    <a:pt x="85" y="71"/>
                  </a:lnTo>
                  <a:lnTo>
                    <a:pt x="83" y="71"/>
                  </a:lnTo>
                  <a:lnTo>
                    <a:pt x="83" y="67"/>
                  </a:lnTo>
                  <a:lnTo>
                    <a:pt x="80" y="66"/>
                  </a:lnTo>
                  <a:lnTo>
                    <a:pt x="77" y="66"/>
                  </a:lnTo>
                  <a:lnTo>
                    <a:pt x="75" y="66"/>
                  </a:lnTo>
                  <a:lnTo>
                    <a:pt x="77" y="70"/>
                  </a:lnTo>
                  <a:lnTo>
                    <a:pt x="93" y="72"/>
                  </a:lnTo>
                  <a:lnTo>
                    <a:pt x="107" y="74"/>
                  </a:lnTo>
                  <a:lnTo>
                    <a:pt x="110" y="74"/>
                  </a:lnTo>
                  <a:lnTo>
                    <a:pt x="114" y="74"/>
                  </a:lnTo>
                  <a:lnTo>
                    <a:pt x="117" y="74"/>
                  </a:lnTo>
                  <a:lnTo>
                    <a:pt x="143" y="74"/>
                  </a:lnTo>
                  <a:lnTo>
                    <a:pt x="163" y="74"/>
                  </a:lnTo>
                  <a:lnTo>
                    <a:pt x="168" y="73"/>
                  </a:lnTo>
                  <a:lnTo>
                    <a:pt x="171" y="68"/>
                  </a:lnTo>
                  <a:lnTo>
                    <a:pt x="173" y="65"/>
                  </a:lnTo>
                  <a:lnTo>
                    <a:pt x="173" y="64"/>
                  </a:lnTo>
                  <a:lnTo>
                    <a:pt x="173" y="58"/>
                  </a:lnTo>
                  <a:lnTo>
                    <a:pt x="171" y="56"/>
                  </a:lnTo>
                  <a:lnTo>
                    <a:pt x="166" y="52"/>
                  </a:lnTo>
                  <a:lnTo>
                    <a:pt x="164" y="51"/>
                  </a:lnTo>
                  <a:lnTo>
                    <a:pt x="164" y="47"/>
                  </a:lnTo>
                  <a:lnTo>
                    <a:pt x="162" y="45"/>
                  </a:lnTo>
                  <a:lnTo>
                    <a:pt x="160" y="43"/>
                  </a:lnTo>
                  <a:lnTo>
                    <a:pt x="157" y="40"/>
                  </a:lnTo>
                  <a:lnTo>
                    <a:pt x="157" y="36"/>
                  </a:lnTo>
                  <a:lnTo>
                    <a:pt x="157" y="33"/>
                  </a:lnTo>
                  <a:lnTo>
                    <a:pt x="155" y="33"/>
                  </a:lnTo>
                  <a:lnTo>
                    <a:pt x="153" y="33"/>
                  </a:lnTo>
                  <a:lnTo>
                    <a:pt x="147" y="33"/>
                  </a:lnTo>
                  <a:lnTo>
                    <a:pt x="147" y="31"/>
                  </a:lnTo>
                  <a:lnTo>
                    <a:pt x="147" y="28"/>
                  </a:lnTo>
                  <a:lnTo>
                    <a:pt x="147" y="24"/>
                  </a:lnTo>
                  <a:lnTo>
                    <a:pt x="147" y="12"/>
                  </a:lnTo>
                  <a:lnTo>
                    <a:pt x="145" y="12"/>
                  </a:lnTo>
                  <a:lnTo>
                    <a:pt x="142" y="12"/>
                  </a:lnTo>
                  <a:lnTo>
                    <a:pt x="139" y="12"/>
                  </a:lnTo>
                </a:path>
              </a:pathLst>
            </a:custGeom>
            <a:noFill/>
            <a:ln w="50800">
              <a:solidFill>
                <a:srgbClr val="8F460D"/>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2" name="Freeform 46"/>
            <p:cNvSpPr>
              <a:spLocks/>
            </p:cNvSpPr>
            <p:nvPr/>
          </p:nvSpPr>
          <p:spPr bwMode="auto">
            <a:xfrm>
              <a:off x="4359" y="3441"/>
              <a:ext cx="123" cy="59"/>
            </a:xfrm>
            <a:custGeom>
              <a:avLst/>
              <a:gdLst>
                <a:gd name="T0" fmla="*/ 1 w 259"/>
                <a:gd name="T1" fmla="*/ 2 h 116"/>
                <a:gd name="T2" fmla="*/ 1 w 259"/>
                <a:gd name="T3" fmla="*/ 2 h 116"/>
                <a:gd name="T4" fmla="*/ 1 w 259"/>
                <a:gd name="T5" fmla="*/ 2 h 116"/>
                <a:gd name="T6" fmla="*/ 1 w 259"/>
                <a:gd name="T7" fmla="*/ 2 h 116"/>
                <a:gd name="T8" fmla="*/ 2 w 259"/>
                <a:gd name="T9" fmla="*/ 1 h 116"/>
                <a:gd name="T10" fmla="*/ 2 w 259"/>
                <a:gd name="T11" fmla="*/ 2 h 116"/>
                <a:gd name="T12" fmla="*/ 1 w 259"/>
                <a:gd name="T13" fmla="*/ 2 h 116"/>
                <a:gd name="T14" fmla="*/ 1 w 259"/>
                <a:gd name="T15" fmla="*/ 2 h 116"/>
                <a:gd name="T16" fmla="*/ 1 w 259"/>
                <a:gd name="T17" fmla="*/ 2 h 116"/>
                <a:gd name="T18" fmla="*/ 1 w 259"/>
                <a:gd name="T19" fmla="*/ 2 h 116"/>
                <a:gd name="T20" fmla="*/ 2 w 259"/>
                <a:gd name="T21" fmla="*/ 2 h 116"/>
                <a:gd name="T22" fmla="*/ 2 w 259"/>
                <a:gd name="T23" fmla="*/ 2 h 116"/>
                <a:gd name="T24" fmla="*/ 2 w 259"/>
                <a:gd name="T25" fmla="*/ 2 h 116"/>
                <a:gd name="T26" fmla="*/ 2 w 259"/>
                <a:gd name="T27" fmla="*/ 2 h 116"/>
                <a:gd name="T28" fmla="*/ 1 w 259"/>
                <a:gd name="T29" fmla="*/ 2 h 116"/>
                <a:gd name="T30" fmla="*/ 2 w 259"/>
                <a:gd name="T31" fmla="*/ 2 h 116"/>
                <a:gd name="T32" fmla="*/ 2 w 259"/>
                <a:gd name="T33" fmla="*/ 2 h 116"/>
                <a:gd name="T34" fmla="*/ 2 w 259"/>
                <a:gd name="T35" fmla="*/ 2 h 116"/>
                <a:gd name="T36" fmla="*/ 3 w 259"/>
                <a:gd name="T37" fmla="*/ 1 h 116"/>
                <a:gd name="T38" fmla="*/ 3 w 259"/>
                <a:gd name="T39" fmla="*/ 1 h 116"/>
                <a:gd name="T40" fmla="*/ 2 w 259"/>
                <a:gd name="T41" fmla="*/ 1 h 116"/>
                <a:gd name="T42" fmla="*/ 2 w 259"/>
                <a:gd name="T43" fmla="*/ 1 h 116"/>
                <a:gd name="T44" fmla="*/ 2 w 259"/>
                <a:gd name="T45" fmla="*/ 1 h 116"/>
                <a:gd name="T46" fmla="*/ 2 w 259"/>
                <a:gd name="T47" fmla="*/ 1 h 116"/>
                <a:gd name="T48" fmla="*/ 2 w 259"/>
                <a:gd name="T49" fmla="*/ 1 h 116"/>
                <a:gd name="T50" fmla="*/ 2 w 259"/>
                <a:gd name="T51" fmla="*/ 1 h 116"/>
                <a:gd name="T52" fmla="*/ 2 w 259"/>
                <a:gd name="T53" fmla="*/ 1 h 116"/>
                <a:gd name="T54" fmla="*/ 2 w 259"/>
                <a:gd name="T55" fmla="*/ 0 h 116"/>
                <a:gd name="T56" fmla="*/ 2 w 259"/>
                <a:gd name="T57" fmla="*/ 1 h 116"/>
                <a:gd name="T58" fmla="*/ 2 w 259"/>
                <a:gd name="T59" fmla="*/ 1 h 116"/>
                <a:gd name="T60" fmla="*/ 2 w 259"/>
                <a:gd name="T61" fmla="*/ 1 h 116"/>
                <a:gd name="T62" fmla="*/ 2 w 259"/>
                <a:gd name="T63" fmla="*/ 1 h 116"/>
                <a:gd name="T64" fmla="*/ 2 w 259"/>
                <a:gd name="T65" fmla="*/ 2 h 116"/>
                <a:gd name="T66" fmla="*/ 2 w 259"/>
                <a:gd name="T67" fmla="*/ 2 h 116"/>
                <a:gd name="T68" fmla="*/ 2 w 259"/>
                <a:gd name="T69" fmla="*/ 2 h 116"/>
                <a:gd name="T70" fmla="*/ 2 w 259"/>
                <a:gd name="T71" fmla="*/ 2 h 116"/>
                <a:gd name="T72" fmla="*/ 3 w 259"/>
                <a:gd name="T73" fmla="*/ 2 h 116"/>
                <a:gd name="T74" fmla="*/ 3 w 259"/>
                <a:gd name="T75" fmla="*/ 2 h 116"/>
                <a:gd name="T76" fmla="*/ 3 w 259"/>
                <a:gd name="T77" fmla="*/ 2 h 116"/>
                <a:gd name="T78" fmla="*/ 3 w 259"/>
                <a:gd name="T79" fmla="*/ 2 h 116"/>
                <a:gd name="T80" fmla="*/ 3 w 259"/>
                <a:gd name="T81" fmla="*/ 2 h 116"/>
                <a:gd name="T82" fmla="*/ 3 w 259"/>
                <a:gd name="T83" fmla="*/ 2 h 11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59"/>
                <a:gd name="T127" fmla="*/ 0 h 116"/>
                <a:gd name="T128" fmla="*/ 259 w 259"/>
                <a:gd name="T129" fmla="*/ 116 h 11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59" h="116">
                  <a:moveTo>
                    <a:pt x="0" y="93"/>
                  </a:moveTo>
                  <a:lnTo>
                    <a:pt x="102" y="95"/>
                  </a:lnTo>
                  <a:lnTo>
                    <a:pt x="104" y="92"/>
                  </a:lnTo>
                  <a:lnTo>
                    <a:pt x="106" y="87"/>
                  </a:lnTo>
                  <a:lnTo>
                    <a:pt x="106" y="86"/>
                  </a:lnTo>
                  <a:lnTo>
                    <a:pt x="109" y="86"/>
                  </a:lnTo>
                  <a:lnTo>
                    <a:pt x="114" y="84"/>
                  </a:lnTo>
                  <a:lnTo>
                    <a:pt x="140" y="70"/>
                  </a:lnTo>
                  <a:lnTo>
                    <a:pt x="175" y="61"/>
                  </a:lnTo>
                  <a:lnTo>
                    <a:pt x="178" y="61"/>
                  </a:lnTo>
                  <a:lnTo>
                    <a:pt x="178" y="62"/>
                  </a:lnTo>
                  <a:lnTo>
                    <a:pt x="163" y="73"/>
                  </a:lnTo>
                  <a:lnTo>
                    <a:pt x="146" y="77"/>
                  </a:lnTo>
                  <a:lnTo>
                    <a:pt x="126" y="82"/>
                  </a:lnTo>
                  <a:lnTo>
                    <a:pt x="121" y="86"/>
                  </a:lnTo>
                  <a:lnTo>
                    <a:pt x="121" y="89"/>
                  </a:lnTo>
                  <a:lnTo>
                    <a:pt x="121" y="95"/>
                  </a:lnTo>
                  <a:lnTo>
                    <a:pt x="121" y="96"/>
                  </a:lnTo>
                  <a:lnTo>
                    <a:pt x="126" y="96"/>
                  </a:lnTo>
                  <a:lnTo>
                    <a:pt x="142" y="99"/>
                  </a:lnTo>
                  <a:lnTo>
                    <a:pt x="163" y="95"/>
                  </a:lnTo>
                  <a:lnTo>
                    <a:pt x="167" y="89"/>
                  </a:lnTo>
                  <a:lnTo>
                    <a:pt x="172" y="77"/>
                  </a:lnTo>
                  <a:lnTo>
                    <a:pt x="175" y="64"/>
                  </a:lnTo>
                  <a:lnTo>
                    <a:pt x="178" y="63"/>
                  </a:lnTo>
                  <a:lnTo>
                    <a:pt x="178" y="64"/>
                  </a:lnTo>
                  <a:lnTo>
                    <a:pt x="172" y="77"/>
                  </a:lnTo>
                  <a:lnTo>
                    <a:pt x="146" y="99"/>
                  </a:lnTo>
                  <a:lnTo>
                    <a:pt x="144" y="110"/>
                  </a:lnTo>
                  <a:lnTo>
                    <a:pt x="144" y="115"/>
                  </a:lnTo>
                  <a:lnTo>
                    <a:pt x="159" y="116"/>
                  </a:lnTo>
                  <a:lnTo>
                    <a:pt x="180" y="116"/>
                  </a:lnTo>
                  <a:lnTo>
                    <a:pt x="201" y="116"/>
                  </a:lnTo>
                  <a:lnTo>
                    <a:pt x="205" y="116"/>
                  </a:lnTo>
                  <a:lnTo>
                    <a:pt x="221" y="111"/>
                  </a:lnTo>
                  <a:lnTo>
                    <a:pt x="224" y="96"/>
                  </a:lnTo>
                  <a:lnTo>
                    <a:pt x="229" y="74"/>
                  </a:lnTo>
                  <a:lnTo>
                    <a:pt x="229" y="60"/>
                  </a:lnTo>
                  <a:lnTo>
                    <a:pt x="232" y="55"/>
                  </a:lnTo>
                  <a:lnTo>
                    <a:pt x="232" y="50"/>
                  </a:lnTo>
                  <a:lnTo>
                    <a:pt x="229" y="46"/>
                  </a:lnTo>
                  <a:lnTo>
                    <a:pt x="224" y="42"/>
                  </a:lnTo>
                  <a:lnTo>
                    <a:pt x="208" y="37"/>
                  </a:lnTo>
                  <a:lnTo>
                    <a:pt x="205" y="32"/>
                  </a:lnTo>
                  <a:lnTo>
                    <a:pt x="205" y="27"/>
                  </a:lnTo>
                  <a:lnTo>
                    <a:pt x="205" y="24"/>
                  </a:lnTo>
                  <a:lnTo>
                    <a:pt x="205" y="21"/>
                  </a:lnTo>
                  <a:lnTo>
                    <a:pt x="205" y="18"/>
                  </a:lnTo>
                  <a:lnTo>
                    <a:pt x="205" y="13"/>
                  </a:lnTo>
                  <a:lnTo>
                    <a:pt x="205" y="11"/>
                  </a:lnTo>
                  <a:lnTo>
                    <a:pt x="205" y="9"/>
                  </a:lnTo>
                  <a:lnTo>
                    <a:pt x="206" y="8"/>
                  </a:lnTo>
                  <a:lnTo>
                    <a:pt x="206" y="5"/>
                  </a:lnTo>
                  <a:lnTo>
                    <a:pt x="206" y="3"/>
                  </a:lnTo>
                  <a:lnTo>
                    <a:pt x="204" y="1"/>
                  </a:lnTo>
                  <a:lnTo>
                    <a:pt x="204" y="0"/>
                  </a:lnTo>
                  <a:lnTo>
                    <a:pt x="220" y="1"/>
                  </a:lnTo>
                  <a:lnTo>
                    <a:pt x="222" y="5"/>
                  </a:lnTo>
                  <a:lnTo>
                    <a:pt x="221" y="25"/>
                  </a:lnTo>
                  <a:lnTo>
                    <a:pt x="216" y="38"/>
                  </a:lnTo>
                  <a:lnTo>
                    <a:pt x="201" y="40"/>
                  </a:lnTo>
                  <a:lnTo>
                    <a:pt x="197" y="40"/>
                  </a:lnTo>
                  <a:lnTo>
                    <a:pt x="195" y="40"/>
                  </a:lnTo>
                  <a:lnTo>
                    <a:pt x="193" y="44"/>
                  </a:lnTo>
                  <a:lnTo>
                    <a:pt x="191" y="57"/>
                  </a:lnTo>
                  <a:lnTo>
                    <a:pt x="189" y="66"/>
                  </a:lnTo>
                  <a:lnTo>
                    <a:pt x="189" y="78"/>
                  </a:lnTo>
                  <a:lnTo>
                    <a:pt x="191" y="82"/>
                  </a:lnTo>
                  <a:lnTo>
                    <a:pt x="205" y="82"/>
                  </a:lnTo>
                  <a:lnTo>
                    <a:pt x="210" y="84"/>
                  </a:lnTo>
                  <a:lnTo>
                    <a:pt x="213" y="84"/>
                  </a:lnTo>
                  <a:lnTo>
                    <a:pt x="219" y="85"/>
                  </a:lnTo>
                  <a:lnTo>
                    <a:pt x="224" y="85"/>
                  </a:lnTo>
                  <a:lnTo>
                    <a:pt x="229" y="85"/>
                  </a:lnTo>
                  <a:lnTo>
                    <a:pt x="232" y="85"/>
                  </a:lnTo>
                  <a:lnTo>
                    <a:pt x="234" y="84"/>
                  </a:lnTo>
                  <a:lnTo>
                    <a:pt x="239" y="79"/>
                  </a:lnTo>
                  <a:lnTo>
                    <a:pt x="241" y="78"/>
                  </a:lnTo>
                  <a:lnTo>
                    <a:pt x="243" y="78"/>
                  </a:lnTo>
                  <a:lnTo>
                    <a:pt x="243" y="79"/>
                  </a:lnTo>
                  <a:lnTo>
                    <a:pt x="245" y="84"/>
                  </a:lnTo>
                  <a:lnTo>
                    <a:pt x="249" y="87"/>
                  </a:lnTo>
                  <a:lnTo>
                    <a:pt x="255" y="87"/>
                  </a:lnTo>
                  <a:lnTo>
                    <a:pt x="257" y="87"/>
                  </a:lnTo>
                  <a:lnTo>
                    <a:pt x="259" y="87"/>
                  </a:lnTo>
                </a:path>
              </a:pathLst>
            </a:custGeom>
            <a:noFill/>
            <a:ln w="396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3" name="Freeform 47"/>
            <p:cNvSpPr>
              <a:spLocks/>
            </p:cNvSpPr>
            <p:nvPr/>
          </p:nvSpPr>
          <p:spPr bwMode="auto">
            <a:xfrm>
              <a:off x="3949" y="3390"/>
              <a:ext cx="129" cy="42"/>
            </a:xfrm>
            <a:custGeom>
              <a:avLst/>
              <a:gdLst>
                <a:gd name="T0" fmla="*/ 0 w 270"/>
                <a:gd name="T1" fmla="*/ 0 h 83"/>
                <a:gd name="T2" fmla="*/ 0 w 270"/>
                <a:gd name="T3" fmla="*/ 1 h 83"/>
                <a:gd name="T4" fmla="*/ 0 w 270"/>
                <a:gd name="T5" fmla="*/ 2 h 83"/>
                <a:gd name="T6" fmla="*/ 0 w 270"/>
                <a:gd name="T7" fmla="*/ 2 h 83"/>
                <a:gd name="T8" fmla="*/ 1 w 270"/>
                <a:gd name="T9" fmla="*/ 2 h 83"/>
                <a:gd name="T10" fmla="*/ 1 w 270"/>
                <a:gd name="T11" fmla="*/ 1 h 83"/>
                <a:gd name="T12" fmla="*/ 1 w 270"/>
                <a:gd name="T13" fmla="*/ 1 h 83"/>
                <a:gd name="T14" fmla="*/ 1 w 270"/>
                <a:gd name="T15" fmla="*/ 1 h 83"/>
                <a:gd name="T16" fmla="*/ 1 w 270"/>
                <a:gd name="T17" fmla="*/ 1 h 83"/>
                <a:gd name="T18" fmla="*/ 1 w 270"/>
                <a:gd name="T19" fmla="*/ 1 h 83"/>
                <a:gd name="T20" fmla="*/ 0 w 270"/>
                <a:gd name="T21" fmla="*/ 1 h 83"/>
                <a:gd name="T22" fmla="*/ 0 w 270"/>
                <a:gd name="T23" fmla="*/ 1 h 83"/>
                <a:gd name="T24" fmla="*/ 0 w 270"/>
                <a:gd name="T25" fmla="*/ 1 h 83"/>
                <a:gd name="T26" fmla="*/ 0 w 270"/>
                <a:gd name="T27" fmla="*/ 1 h 83"/>
                <a:gd name="T28" fmla="*/ 1 w 270"/>
                <a:gd name="T29" fmla="*/ 1 h 83"/>
                <a:gd name="T30" fmla="*/ 1 w 270"/>
                <a:gd name="T31" fmla="*/ 1 h 83"/>
                <a:gd name="T32" fmla="*/ 1 w 270"/>
                <a:gd name="T33" fmla="*/ 1 h 83"/>
                <a:gd name="T34" fmla="*/ 1 w 270"/>
                <a:gd name="T35" fmla="*/ 1 h 83"/>
                <a:gd name="T36" fmla="*/ 2 w 270"/>
                <a:gd name="T37" fmla="*/ 1 h 83"/>
                <a:gd name="T38" fmla="*/ 2 w 270"/>
                <a:gd name="T39" fmla="*/ 1 h 83"/>
                <a:gd name="T40" fmla="*/ 2 w 270"/>
                <a:gd name="T41" fmla="*/ 1 h 83"/>
                <a:gd name="T42" fmla="*/ 2 w 270"/>
                <a:gd name="T43" fmla="*/ 1 h 83"/>
                <a:gd name="T44" fmla="*/ 2 w 270"/>
                <a:gd name="T45" fmla="*/ 1 h 83"/>
                <a:gd name="T46" fmla="*/ 2 w 270"/>
                <a:gd name="T47" fmla="*/ 2 h 83"/>
                <a:gd name="T48" fmla="*/ 2 w 270"/>
                <a:gd name="T49" fmla="*/ 2 h 83"/>
                <a:gd name="T50" fmla="*/ 2 w 270"/>
                <a:gd name="T51" fmla="*/ 2 h 83"/>
                <a:gd name="T52" fmla="*/ 2 w 270"/>
                <a:gd name="T53" fmla="*/ 1 h 83"/>
                <a:gd name="T54" fmla="*/ 2 w 270"/>
                <a:gd name="T55" fmla="*/ 1 h 83"/>
                <a:gd name="T56" fmla="*/ 3 w 270"/>
                <a:gd name="T57" fmla="*/ 1 h 83"/>
                <a:gd name="T58" fmla="*/ 3 w 270"/>
                <a:gd name="T59" fmla="*/ 1 h 83"/>
                <a:gd name="T60" fmla="*/ 3 w 270"/>
                <a:gd name="T61" fmla="*/ 1 h 83"/>
                <a:gd name="T62" fmla="*/ 3 w 270"/>
                <a:gd name="T63" fmla="*/ 2 h 83"/>
                <a:gd name="T64" fmla="*/ 3 w 270"/>
                <a:gd name="T65" fmla="*/ 2 h 83"/>
                <a:gd name="T66" fmla="*/ 3 w 270"/>
                <a:gd name="T67" fmla="*/ 2 h 83"/>
                <a:gd name="T68" fmla="*/ 3 w 270"/>
                <a:gd name="T69" fmla="*/ 2 h 83"/>
                <a:gd name="T70" fmla="*/ 3 w 270"/>
                <a:gd name="T71" fmla="*/ 2 h 8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70"/>
                <a:gd name="T109" fmla="*/ 0 h 83"/>
                <a:gd name="T110" fmla="*/ 270 w 270"/>
                <a:gd name="T111" fmla="*/ 83 h 83"/>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70" h="83">
                  <a:moveTo>
                    <a:pt x="17" y="0"/>
                  </a:moveTo>
                  <a:lnTo>
                    <a:pt x="14" y="0"/>
                  </a:lnTo>
                  <a:lnTo>
                    <a:pt x="1" y="25"/>
                  </a:lnTo>
                  <a:lnTo>
                    <a:pt x="0" y="38"/>
                  </a:lnTo>
                  <a:lnTo>
                    <a:pt x="0" y="51"/>
                  </a:lnTo>
                  <a:lnTo>
                    <a:pt x="16" y="66"/>
                  </a:lnTo>
                  <a:lnTo>
                    <a:pt x="40" y="68"/>
                  </a:lnTo>
                  <a:lnTo>
                    <a:pt x="62" y="68"/>
                  </a:lnTo>
                  <a:lnTo>
                    <a:pt x="66" y="66"/>
                  </a:lnTo>
                  <a:lnTo>
                    <a:pt x="69" y="66"/>
                  </a:lnTo>
                  <a:lnTo>
                    <a:pt x="72" y="59"/>
                  </a:lnTo>
                  <a:lnTo>
                    <a:pt x="75" y="47"/>
                  </a:lnTo>
                  <a:lnTo>
                    <a:pt x="75" y="44"/>
                  </a:lnTo>
                  <a:lnTo>
                    <a:pt x="75" y="40"/>
                  </a:lnTo>
                  <a:lnTo>
                    <a:pt x="75" y="37"/>
                  </a:lnTo>
                  <a:lnTo>
                    <a:pt x="75" y="32"/>
                  </a:lnTo>
                  <a:lnTo>
                    <a:pt x="79" y="28"/>
                  </a:lnTo>
                  <a:lnTo>
                    <a:pt x="79" y="24"/>
                  </a:lnTo>
                  <a:lnTo>
                    <a:pt x="79" y="21"/>
                  </a:lnTo>
                  <a:lnTo>
                    <a:pt x="76" y="21"/>
                  </a:lnTo>
                  <a:lnTo>
                    <a:pt x="73" y="24"/>
                  </a:lnTo>
                  <a:lnTo>
                    <a:pt x="68" y="25"/>
                  </a:lnTo>
                  <a:lnTo>
                    <a:pt x="65" y="29"/>
                  </a:lnTo>
                  <a:lnTo>
                    <a:pt x="62" y="34"/>
                  </a:lnTo>
                  <a:lnTo>
                    <a:pt x="62" y="37"/>
                  </a:lnTo>
                  <a:lnTo>
                    <a:pt x="62" y="38"/>
                  </a:lnTo>
                  <a:lnTo>
                    <a:pt x="62" y="44"/>
                  </a:lnTo>
                  <a:lnTo>
                    <a:pt x="66" y="44"/>
                  </a:lnTo>
                  <a:lnTo>
                    <a:pt x="69" y="44"/>
                  </a:lnTo>
                  <a:lnTo>
                    <a:pt x="75" y="44"/>
                  </a:lnTo>
                  <a:lnTo>
                    <a:pt x="79" y="44"/>
                  </a:lnTo>
                  <a:lnTo>
                    <a:pt x="85" y="40"/>
                  </a:lnTo>
                  <a:lnTo>
                    <a:pt x="89" y="39"/>
                  </a:lnTo>
                  <a:lnTo>
                    <a:pt x="92" y="35"/>
                  </a:lnTo>
                  <a:lnTo>
                    <a:pt x="97" y="34"/>
                  </a:lnTo>
                  <a:lnTo>
                    <a:pt x="103" y="30"/>
                  </a:lnTo>
                  <a:lnTo>
                    <a:pt x="125" y="28"/>
                  </a:lnTo>
                  <a:lnTo>
                    <a:pt x="155" y="28"/>
                  </a:lnTo>
                  <a:lnTo>
                    <a:pt x="174" y="28"/>
                  </a:lnTo>
                  <a:lnTo>
                    <a:pt x="174" y="30"/>
                  </a:lnTo>
                  <a:lnTo>
                    <a:pt x="173" y="35"/>
                  </a:lnTo>
                  <a:lnTo>
                    <a:pt x="173" y="47"/>
                  </a:lnTo>
                  <a:lnTo>
                    <a:pt x="173" y="52"/>
                  </a:lnTo>
                  <a:lnTo>
                    <a:pt x="173" y="53"/>
                  </a:lnTo>
                  <a:lnTo>
                    <a:pt x="173" y="55"/>
                  </a:lnTo>
                  <a:lnTo>
                    <a:pt x="173" y="59"/>
                  </a:lnTo>
                  <a:lnTo>
                    <a:pt x="173" y="71"/>
                  </a:lnTo>
                  <a:lnTo>
                    <a:pt x="178" y="76"/>
                  </a:lnTo>
                  <a:lnTo>
                    <a:pt x="200" y="79"/>
                  </a:lnTo>
                  <a:lnTo>
                    <a:pt x="204" y="79"/>
                  </a:lnTo>
                  <a:lnTo>
                    <a:pt x="207" y="79"/>
                  </a:lnTo>
                  <a:lnTo>
                    <a:pt x="210" y="80"/>
                  </a:lnTo>
                  <a:lnTo>
                    <a:pt x="212" y="69"/>
                  </a:lnTo>
                  <a:lnTo>
                    <a:pt x="212" y="63"/>
                  </a:lnTo>
                  <a:lnTo>
                    <a:pt x="216" y="60"/>
                  </a:lnTo>
                  <a:lnTo>
                    <a:pt x="218" y="60"/>
                  </a:lnTo>
                  <a:lnTo>
                    <a:pt x="224" y="59"/>
                  </a:lnTo>
                  <a:lnTo>
                    <a:pt x="230" y="59"/>
                  </a:lnTo>
                  <a:lnTo>
                    <a:pt x="250" y="59"/>
                  </a:lnTo>
                  <a:lnTo>
                    <a:pt x="250" y="60"/>
                  </a:lnTo>
                  <a:lnTo>
                    <a:pt x="253" y="60"/>
                  </a:lnTo>
                  <a:lnTo>
                    <a:pt x="253" y="62"/>
                  </a:lnTo>
                  <a:lnTo>
                    <a:pt x="255" y="69"/>
                  </a:lnTo>
                  <a:lnTo>
                    <a:pt x="255" y="71"/>
                  </a:lnTo>
                  <a:lnTo>
                    <a:pt x="258" y="72"/>
                  </a:lnTo>
                  <a:lnTo>
                    <a:pt x="262" y="77"/>
                  </a:lnTo>
                  <a:lnTo>
                    <a:pt x="263" y="77"/>
                  </a:lnTo>
                  <a:lnTo>
                    <a:pt x="265" y="77"/>
                  </a:lnTo>
                  <a:lnTo>
                    <a:pt x="267" y="77"/>
                  </a:lnTo>
                  <a:lnTo>
                    <a:pt x="267" y="79"/>
                  </a:lnTo>
                  <a:lnTo>
                    <a:pt x="267" y="80"/>
                  </a:lnTo>
                  <a:lnTo>
                    <a:pt x="267" y="83"/>
                  </a:lnTo>
                  <a:lnTo>
                    <a:pt x="270" y="83"/>
                  </a:lnTo>
                </a:path>
              </a:pathLst>
            </a:custGeom>
            <a:noFill/>
            <a:ln w="60325">
              <a:solidFill>
                <a:srgbClr val="DB7D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4" name="Freeform 48"/>
            <p:cNvSpPr>
              <a:spLocks/>
            </p:cNvSpPr>
            <p:nvPr/>
          </p:nvSpPr>
          <p:spPr bwMode="auto">
            <a:xfrm>
              <a:off x="4186" y="3465"/>
              <a:ext cx="183" cy="158"/>
            </a:xfrm>
            <a:custGeom>
              <a:avLst/>
              <a:gdLst>
                <a:gd name="T0" fmla="*/ 64 w 225"/>
                <a:gd name="T1" fmla="*/ 0 h 133"/>
                <a:gd name="T2" fmla="*/ 54 w 225"/>
                <a:gd name="T3" fmla="*/ 12 h 133"/>
                <a:gd name="T4" fmla="*/ 50 w 225"/>
                <a:gd name="T5" fmla="*/ 25 h 133"/>
                <a:gd name="T6" fmla="*/ 50 w 225"/>
                <a:gd name="T7" fmla="*/ 53 h 133"/>
                <a:gd name="T8" fmla="*/ 53 w 225"/>
                <a:gd name="T9" fmla="*/ 63 h 133"/>
                <a:gd name="T10" fmla="*/ 56 w 225"/>
                <a:gd name="T11" fmla="*/ 63 h 133"/>
                <a:gd name="T12" fmla="*/ 59 w 225"/>
                <a:gd name="T13" fmla="*/ 53 h 133"/>
                <a:gd name="T14" fmla="*/ 56 w 225"/>
                <a:gd name="T15" fmla="*/ 25 h 133"/>
                <a:gd name="T16" fmla="*/ 62 w 225"/>
                <a:gd name="T17" fmla="*/ 25 h 133"/>
                <a:gd name="T18" fmla="*/ 62 w 225"/>
                <a:gd name="T19" fmla="*/ 121 h 133"/>
                <a:gd name="T20" fmla="*/ 48 w 225"/>
                <a:gd name="T21" fmla="*/ 148 h 133"/>
                <a:gd name="T22" fmla="*/ 39 w 225"/>
                <a:gd name="T23" fmla="*/ 151 h 133"/>
                <a:gd name="T24" fmla="*/ 38 w 225"/>
                <a:gd name="T25" fmla="*/ 163 h 133"/>
                <a:gd name="T26" fmla="*/ 39 w 225"/>
                <a:gd name="T27" fmla="*/ 179 h 133"/>
                <a:gd name="T28" fmla="*/ 50 w 225"/>
                <a:gd name="T29" fmla="*/ 179 h 133"/>
                <a:gd name="T30" fmla="*/ 37 w 225"/>
                <a:gd name="T31" fmla="*/ 189 h 133"/>
                <a:gd name="T32" fmla="*/ 29 w 225"/>
                <a:gd name="T33" fmla="*/ 190 h 133"/>
                <a:gd name="T34" fmla="*/ 39 w 225"/>
                <a:gd name="T35" fmla="*/ 200 h 133"/>
                <a:gd name="T36" fmla="*/ 46 w 225"/>
                <a:gd name="T37" fmla="*/ 200 h 133"/>
                <a:gd name="T38" fmla="*/ 46 w 225"/>
                <a:gd name="T39" fmla="*/ 257 h 133"/>
                <a:gd name="T40" fmla="*/ 43 w 225"/>
                <a:gd name="T41" fmla="*/ 305 h 133"/>
                <a:gd name="T42" fmla="*/ 24 w 225"/>
                <a:gd name="T43" fmla="*/ 293 h 133"/>
                <a:gd name="T44" fmla="*/ 20 w 225"/>
                <a:gd name="T45" fmla="*/ 314 h 133"/>
                <a:gd name="T46" fmla="*/ 27 w 225"/>
                <a:gd name="T47" fmla="*/ 374 h 133"/>
                <a:gd name="T48" fmla="*/ 29 w 225"/>
                <a:gd name="T49" fmla="*/ 253 h 133"/>
                <a:gd name="T50" fmla="*/ 29 w 225"/>
                <a:gd name="T51" fmla="*/ 226 h 133"/>
                <a:gd name="T52" fmla="*/ 37 w 225"/>
                <a:gd name="T53" fmla="*/ 159 h 133"/>
                <a:gd name="T54" fmla="*/ 30 w 225"/>
                <a:gd name="T55" fmla="*/ 211 h 133"/>
                <a:gd name="T56" fmla="*/ 32 w 225"/>
                <a:gd name="T57" fmla="*/ 273 h 133"/>
                <a:gd name="T58" fmla="*/ 38 w 225"/>
                <a:gd name="T59" fmla="*/ 268 h 133"/>
                <a:gd name="T60" fmla="*/ 44 w 225"/>
                <a:gd name="T61" fmla="*/ 226 h 133"/>
                <a:gd name="T62" fmla="*/ 41 w 225"/>
                <a:gd name="T63" fmla="*/ 305 h 133"/>
                <a:gd name="T64" fmla="*/ 36 w 225"/>
                <a:gd name="T65" fmla="*/ 285 h 133"/>
                <a:gd name="T66" fmla="*/ 35 w 225"/>
                <a:gd name="T67" fmla="*/ 166 h 133"/>
                <a:gd name="T68" fmla="*/ 29 w 225"/>
                <a:gd name="T69" fmla="*/ 57 h 133"/>
                <a:gd name="T70" fmla="*/ 18 w 225"/>
                <a:gd name="T71" fmla="*/ 115 h 133"/>
                <a:gd name="T72" fmla="*/ 15 w 225"/>
                <a:gd name="T73" fmla="*/ 140 h 133"/>
                <a:gd name="T74" fmla="*/ 12 w 225"/>
                <a:gd name="T75" fmla="*/ 151 h 133"/>
                <a:gd name="T76" fmla="*/ 16 w 225"/>
                <a:gd name="T77" fmla="*/ 179 h 133"/>
                <a:gd name="T78" fmla="*/ 6 w 225"/>
                <a:gd name="T79" fmla="*/ 176 h 133"/>
                <a:gd name="T80" fmla="*/ 6 w 225"/>
                <a:gd name="T81" fmla="*/ 179 h 133"/>
                <a:gd name="T82" fmla="*/ 27 w 225"/>
                <a:gd name="T83" fmla="*/ 181 h 133"/>
                <a:gd name="T84" fmla="*/ 24 w 225"/>
                <a:gd name="T85" fmla="*/ 96 h 133"/>
                <a:gd name="T86" fmla="*/ 17 w 225"/>
                <a:gd name="T87" fmla="*/ 96 h 133"/>
                <a:gd name="T88" fmla="*/ 17 w 225"/>
                <a:gd name="T89" fmla="*/ 125 h 133"/>
                <a:gd name="T90" fmla="*/ 11 w 225"/>
                <a:gd name="T91" fmla="*/ 151 h 133"/>
                <a:gd name="T92" fmla="*/ 5 w 225"/>
                <a:gd name="T93" fmla="*/ 166 h 133"/>
                <a:gd name="T94" fmla="*/ 0 w 225"/>
                <a:gd name="T95" fmla="*/ 220 h 133"/>
                <a:gd name="T96" fmla="*/ 0 w 225"/>
                <a:gd name="T97" fmla="*/ 241 h 133"/>
                <a:gd name="T98" fmla="*/ 0 w 225"/>
                <a:gd name="T99" fmla="*/ 268 h 13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25"/>
                <a:gd name="T151" fmla="*/ 0 h 133"/>
                <a:gd name="T152" fmla="*/ 225 w 225"/>
                <a:gd name="T153" fmla="*/ 133 h 133"/>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25" h="133">
                  <a:moveTo>
                    <a:pt x="225" y="1"/>
                  </a:moveTo>
                  <a:lnTo>
                    <a:pt x="223" y="0"/>
                  </a:lnTo>
                  <a:lnTo>
                    <a:pt x="221" y="0"/>
                  </a:lnTo>
                  <a:lnTo>
                    <a:pt x="217" y="1"/>
                  </a:lnTo>
                  <a:lnTo>
                    <a:pt x="201" y="1"/>
                  </a:lnTo>
                  <a:lnTo>
                    <a:pt x="186" y="4"/>
                  </a:lnTo>
                  <a:lnTo>
                    <a:pt x="180" y="5"/>
                  </a:lnTo>
                  <a:lnTo>
                    <a:pt x="178" y="8"/>
                  </a:lnTo>
                  <a:lnTo>
                    <a:pt x="176" y="9"/>
                  </a:lnTo>
                  <a:lnTo>
                    <a:pt x="173" y="11"/>
                  </a:lnTo>
                  <a:lnTo>
                    <a:pt x="173" y="15"/>
                  </a:lnTo>
                  <a:lnTo>
                    <a:pt x="173" y="19"/>
                  </a:lnTo>
                  <a:lnTo>
                    <a:pt x="176" y="21"/>
                  </a:lnTo>
                  <a:lnTo>
                    <a:pt x="178" y="23"/>
                  </a:lnTo>
                  <a:lnTo>
                    <a:pt x="183" y="23"/>
                  </a:lnTo>
                  <a:lnTo>
                    <a:pt x="188" y="23"/>
                  </a:lnTo>
                  <a:lnTo>
                    <a:pt x="191" y="23"/>
                  </a:lnTo>
                  <a:lnTo>
                    <a:pt x="194" y="23"/>
                  </a:lnTo>
                  <a:lnTo>
                    <a:pt x="199" y="21"/>
                  </a:lnTo>
                  <a:lnTo>
                    <a:pt x="201" y="21"/>
                  </a:lnTo>
                  <a:lnTo>
                    <a:pt x="201" y="19"/>
                  </a:lnTo>
                  <a:lnTo>
                    <a:pt x="201" y="18"/>
                  </a:lnTo>
                  <a:lnTo>
                    <a:pt x="201" y="11"/>
                  </a:lnTo>
                  <a:lnTo>
                    <a:pt x="196" y="9"/>
                  </a:lnTo>
                  <a:lnTo>
                    <a:pt x="194" y="9"/>
                  </a:lnTo>
                  <a:lnTo>
                    <a:pt x="209" y="9"/>
                  </a:lnTo>
                  <a:lnTo>
                    <a:pt x="211" y="9"/>
                  </a:lnTo>
                  <a:lnTo>
                    <a:pt x="211" y="23"/>
                  </a:lnTo>
                  <a:lnTo>
                    <a:pt x="211" y="40"/>
                  </a:lnTo>
                  <a:lnTo>
                    <a:pt x="211" y="43"/>
                  </a:lnTo>
                  <a:lnTo>
                    <a:pt x="211" y="47"/>
                  </a:lnTo>
                  <a:lnTo>
                    <a:pt x="191" y="49"/>
                  </a:lnTo>
                  <a:lnTo>
                    <a:pt x="165" y="52"/>
                  </a:lnTo>
                  <a:lnTo>
                    <a:pt x="139" y="54"/>
                  </a:lnTo>
                  <a:lnTo>
                    <a:pt x="134" y="54"/>
                  </a:lnTo>
                  <a:lnTo>
                    <a:pt x="133" y="54"/>
                  </a:lnTo>
                  <a:lnTo>
                    <a:pt x="133" y="56"/>
                  </a:lnTo>
                  <a:lnTo>
                    <a:pt x="131" y="56"/>
                  </a:lnTo>
                  <a:lnTo>
                    <a:pt x="131" y="58"/>
                  </a:lnTo>
                  <a:lnTo>
                    <a:pt x="131" y="62"/>
                  </a:lnTo>
                  <a:lnTo>
                    <a:pt x="134" y="64"/>
                  </a:lnTo>
                  <a:lnTo>
                    <a:pt x="137" y="64"/>
                  </a:lnTo>
                  <a:lnTo>
                    <a:pt x="142" y="64"/>
                  </a:lnTo>
                  <a:lnTo>
                    <a:pt x="159" y="64"/>
                  </a:lnTo>
                  <a:lnTo>
                    <a:pt x="173" y="64"/>
                  </a:lnTo>
                  <a:lnTo>
                    <a:pt x="176" y="64"/>
                  </a:lnTo>
                  <a:lnTo>
                    <a:pt x="173" y="64"/>
                  </a:lnTo>
                  <a:lnTo>
                    <a:pt x="128" y="67"/>
                  </a:lnTo>
                  <a:lnTo>
                    <a:pt x="90" y="68"/>
                  </a:lnTo>
                  <a:lnTo>
                    <a:pt x="85" y="68"/>
                  </a:lnTo>
                  <a:lnTo>
                    <a:pt x="100" y="68"/>
                  </a:lnTo>
                  <a:lnTo>
                    <a:pt x="116" y="70"/>
                  </a:lnTo>
                  <a:lnTo>
                    <a:pt x="132" y="71"/>
                  </a:lnTo>
                  <a:lnTo>
                    <a:pt x="136" y="71"/>
                  </a:lnTo>
                  <a:lnTo>
                    <a:pt x="151" y="71"/>
                  </a:lnTo>
                  <a:lnTo>
                    <a:pt x="155" y="71"/>
                  </a:lnTo>
                  <a:lnTo>
                    <a:pt x="157" y="71"/>
                  </a:lnTo>
                  <a:lnTo>
                    <a:pt x="160" y="71"/>
                  </a:lnTo>
                  <a:lnTo>
                    <a:pt x="160" y="75"/>
                  </a:lnTo>
                  <a:lnTo>
                    <a:pt x="160" y="92"/>
                  </a:lnTo>
                  <a:lnTo>
                    <a:pt x="157" y="104"/>
                  </a:lnTo>
                  <a:lnTo>
                    <a:pt x="155" y="109"/>
                  </a:lnTo>
                  <a:lnTo>
                    <a:pt x="148" y="109"/>
                  </a:lnTo>
                  <a:lnTo>
                    <a:pt x="133" y="109"/>
                  </a:lnTo>
                  <a:lnTo>
                    <a:pt x="118" y="107"/>
                  </a:lnTo>
                  <a:lnTo>
                    <a:pt x="86" y="104"/>
                  </a:lnTo>
                  <a:lnTo>
                    <a:pt x="68" y="104"/>
                  </a:lnTo>
                  <a:lnTo>
                    <a:pt x="66" y="106"/>
                  </a:lnTo>
                  <a:lnTo>
                    <a:pt x="66" y="111"/>
                  </a:lnTo>
                  <a:lnTo>
                    <a:pt x="69" y="129"/>
                  </a:lnTo>
                  <a:lnTo>
                    <a:pt x="89" y="130"/>
                  </a:lnTo>
                  <a:lnTo>
                    <a:pt x="94" y="133"/>
                  </a:lnTo>
                  <a:lnTo>
                    <a:pt x="97" y="129"/>
                  </a:lnTo>
                  <a:lnTo>
                    <a:pt x="100" y="106"/>
                  </a:lnTo>
                  <a:lnTo>
                    <a:pt x="100" y="90"/>
                  </a:lnTo>
                  <a:lnTo>
                    <a:pt x="100" y="86"/>
                  </a:lnTo>
                  <a:lnTo>
                    <a:pt x="100" y="82"/>
                  </a:lnTo>
                  <a:lnTo>
                    <a:pt x="100" y="81"/>
                  </a:lnTo>
                  <a:lnTo>
                    <a:pt x="100" y="79"/>
                  </a:lnTo>
                  <a:lnTo>
                    <a:pt x="107" y="65"/>
                  </a:lnTo>
                  <a:lnTo>
                    <a:pt x="128" y="56"/>
                  </a:lnTo>
                  <a:lnTo>
                    <a:pt x="128" y="54"/>
                  </a:lnTo>
                  <a:lnTo>
                    <a:pt x="128" y="56"/>
                  </a:lnTo>
                  <a:lnTo>
                    <a:pt x="106" y="75"/>
                  </a:lnTo>
                  <a:lnTo>
                    <a:pt x="103" y="91"/>
                  </a:lnTo>
                  <a:lnTo>
                    <a:pt x="103" y="94"/>
                  </a:lnTo>
                  <a:lnTo>
                    <a:pt x="108" y="97"/>
                  </a:lnTo>
                  <a:lnTo>
                    <a:pt x="130" y="99"/>
                  </a:lnTo>
                  <a:lnTo>
                    <a:pt x="133" y="99"/>
                  </a:lnTo>
                  <a:lnTo>
                    <a:pt x="132" y="96"/>
                  </a:lnTo>
                  <a:lnTo>
                    <a:pt x="126" y="96"/>
                  </a:lnTo>
                  <a:lnTo>
                    <a:pt x="126" y="94"/>
                  </a:lnTo>
                  <a:lnTo>
                    <a:pt x="151" y="81"/>
                  </a:lnTo>
                  <a:lnTo>
                    <a:pt x="182" y="80"/>
                  </a:lnTo>
                  <a:lnTo>
                    <a:pt x="162" y="92"/>
                  </a:lnTo>
                  <a:lnTo>
                    <a:pt x="141" y="109"/>
                  </a:lnTo>
                  <a:lnTo>
                    <a:pt x="126" y="113"/>
                  </a:lnTo>
                  <a:lnTo>
                    <a:pt x="124" y="113"/>
                  </a:lnTo>
                  <a:lnTo>
                    <a:pt x="124" y="101"/>
                  </a:lnTo>
                  <a:lnTo>
                    <a:pt x="121" y="74"/>
                  </a:lnTo>
                  <a:lnTo>
                    <a:pt x="120" y="60"/>
                  </a:lnTo>
                  <a:lnTo>
                    <a:pt x="120" y="59"/>
                  </a:lnTo>
                  <a:lnTo>
                    <a:pt x="120" y="55"/>
                  </a:lnTo>
                  <a:lnTo>
                    <a:pt x="117" y="42"/>
                  </a:lnTo>
                  <a:lnTo>
                    <a:pt x="101" y="20"/>
                  </a:lnTo>
                  <a:lnTo>
                    <a:pt x="82" y="19"/>
                  </a:lnTo>
                  <a:lnTo>
                    <a:pt x="67" y="20"/>
                  </a:lnTo>
                  <a:lnTo>
                    <a:pt x="61" y="41"/>
                  </a:lnTo>
                  <a:lnTo>
                    <a:pt x="61" y="47"/>
                  </a:lnTo>
                  <a:lnTo>
                    <a:pt x="56" y="47"/>
                  </a:lnTo>
                  <a:lnTo>
                    <a:pt x="51" y="50"/>
                  </a:lnTo>
                  <a:lnTo>
                    <a:pt x="46" y="51"/>
                  </a:lnTo>
                  <a:lnTo>
                    <a:pt x="41" y="51"/>
                  </a:lnTo>
                  <a:lnTo>
                    <a:pt x="41" y="54"/>
                  </a:lnTo>
                  <a:lnTo>
                    <a:pt x="46" y="58"/>
                  </a:lnTo>
                  <a:lnTo>
                    <a:pt x="48" y="62"/>
                  </a:lnTo>
                  <a:lnTo>
                    <a:pt x="54" y="64"/>
                  </a:lnTo>
                  <a:lnTo>
                    <a:pt x="51" y="64"/>
                  </a:lnTo>
                  <a:lnTo>
                    <a:pt x="37" y="64"/>
                  </a:lnTo>
                  <a:lnTo>
                    <a:pt x="21" y="62"/>
                  </a:lnTo>
                  <a:lnTo>
                    <a:pt x="18" y="62"/>
                  </a:lnTo>
                  <a:lnTo>
                    <a:pt x="21" y="62"/>
                  </a:lnTo>
                  <a:lnTo>
                    <a:pt x="21" y="64"/>
                  </a:lnTo>
                  <a:lnTo>
                    <a:pt x="37" y="65"/>
                  </a:lnTo>
                  <a:lnTo>
                    <a:pt x="70" y="68"/>
                  </a:lnTo>
                  <a:lnTo>
                    <a:pt x="91" y="65"/>
                  </a:lnTo>
                  <a:lnTo>
                    <a:pt x="91" y="62"/>
                  </a:lnTo>
                  <a:lnTo>
                    <a:pt x="91" y="47"/>
                  </a:lnTo>
                  <a:lnTo>
                    <a:pt x="86" y="34"/>
                  </a:lnTo>
                  <a:lnTo>
                    <a:pt x="67" y="34"/>
                  </a:lnTo>
                  <a:lnTo>
                    <a:pt x="61" y="34"/>
                  </a:lnTo>
                  <a:lnTo>
                    <a:pt x="59" y="34"/>
                  </a:lnTo>
                  <a:lnTo>
                    <a:pt x="59" y="37"/>
                  </a:lnTo>
                  <a:lnTo>
                    <a:pt x="59" y="41"/>
                  </a:lnTo>
                  <a:lnTo>
                    <a:pt x="59" y="44"/>
                  </a:lnTo>
                  <a:lnTo>
                    <a:pt x="59" y="47"/>
                  </a:lnTo>
                  <a:lnTo>
                    <a:pt x="54" y="51"/>
                  </a:lnTo>
                  <a:lnTo>
                    <a:pt x="39" y="54"/>
                  </a:lnTo>
                  <a:lnTo>
                    <a:pt x="23" y="56"/>
                  </a:lnTo>
                  <a:lnTo>
                    <a:pt x="21" y="56"/>
                  </a:lnTo>
                  <a:lnTo>
                    <a:pt x="15" y="59"/>
                  </a:lnTo>
                  <a:lnTo>
                    <a:pt x="9" y="73"/>
                  </a:lnTo>
                  <a:lnTo>
                    <a:pt x="5" y="76"/>
                  </a:lnTo>
                  <a:lnTo>
                    <a:pt x="0" y="78"/>
                  </a:lnTo>
                  <a:lnTo>
                    <a:pt x="0" y="80"/>
                  </a:lnTo>
                  <a:lnTo>
                    <a:pt x="0" y="81"/>
                  </a:lnTo>
                  <a:lnTo>
                    <a:pt x="0" y="86"/>
                  </a:lnTo>
                  <a:lnTo>
                    <a:pt x="0" y="89"/>
                  </a:lnTo>
                  <a:lnTo>
                    <a:pt x="0" y="92"/>
                  </a:lnTo>
                  <a:lnTo>
                    <a:pt x="0" y="96"/>
                  </a:lnTo>
                </a:path>
              </a:pathLst>
            </a:custGeom>
            <a:noFill/>
            <a:ln w="50800">
              <a:solidFill>
                <a:srgbClr val="C96F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5" name="Freeform 49"/>
            <p:cNvSpPr>
              <a:spLocks/>
            </p:cNvSpPr>
            <p:nvPr/>
          </p:nvSpPr>
          <p:spPr bwMode="auto">
            <a:xfrm>
              <a:off x="4008" y="3349"/>
              <a:ext cx="93" cy="34"/>
            </a:xfrm>
            <a:custGeom>
              <a:avLst/>
              <a:gdLst>
                <a:gd name="T0" fmla="*/ 0 w 195"/>
                <a:gd name="T1" fmla="*/ 1 h 66"/>
                <a:gd name="T2" fmla="*/ 0 w 195"/>
                <a:gd name="T3" fmla="*/ 1 h 66"/>
                <a:gd name="T4" fmla="*/ 0 w 195"/>
                <a:gd name="T5" fmla="*/ 1 h 66"/>
                <a:gd name="T6" fmla="*/ 0 w 195"/>
                <a:gd name="T7" fmla="*/ 1 h 66"/>
                <a:gd name="T8" fmla="*/ 0 w 195"/>
                <a:gd name="T9" fmla="*/ 1 h 66"/>
                <a:gd name="T10" fmla="*/ 0 w 195"/>
                <a:gd name="T11" fmla="*/ 1 h 66"/>
                <a:gd name="T12" fmla="*/ 0 w 195"/>
                <a:gd name="T13" fmla="*/ 1 h 66"/>
                <a:gd name="T14" fmla="*/ 0 w 195"/>
                <a:gd name="T15" fmla="*/ 1 h 66"/>
                <a:gd name="T16" fmla="*/ 0 w 195"/>
                <a:gd name="T17" fmla="*/ 1 h 66"/>
                <a:gd name="T18" fmla="*/ 0 w 195"/>
                <a:gd name="T19" fmla="*/ 1 h 66"/>
                <a:gd name="T20" fmla="*/ 1 w 195"/>
                <a:gd name="T21" fmla="*/ 1 h 66"/>
                <a:gd name="T22" fmla="*/ 1 w 195"/>
                <a:gd name="T23" fmla="*/ 1 h 66"/>
                <a:gd name="T24" fmla="*/ 1 w 195"/>
                <a:gd name="T25" fmla="*/ 1 h 66"/>
                <a:gd name="T26" fmla="*/ 1 w 195"/>
                <a:gd name="T27" fmla="*/ 1 h 66"/>
                <a:gd name="T28" fmla="*/ 1 w 195"/>
                <a:gd name="T29" fmla="*/ 1 h 66"/>
                <a:gd name="T30" fmla="*/ 1 w 195"/>
                <a:gd name="T31" fmla="*/ 1 h 66"/>
                <a:gd name="T32" fmla="*/ 1 w 195"/>
                <a:gd name="T33" fmla="*/ 2 h 66"/>
                <a:gd name="T34" fmla="*/ 1 w 195"/>
                <a:gd name="T35" fmla="*/ 2 h 66"/>
                <a:gd name="T36" fmla="*/ 1 w 195"/>
                <a:gd name="T37" fmla="*/ 1 h 66"/>
                <a:gd name="T38" fmla="*/ 1 w 195"/>
                <a:gd name="T39" fmla="*/ 1 h 66"/>
                <a:gd name="T40" fmla="*/ 1 w 195"/>
                <a:gd name="T41" fmla="*/ 1 h 66"/>
                <a:gd name="T42" fmla="*/ 1 w 195"/>
                <a:gd name="T43" fmla="*/ 1 h 66"/>
                <a:gd name="T44" fmla="*/ 1 w 195"/>
                <a:gd name="T45" fmla="*/ 1 h 66"/>
                <a:gd name="T46" fmla="*/ 1 w 195"/>
                <a:gd name="T47" fmla="*/ 1 h 66"/>
                <a:gd name="T48" fmla="*/ 2 w 195"/>
                <a:gd name="T49" fmla="*/ 1 h 66"/>
                <a:gd name="T50" fmla="*/ 2 w 195"/>
                <a:gd name="T51" fmla="*/ 1 h 66"/>
                <a:gd name="T52" fmla="*/ 2 w 195"/>
                <a:gd name="T53" fmla="*/ 1 h 66"/>
                <a:gd name="T54" fmla="*/ 2 w 195"/>
                <a:gd name="T55" fmla="*/ 1 h 66"/>
                <a:gd name="T56" fmla="*/ 2 w 195"/>
                <a:gd name="T57" fmla="*/ 1 h 66"/>
                <a:gd name="T58" fmla="*/ 2 w 195"/>
                <a:gd name="T59" fmla="*/ 1 h 66"/>
                <a:gd name="T60" fmla="*/ 2 w 195"/>
                <a:gd name="T61" fmla="*/ 0 h 66"/>
                <a:gd name="T62" fmla="*/ 2 w 195"/>
                <a:gd name="T63" fmla="*/ 1 h 6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95"/>
                <a:gd name="T97" fmla="*/ 0 h 66"/>
                <a:gd name="T98" fmla="*/ 195 w 195"/>
                <a:gd name="T99" fmla="*/ 66 h 6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95" h="66">
                  <a:moveTo>
                    <a:pt x="0" y="13"/>
                  </a:moveTo>
                  <a:lnTo>
                    <a:pt x="0" y="20"/>
                  </a:lnTo>
                  <a:lnTo>
                    <a:pt x="9" y="50"/>
                  </a:lnTo>
                  <a:lnTo>
                    <a:pt x="11" y="53"/>
                  </a:lnTo>
                  <a:lnTo>
                    <a:pt x="13" y="59"/>
                  </a:lnTo>
                  <a:lnTo>
                    <a:pt x="16" y="61"/>
                  </a:lnTo>
                  <a:lnTo>
                    <a:pt x="18" y="62"/>
                  </a:lnTo>
                  <a:lnTo>
                    <a:pt x="21" y="62"/>
                  </a:lnTo>
                  <a:lnTo>
                    <a:pt x="23" y="62"/>
                  </a:lnTo>
                  <a:lnTo>
                    <a:pt x="25" y="62"/>
                  </a:lnTo>
                  <a:lnTo>
                    <a:pt x="30" y="62"/>
                  </a:lnTo>
                  <a:lnTo>
                    <a:pt x="36" y="61"/>
                  </a:lnTo>
                  <a:lnTo>
                    <a:pt x="40" y="61"/>
                  </a:lnTo>
                  <a:lnTo>
                    <a:pt x="42" y="59"/>
                  </a:lnTo>
                  <a:lnTo>
                    <a:pt x="45" y="59"/>
                  </a:lnTo>
                  <a:lnTo>
                    <a:pt x="47" y="59"/>
                  </a:lnTo>
                  <a:lnTo>
                    <a:pt x="53" y="59"/>
                  </a:lnTo>
                  <a:lnTo>
                    <a:pt x="57" y="59"/>
                  </a:lnTo>
                  <a:lnTo>
                    <a:pt x="60" y="57"/>
                  </a:lnTo>
                  <a:lnTo>
                    <a:pt x="64" y="57"/>
                  </a:lnTo>
                  <a:lnTo>
                    <a:pt x="69" y="57"/>
                  </a:lnTo>
                  <a:lnTo>
                    <a:pt x="71" y="57"/>
                  </a:lnTo>
                  <a:lnTo>
                    <a:pt x="73" y="57"/>
                  </a:lnTo>
                  <a:lnTo>
                    <a:pt x="78" y="54"/>
                  </a:lnTo>
                  <a:lnTo>
                    <a:pt x="80" y="54"/>
                  </a:lnTo>
                  <a:lnTo>
                    <a:pt x="83" y="54"/>
                  </a:lnTo>
                  <a:lnTo>
                    <a:pt x="84" y="54"/>
                  </a:lnTo>
                  <a:lnTo>
                    <a:pt x="90" y="54"/>
                  </a:lnTo>
                  <a:lnTo>
                    <a:pt x="92" y="54"/>
                  </a:lnTo>
                  <a:lnTo>
                    <a:pt x="91" y="58"/>
                  </a:lnTo>
                  <a:lnTo>
                    <a:pt x="94" y="58"/>
                  </a:lnTo>
                  <a:lnTo>
                    <a:pt x="94" y="62"/>
                  </a:lnTo>
                  <a:lnTo>
                    <a:pt x="96" y="62"/>
                  </a:lnTo>
                  <a:lnTo>
                    <a:pt x="99" y="66"/>
                  </a:lnTo>
                  <a:lnTo>
                    <a:pt x="102" y="66"/>
                  </a:lnTo>
                  <a:lnTo>
                    <a:pt x="104" y="66"/>
                  </a:lnTo>
                  <a:lnTo>
                    <a:pt x="109" y="66"/>
                  </a:lnTo>
                  <a:lnTo>
                    <a:pt x="111" y="63"/>
                  </a:lnTo>
                  <a:lnTo>
                    <a:pt x="115" y="62"/>
                  </a:lnTo>
                  <a:lnTo>
                    <a:pt x="119" y="60"/>
                  </a:lnTo>
                  <a:lnTo>
                    <a:pt x="122" y="58"/>
                  </a:lnTo>
                  <a:lnTo>
                    <a:pt x="126" y="53"/>
                  </a:lnTo>
                  <a:lnTo>
                    <a:pt x="130" y="51"/>
                  </a:lnTo>
                  <a:lnTo>
                    <a:pt x="130" y="50"/>
                  </a:lnTo>
                  <a:lnTo>
                    <a:pt x="131" y="45"/>
                  </a:lnTo>
                  <a:lnTo>
                    <a:pt x="131" y="43"/>
                  </a:lnTo>
                  <a:lnTo>
                    <a:pt x="133" y="42"/>
                  </a:lnTo>
                  <a:lnTo>
                    <a:pt x="138" y="42"/>
                  </a:lnTo>
                  <a:lnTo>
                    <a:pt x="144" y="42"/>
                  </a:lnTo>
                  <a:lnTo>
                    <a:pt x="148" y="39"/>
                  </a:lnTo>
                  <a:lnTo>
                    <a:pt x="155" y="39"/>
                  </a:lnTo>
                  <a:lnTo>
                    <a:pt x="157" y="39"/>
                  </a:lnTo>
                  <a:lnTo>
                    <a:pt x="162" y="42"/>
                  </a:lnTo>
                  <a:lnTo>
                    <a:pt x="164" y="42"/>
                  </a:lnTo>
                  <a:lnTo>
                    <a:pt x="168" y="42"/>
                  </a:lnTo>
                  <a:lnTo>
                    <a:pt x="168" y="36"/>
                  </a:lnTo>
                  <a:lnTo>
                    <a:pt x="168" y="24"/>
                  </a:lnTo>
                  <a:lnTo>
                    <a:pt x="170" y="12"/>
                  </a:lnTo>
                  <a:lnTo>
                    <a:pt x="170" y="8"/>
                  </a:lnTo>
                  <a:lnTo>
                    <a:pt x="172" y="6"/>
                  </a:lnTo>
                  <a:lnTo>
                    <a:pt x="172" y="3"/>
                  </a:lnTo>
                  <a:lnTo>
                    <a:pt x="176" y="0"/>
                  </a:lnTo>
                  <a:lnTo>
                    <a:pt x="193" y="2"/>
                  </a:lnTo>
                  <a:lnTo>
                    <a:pt x="195" y="2"/>
                  </a:lnTo>
                  <a:lnTo>
                    <a:pt x="195" y="4"/>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6" name="Freeform 50"/>
            <p:cNvSpPr>
              <a:spLocks/>
            </p:cNvSpPr>
            <p:nvPr/>
          </p:nvSpPr>
          <p:spPr bwMode="auto">
            <a:xfrm>
              <a:off x="4589" y="3342"/>
              <a:ext cx="77" cy="35"/>
            </a:xfrm>
            <a:custGeom>
              <a:avLst/>
              <a:gdLst>
                <a:gd name="T0" fmla="*/ 2 w 163"/>
                <a:gd name="T1" fmla="*/ 1 h 68"/>
                <a:gd name="T2" fmla="*/ 2 w 163"/>
                <a:gd name="T3" fmla="*/ 0 h 68"/>
                <a:gd name="T4" fmla="*/ 2 w 163"/>
                <a:gd name="T5" fmla="*/ 1 h 68"/>
                <a:gd name="T6" fmla="*/ 1 w 163"/>
                <a:gd name="T7" fmla="*/ 1 h 68"/>
                <a:gd name="T8" fmla="*/ 1 w 163"/>
                <a:gd name="T9" fmla="*/ 1 h 68"/>
                <a:gd name="T10" fmla="*/ 1 w 163"/>
                <a:gd name="T11" fmla="*/ 1 h 68"/>
                <a:gd name="T12" fmla="*/ 1 w 163"/>
                <a:gd name="T13" fmla="*/ 1 h 68"/>
                <a:gd name="T14" fmla="*/ 1 w 163"/>
                <a:gd name="T15" fmla="*/ 1 h 68"/>
                <a:gd name="T16" fmla="*/ 1 w 163"/>
                <a:gd name="T17" fmla="*/ 1 h 68"/>
                <a:gd name="T18" fmla="*/ 1 w 163"/>
                <a:gd name="T19" fmla="*/ 1 h 68"/>
                <a:gd name="T20" fmla="*/ 1 w 163"/>
                <a:gd name="T21" fmla="*/ 1 h 68"/>
                <a:gd name="T22" fmla="*/ 1 w 163"/>
                <a:gd name="T23" fmla="*/ 1 h 68"/>
                <a:gd name="T24" fmla="*/ 1 w 163"/>
                <a:gd name="T25" fmla="*/ 1 h 68"/>
                <a:gd name="T26" fmla="*/ 1 w 163"/>
                <a:gd name="T27" fmla="*/ 1 h 68"/>
                <a:gd name="T28" fmla="*/ 1 w 163"/>
                <a:gd name="T29" fmla="*/ 1 h 68"/>
                <a:gd name="T30" fmla="*/ 1 w 163"/>
                <a:gd name="T31" fmla="*/ 1 h 68"/>
                <a:gd name="T32" fmla="*/ 1 w 163"/>
                <a:gd name="T33" fmla="*/ 1 h 68"/>
                <a:gd name="T34" fmla="*/ 1 w 163"/>
                <a:gd name="T35" fmla="*/ 1 h 68"/>
                <a:gd name="T36" fmla="*/ 1 w 163"/>
                <a:gd name="T37" fmla="*/ 1 h 68"/>
                <a:gd name="T38" fmla="*/ 1 w 163"/>
                <a:gd name="T39" fmla="*/ 1 h 68"/>
                <a:gd name="T40" fmla="*/ 1 w 163"/>
                <a:gd name="T41" fmla="*/ 1 h 68"/>
                <a:gd name="T42" fmla="*/ 1 w 163"/>
                <a:gd name="T43" fmla="*/ 2 h 68"/>
                <a:gd name="T44" fmla="*/ 1 w 163"/>
                <a:gd name="T45" fmla="*/ 2 h 68"/>
                <a:gd name="T46" fmla="*/ 1 w 163"/>
                <a:gd name="T47" fmla="*/ 2 h 68"/>
                <a:gd name="T48" fmla="*/ 1 w 163"/>
                <a:gd name="T49" fmla="*/ 2 h 68"/>
                <a:gd name="T50" fmla="*/ 1 w 163"/>
                <a:gd name="T51" fmla="*/ 2 h 68"/>
                <a:gd name="T52" fmla="*/ 1 w 163"/>
                <a:gd name="T53" fmla="*/ 2 h 68"/>
                <a:gd name="T54" fmla="*/ 1 w 163"/>
                <a:gd name="T55" fmla="*/ 1 h 68"/>
                <a:gd name="T56" fmla="*/ 0 w 163"/>
                <a:gd name="T57" fmla="*/ 1 h 68"/>
                <a:gd name="T58" fmla="*/ 0 w 163"/>
                <a:gd name="T59" fmla="*/ 1 h 68"/>
                <a:gd name="T60" fmla="*/ 0 w 163"/>
                <a:gd name="T61" fmla="*/ 1 h 68"/>
                <a:gd name="T62" fmla="*/ 0 w 163"/>
                <a:gd name="T63" fmla="*/ 1 h 68"/>
                <a:gd name="T64" fmla="*/ 0 w 163"/>
                <a:gd name="T65" fmla="*/ 1 h 68"/>
                <a:gd name="T66" fmla="*/ 0 w 163"/>
                <a:gd name="T67" fmla="*/ 1 h 68"/>
                <a:gd name="T68" fmla="*/ 0 w 163"/>
                <a:gd name="T69" fmla="*/ 1 h 68"/>
                <a:gd name="T70" fmla="*/ 0 w 163"/>
                <a:gd name="T71" fmla="*/ 1 h 68"/>
                <a:gd name="T72" fmla="*/ 0 w 163"/>
                <a:gd name="T73" fmla="*/ 1 h 68"/>
                <a:gd name="T74" fmla="*/ 0 w 163"/>
                <a:gd name="T75" fmla="*/ 1 h 68"/>
                <a:gd name="T76" fmla="*/ 0 w 163"/>
                <a:gd name="T77" fmla="*/ 1 h 68"/>
                <a:gd name="T78" fmla="*/ 0 w 163"/>
                <a:gd name="T79" fmla="*/ 1 h 6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3"/>
                <a:gd name="T121" fmla="*/ 0 h 68"/>
                <a:gd name="T122" fmla="*/ 163 w 163"/>
                <a:gd name="T123" fmla="*/ 68 h 6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3" h="68">
                  <a:moveTo>
                    <a:pt x="163" y="1"/>
                  </a:moveTo>
                  <a:lnTo>
                    <a:pt x="153" y="0"/>
                  </a:lnTo>
                  <a:lnTo>
                    <a:pt x="147" y="3"/>
                  </a:lnTo>
                  <a:lnTo>
                    <a:pt x="132" y="3"/>
                  </a:lnTo>
                  <a:lnTo>
                    <a:pt x="126" y="3"/>
                  </a:lnTo>
                  <a:lnTo>
                    <a:pt x="121" y="3"/>
                  </a:lnTo>
                  <a:lnTo>
                    <a:pt x="118" y="5"/>
                  </a:lnTo>
                  <a:lnTo>
                    <a:pt x="116" y="5"/>
                  </a:lnTo>
                  <a:lnTo>
                    <a:pt x="114" y="7"/>
                  </a:lnTo>
                  <a:lnTo>
                    <a:pt x="109" y="12"/>
                  </a:lnTo>
                  <a:lnTo>
                    <a:pt x="107" y="15"/>
                  </a:lnTo>
                  <a:lnTo>
                    <a:pt x="103" y="21"/>
                  </a:lnTo>
                  <a:lnTo>
                    <a:pt x="103" y="32"/>
                  </a:lnTo>
                  <a:lnTo>
                    <a:pt x="103" y="35"/>
                  </a:lnTo>
                  <a:lnTo>
                    <a:pt x="103" y="36"/>
                  </a:lnTo>
                  <a:lnTo>
                    <a:pt x="101" y="38"/>
                  </a:lnTo>
                  <a:lnTo>
                    <a:pt x="97" y="42"/>
                  </a:lnTo>
                  <a:lnTo>
                    <a:pt x="94" y="42"/>
                  </a:lnTo>
                  <a:lnTo>
                    <a:pt x="90" y="42"/>
                  </a:lnTo>
                  <a:lnTo>
                    <a:pt x="87" y="42"/>
                  </a:lnTo>
                  <a:lnTo>
                    <a:pt x="87" y="54"/>
                  </a:lnTo>
                  <a:lnTo>
                    <a:pt x="85" y="67"/>
                  </a:lnTo>
                  <a:lnTo>
                    <a:pt x="85" y="68"/>
                  </a:lnTo>
                  <a:lnTo>
                    <a:pt x="83" y="68"/>
                  </a:lnTo>
                  <a:lnTo>
                    <a:pt x="77" y="68"/>
                  </a:lnTo>
                  <a:lnTo>
                    <a:pt x="75" y="67"/>
                  </a:lnTo>
                  <a:lnTo>
                    <a:pt x="71" y="64"/>
                  </a:lnTo>
                  <a:lnTo>
                    <a:pt x="71" y="63"/>
                  </a:lnTo>
                  <a:lnTo>
                    <a:pt x="66" y="58"/>
                  </a:lnTo>
                  <a:lnTo>
                    <a:pt x="63" y="54"/>
                  </a:lnTo>
                  <a:lnTo>
                    <a:pt x="63" y="52"/>
                  </a:lnTo>
                  <a:lnTo>
                    <a:pt x="60" y="47"/>
                  </a:lnTo>
                  <a:lnTo>
                    <a:pt x="55" y="44"/>
                  </a:lnTo>
                  <a:lnTo>
                    <a:pt x="52" y="43"/>
                  </a:lnTo>
                  <a:lnTo>
                    <a:pt x="49" y="39"/>
                  </a:lnTo>
                  <a:lnTo>
                    <a:pt x="45" y="39"/>
                  </a:lnTo>
                  <a:lnTo>
                    <a:pt x="39" y="36"/>
                  </a:lnTo>
                  <a:lnTo>
                    <a:pt x="20" y="34"/>
                  </a:lnTo>
                  <a:lnTo>
                    <a:pt x="5" y="34"/>
                  </a:lnTo>
                  <a:lnTo>
                    <a:pt x="0" y="34"/>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7" name="Freeform 51"/>
            <p:cNvSpPr>
              <a:spLocks/>
            </p:cNvSpPr>
            <p:nvPr/>
          </p:nvSpPr>
          <p:spPr bwMode="auto">
            <a:xfrm>
              <a:off x="4365" y="3598"/>
              <a:ext cx="61" cy="37"/>
            </a:xfrm>
            <a:custGeom>
              <a:avLst/>
              <a:gdLst>
                <a:gd name="T0" fmla="*/ 1 w 127"/>
                <a:gd name="T1" fmla="*/ 0 h 75"/>
                <a:gd name="T2" fmla="*/ 1 w 127"/>
                <a:gd name="T3" fmla="*/ 0 h 75"/>
                <a:gd name="T4" fmla="*/ 0 w 127"/>
                <a:gd name="T5" fmla="*/ 0 h 75"/>
                <a:gd name="T6" fmla="*/ 0 w 127"/>
                <a:gd name="T7" fmla="*/ 0 h 75"/>
                <a:gd name="T8" fmla="*/ 0 w 127"/>
                <a:gd name="T9" fmla="*/ 0 h 75"/>
                <a:gd name="T10" fmla="*/ 0 w 127"/>
                <a:gd name="T11" fmla="*/ 0 h 75"/>
                <a:gd name="T12" fmla="*/ 0 w 127"/>
                <a:gd name="T13" fmla="*/ 0 h 75"/>
                <a:gd name="T14" fmla="*/ 0 w 127"/>
                <a:gd name="T15" fmla="*/ 0 h 75"/>
                <a:gd name="T16" fmla="*/ 0 w 127"/>
                <a:gd name="T17" fmla="*/ 0 h 75"/>
                <a:gd name="T18" fmla="*/ 0 w 127"/>
                <a:gd name="T19" fmla="*/ 0 h 75"/>
                <a:gd name="T20" fmla="*/ 0 w 127"/>
                <a:gd name="T21" fmla="*/ 0 h 75"/>
                <a:gd name="T22" fmla="*/ 0 w 127"/>
                <a:gd name="T23" fmla="*/ 0 h 75"/>
                <a:gd name="T24" fmla="*/ 0 w 127"/>
                <a:gd name="T25" fmla="*/ 0 h 75"/>
                <a:gd name="T26" fmla="*/ 0 w 127"/>
                <a:gd name="T27" fmla="*/ 0 h 75"/>
                <a:gd name="T28" fmla="*/ 0 w 127"/>
                <a:gd name="T29" fmla="*/ 0 h 75"/>
                <a:gd name="T30" fmla="*/ 0 w 127"/>
                <a:gd name="T31" fmla="*/ 0 h 75"/>
                <a:gd name="T32" fmla="*/ 0 w 127"/>
                <a:gd name="T33" fmla="*/ 0 h 75"/>
                <a:gd name="T34" fmla="*/ 0 w 127"/>
                <a:gd name="T35" fmla="*/ 0 h 75"/>
                <a:gd name="T36" fmla="*/ 0 w 127"/>
                <a:gd name="T37" fmla="*/ 0 h 75"/>
                <a:gd name="T38" fmla="*/ 0 w 127"/>
                <a:gd name="T39" fmla="*/ 0 h 75"/>
                <a:gd name="T40" fmla="*/ 0 w 127"/>
                <a:gd name="T41" fmla="*/ 0 h 75"/>
                <a:gd name="T42" fmla="*/ 0 w 127"/>
                <a:gd name="T43" fmla="*/ 0 h 75"/>
                <a:gd name="T44" fmla="*/ 0 w 127"/>
                <a:gd name="T45" fmla="*/ 0 h 75"/>
                <a:gd name="T46" fmla="*/ 0 w 127"/>
                <a:gd name="T47" fmla="*/ 0 h 75"/>
                <a:gd name="T48" fmla="*/ 0 w 127"/>
                <a:gd name="T49" fmla="*/ 0 h 75"/>
                <a:gd name="T50" fmla="*/ 0 w 127"/>
                <a:gd name="T51" fmla="*/ 0 h 75"/>
                <a:gd name="T52" fmla="*/ 0 w 127"/>
                <a:gd name="T53" fmla="*/ 0 h 75"/>
                <a:gd name="T54" fmla="*/ 0 w 127"/>
                <a:gd name="T55" fmla="*/ 0 h 75"/>
                <a:gd name="T56" fmla="*/ 0 w 127"/>
                <a:gd name="T57" fmla="*/ 0 h 75"/>
                <a:gd name="T58" fmla="*/ 0 w 127"/>
                <a:gd name="T59" fmla="*/ 0 h 75"/>
                <a:gd name="T60" fmla="*/ 0 w 127"/>
                <a:gd name="T61" fmla="*/ 0 h 75"/>
                <a:gd name="T62" fmla="*/ 0 w 127"/>
                <a:gd name="T63" fmla="*/ 0 h 75"/>
                <a:gd name="T64" fmla="*/ 0 w 127"/>
                <a:gd name="T65" fmla="*/ 1 h 75"/>
                <a:gd name="T66" fmla="*/ 0 w 127"/>
                <a:gd name="T67" fmla="*/ 1 h 75"/>
                <a:gd name="T68" fmla="*/ 0 w 127"/>
                <a:gd name="T69" fmla="*/ 1 h 75"/>
                <a:gd name="T70" fmla="*/ 0 w 127"/>
                <a:gd name="T71" fmla="*/ 1 h 75"/>
                <a:gd name="T72" fmla="*/ 0 w 127"/>
                <a:gd name="T73" fmla="*/ 1 h 75"/>
                <a:gd name="T74" fmla="*/ 0 w 127"/>
                <a:gd name="T75" fmla="*/ 1 h 75"/>
                <a:gd name="T76" fmla="*/ 0 w 127"/>
                <a:gd name="T77" fmla="*/ 1 h 75"/>
                <a:gd name="T78" fmla="*/ 0 w 127"/>
                <a:gd name="T79" fmla="*/ 1 h 75"/>
                <a:gd name="T80" fmla="*/ 0 w 127"/>
                <a:gd name="T81" fmla="*/ 1 h 75"/>
                <a:gd name="T82" fmla="*/ 0 w 127"/>
                <a:gd name="T83" fmla="*/ 1 h 75"/>
                <a:gd name="T84" fmla="*/ 0 w 127"/>
                <a:gd name="T85" fmla="*/ 1 h 7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27"/>
                <a:gd name="T130" fmla="*/ 0 h 75"/>
                <a:gd name="T131" fmla="*/ 127 w 127"/>
                <a:gd name="T132" fmla="*/ 75 h 7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27" h="75">
                  <a:moveTo>
                    <a:pt x="127" y="4"/>
                  </a:moveTo>
                  <a:lnTo>
                    <a:pt x="124" y="4"/>
                  </a:lnTo>
                  <a:lnTo>
                    <a:pt x="65" y="0"/>
                  </a:lnTo>
                  <a:lnTo>
                    <a:pt x="63" y="0"/>
                  </a:lnTo>
                  <a:lnTo>
                    <a:pt x="62" y="3"/>
                  </a:lnTo>
                  <a:lnTo>
                    <a:pt x="61" y="5"/>
                  </a:lnTo>
                  <a:lnTo>
                    <a:pt x="58" y="6"/>
                  </a:lnTo>
                  <a:lnTo>
                    <a:pt x="58" y="9"/>
                  </a:lnTo>
                  <a:lnTo>
                    <a:pt x="58" y="13"/>
                  </a:lnTo>
                  <a:lnTo>
                    <a:pt x="58" y="16"/>
                  </a:lnTo>
                  <a:lnTo>
                    <a:pt x="58" y="19"/>
                  </a:lnTo>
                  <a:lnTo>
                    <a:pt x="58" y="23"/>
                  </a:lnTo>
                  <a:lnTo>
                    <a:pt x="56" y="24"/>
                  </a:lnTo>
                  <a:lnTo>
                    <a:pt x="49" y="27"/>
                  </a:lnTo>
                  <a:lnTo>
                    <a:pt x="45" y="28"/>
                  </a:lnTo>
                  <a:lnTo>
                    <a:pt x="30" y="30"/>
                  </a:lnTo>
                  <a:lnTo>
                    <a:pt x="26" y="35"/>
                  </a:lnTo>
                  <a:lnTo>
                    <a:pt x="24" y="35"/>
                  </a:lnTo>
                  <a:lnTo>
                    <a:pt x="22" y="37"/>
                  </a:lnTo>
                  <a:lnTo>
                    <a:pt x="19" y="37"/>
                  </a:lnTo>
                  <a:lnTo>
                    <a:pt x="19" y="38"/>
                  </a:lnTo>
                  <a:lnTo>
                    <a:pt x="17" y="42"/>
                  </a:lnTo>
                  <a:lnTo>
                    <a:pt x="14" y="46"/>
                  </a:lnTo>
                  <a:lnTo>
                    <a:pt x="11" y="50"/>
                  </a:lnTo>
                  <a:lnTo>
                    <a:pt x="11" y="51"/>
                  </a:lnTo>
                  <a:lnTo>
                    <a:pt x="11" y="55"/>
                  </a:lnTo>
                  <a:lnTo>
                    <a:pt x="9" y="55"/>
                  </a:lnTo>
                  <a:lnTo>
                    <a:pt x="5" y="55"/>
                  </a:lnTo>
                  <a:lnTo>
                    <a:pt x="3" y="55"/>
                  </a:lnTo>
                  <a:lnTo>
                    <a:pt x="3" y="58"/>
                  </a:lnTo>
                  <a:lnTo>
                    <a:pt x="0" y="58"/>
                  </a:lnTo>
                  <a:lnTo>
                    <a:pt x="0" y="62"/>
                  </a:lnTo>
                  <a:lnTo>
                    <a:pt x="0" y="64"/>
                  </a:lnTo>
                  <a:lnTo>
                    <a:pt x="0" y="67"/>
                  </a:lnTo>
                  <a:lnTo>
                    <a:pt x="0" y="69"/>
                  </a:lnTo>
                  <a:lnTo>
                    <a:pt x="0" y="71"/>
                  </a:lnTo>
                  <a:lnTo>
                    <a:pt x="3" y="71"/>
                  </a:lnTo>
                  <a:lnTo>
                    <a:pt x="5" y="71"/>
                  </a:lnTo>
                  <a:lnTo>
                    <a:pt x="11" y="75"/>
                  </a:lnTo>
                  <a:lnTo>
                    <a:pt x="14" y="72"/>
                  </a:lnTo>
                  <a:lnTo>
                    <a:pt x="39" y="68"/>
                  </a:lnTo>
                  <a:lnTo>
                    <a:pt x="45" y="67"/>
                  </a:lnTo>
                  <a:lnTo>
                    <a:pt x="47" y="67"/>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8" name="Freeform 52"/>
            <p:cNvSpPr>
              <a:spLocks/>
            </p:cNvSpPr>
            <p:nvPr/>
          </p:nvSpPr>
          <p:spPr bwMode="auto">
            <a:xfrm>
              <a:off x="3937" y="3324"/>
              <a:ext cx="62" cy="59"/>
            </a:xfrm>
            <a:custGeom>
              <a:avLst/>
              <a:gdLst>
                <a:gd name="T0" fmla="*/ 1 w 131"/>
                <a:gd name="T1" fmla="*/ 0 h 116"/>
                <a:gd name="T2" fmla="*/ 1 w 131"/>
                <a:gd name="T3" fmla="*/ 1 h 116"/>
                <a:gd name="T4" fmla="*/ 1 w 131"/>
                <a:gd name="T5" fmla="*/ 1 h 116"/>
                <a:gd name="T6" fmla="*/ 1 w 131"/>
                <a:gd name="T7" fmla="*/ 1 h 116"/>
                <a:gd name="T8" fmla="*/ 1 w 131"/>
                <a:gd name="T9" fmla="*/ 1 h 116"/>
                <a:gd name="T10" fmla="*/ 1 w 131"/>
                <a:gd name="T11" fmla="*/ 1 h 116"/>
                <a:gd name="T12" fmla="*/ 1 w 131"/>
                <a:gd name="T13" fmla="*/ 1 h 116"/>
                <a:gd name="T14" fmla="*/ 1 w 131"/>
                <a:gd name="T15" fmla="*/ 1 h 116"/>
                <a:gd name="T16" fmla="*/ 0 w 131"/>
                <a:gd name="T17" fmla="*/ 1 h 116"/>
                <a:gd name="T18" fmla="*/ 0 w 131"/>
                <a:gd name="T19" fmla="*/ 1 h 116"/>
                <a:gd name="T20" fmla="*/ 0 w 131"/>
                <a:gd name="T21" fmla="*/ 1 h 116"/>
                <a:gd name="T22" fmla="*/ 0 w 131"/>
                <a:gd name="T23" fmla="*/ 1 h 116"/>
                <a:gd name="T24" fmla="*/ 0 w 131"/>
                <a:gd name="T25" fmla="*/ 1 h 116"/>
                <a:gd name="T26" fmla="*/ 0 w 131"/>
                <a:gd name="T27" fmla="*/ 1 h 116"/>
                <a:gd name="T28" fmla="*/ 0 w 131"/>
                <a:gd name="T29" fmla="*/ 1 h 116"/>
                <a:gd name="T30" fmla="*/ 0 w 131"/>
                <a:gd name="T31" fmla="*/ 1 h 116"/>
                <a:gd name="T32" fmla="*/ 0 w 131"/>
                <a:gd name="T33" fmla="*/ 1 h 116"/>
                <a:gd name="T34" fmla="*/ 0 w 131"/>
                <a:gd name="T35" fmla="*/ 1 h 116"/>
                <a:gd name="T36" fmla="*/ 0 w 131"/>
                <a:gd name="T37" fmla="*/ 1 h 116"/>
                <a:gd name="T38" fmla="*/ 0 w 131"/>
                <a:gd name="T39" fmla="*/ 1 h 116"/>
                <a:gd name="T40" fmla="*/ 0 w 131"/>
                <a:gd name="T41" fmla="*/ 1 h 116"/>
                <a:gd name="T42" fmla="*/ 0 w 131"/>
                <a:gd name="T43" fmla="*/ 1 h 116"/>
                <a:gd name="T44" fmla="*/ 0 w 131"/>
                <a:gd name="T45" fmla="*/ 1 h 116"/>
                <a:gd name="T46" fmla="*/ 0 w 131"/>
                <a:gd name="T47" fmla="*/ 1 h 116"/>
                <a:gd name="T48" fmla="*/ 0 w 131"/>
                <a:gd name="T49" fmla="*/ 1 h 116"/>
                <a:gd name="T50" fmla="*/ 0 w 131"/>
                <a:gd name="T51" fmla="*/ 1 h 116"/>
                <a:gd name="T52" fmla="*/ 0 w 131"/>
                <a:gd name="T53" fmla="*/ 1 h 116"/>
                <a:gd name="T54" fmla="*/ 0 w 131"/>
                <a:gd name="T55" fmla="*/ 1 h 116"/>
                <a:gd name="T56" fmla="*/ 0 w 131"/>
                <a:gd name="T57" fmla="*/ 1 h 116"/>
                <a:gd name="T58" fmla="*/ 0 w 131"/>
                <a:gd name="T59" fmla="*/ 1 h 116"/>
                <a:gd name="T60" fmla="*/ 0 w 131"/>
                <a:gd name="T61" fmla="*/ 1 h 116"/>
                <a:gd name="T62" fmla="*/ 0 w 131"/>
                <a:gd name="T63" fmla="*/ 1 h 116"/>
                <a:gd name="T64" fmla="*/ 0 w 131"/>
                <a:gd name="T65" fmla="*/ 1 h 116"/>
                <a:gd name="T66" fmla="*/ 0 w 131"/>
                <a:gd name="T67" fmla="*/ 1 h 116"/>
                <a:gd name="T68" fmla="*/ 0 w 131"/>
                <a:gd name="T69" fmla="*/ 1 h 116"/>
                <a:gd name="T70" fmla="*/ 0 w 131"/>
                <a:gd name="T71" fmla="*/ 2 h 116"/>
                <a:gd name="T72" fmla="*/ 0 w 131"/>
                <a:gd name="T73" fmla="*/ 2 h 116"/>
                <a:gd name="T74" fmla="*/ 0 w 131"/>
                <a:gd name="T75" fmla="*/ 2 h 116"/>
                <a:gd name="T76" fmla="*/ 0 w 131"/>
                <a:gd name="T77" fmla="*/ 2 h 116"/>
                <a:gd name="T78" fmla="*/ 0 w 131"/>
                <a:gd name="T79" fmla="*/ 2 h 116"/>
                <a:gd name="T80" fmla="*/ 0 w 131"/>
                <a:gd name="T81" fmla="*/ 2 h 116"/>
                <a:gd name="T82" fmla="*/ 0 w 131"/>
                <a:gd name="T83" fmla="*/ 2 h 116"/>
                <a:gd name="T84" fmla="*/ 0 w 131"/>
                <a:gd name="T85" fmla="*/ 2 h 116"/>
                <a:gd name="T86" fmla="*/ 0 w 131"/>
                <a:gd name="T87" fmla="*/ 2 h 116"/>
                <a:gd name="T88" fmla="*/ 0 w 131"/>
                <a:gd name="T89" fmla="*/ 2 h 116"/>
                <a:gd name="T90" fmla="*/ 0 w 131"/>
                <a:gd name="T91" fmla="*/ 2 h 116"/>
                <a:gd name="T92" fmla="*/ 0 w 131"/>
                <a:gd name="T93" fmla="*/ 2 h 116"/>
                <a:gd name="T94" fmla="*/ 0 w 131"/>
                <a:gd name="T95" fmla="*/ 2 h 116"/>
                <a:gd name="T96" fmla="*/ 0 w 131"/>
                <a:gd name="T97" fmla="*/ 2 h 116"/>
                <a:gd name="T98" fmla="*/ 0 w 131"/>
                <a:gd name="T99" fmla="*/ 2 h 11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31"/>
                <a:gd name="T151" fmla="*/ 0 h 116"/>
                <a:gd name="T152" fmla="*/ 131 w 131"/>
                <a:gd name="T153" fmla="*/ 116 h 11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31" h="116">
                  <a:moveTo>
                    <a:pt x="131" y="0"/>
                  </a:moveTo>
                  <a:lnTo>
                    <a:pt x="122" y="2"/>
                  </a:lnTo>
                  <a:lnTo>
                    <a:pt x="120" y="2"/>
                  </a:lnTo>
                  <a:lnTo>
                    <a:pt x="90" y="4"/>
                  </a:lnTo>
                  <a:lnTo>
                    <a:pt x="87" y="4"/>
                  </a:lnTo>
                  <a:lnTo>
                    <a:pt x="84" y="4"/>
                  </a:lnTo>
                  <a:lnTo>
                    <a:pt x="82" y="4"/>
                  </a:lnTo>
                  <a:lnTo>
                    <a:pt x="77" y="4"/>
                  </a:lnTo>
                  <a:lnTo>
                    <a:pt x="62" y="3"/>
                  </a:lnTo>
                  <a:lnTo>
                    <a:pt x="57" y="3"/>
                  </a:lnTo>
                  <a:lnTo>
                    <a:pt x="43" y="3"/>
                  </a:lnTo>
                  <a:lnTo>
                    <a:pt x="38" y="3"/>
                  </a:lnTo>
                  <a:lnTo>
                    <a:pt x="31" y="3"/>
                  </a:lnTo>
                  <a:lnTo>
                    <a:pt x="26" y="3"/>
                  </a:lnTo>
                  <a:lnTo>
                    <a:pt x="21" y="6"/>
                  </a:lnTo>
                  <a:lnTo>
                    <a:pt x="20" y="6"/>
                  </a:lnTo>
                  <a:lnTo>
                    <a:pt x="17" y="6"/>
                  </a:lnTo>
                  <a:lnTo>
                    <a:pt x="15" y="6"/>
                  </a:lnTo>
                  <a:lnTo>
                    <a:pt x="12" y="8"/>
                  </a:lnTo>
                  <a:lnTo>
                    <a:pt x="6" y="10"/>
                  </a:lnTo>
                  <a:lnTo>
                    <a:pt x="6" y="12"/>
                  </a:lnTo>
                  <a:lnTo>
                    <a:pt x="2" y="15"/>
                  </a:lnTo>
                  <a:lnTo>
                    <a:pt x="2" y="17"/>
                  </a:lnTo>
                  <a:lnTo>
                    <a:pt x="0" y="18"/>
                  </a:lnTo>
                  <a:lnTo>
                    <a:pt x="0" y="24"/>
                  </a:lnTo>
                  <a:lnTo>
                    <a:pt x="0" y="26"/>
                  </a:lnTo>
                  <a:lnTo>
                    <a:pt x="0" y="30"/>
                  </a:lnTo>
                  <a:lnTo>
                    <a:pt x="0" y="33"/>
                  </a:lnTo>
                  <a:lnTo>
                    <a:pt x="0" y="47"/>
                  </a:lnTo>
                  <a:lnTo>
                    <a:pt x="0" y="50"/>
                  </a:lnTo>
                  <a:lnTo>
                    <a:pt x="0" y="51"/>
                  </a:lnTo>
                  <a:lnTo>
                    <a:pt x="0" y="54"/>
                  </a:lnTo>
                  <a:lnTo>
                    <a:pt x="2" y="57"/>
                  </a:lnTo>
                  <a:lnTo>
                    <a:pt x="2" y="59"/>
                  </a:lnTo>
                  <a:lnTo>
                    <a:pt x="2" y="61"/>
                  </a:lnTo>
                  <a:lnTo>
                    <a:pt x="2" y="64"/>
                  </a:lnTo>
                  <a:lnTo>
                    <a:pt x="6" y="70"/>
                  </a:lnTo>
                  <a:lnTo>
                    <a:pt x="20" y="81"/>
                  </a:lnTo>
                  <a:lnTo>
                    <a:pt x="23" y="85"/>
                  </a:lnTo>
                  <a:lnTo>
                    <a:pt x="23" y="86"/>
                  </a:lnTo>
                  <a:lnTo>
                    <a:pt x="25" y="88"/>
                  </a:lnTo>
                  <a:lnTo>
                    <a:pt x="25" y="90"/>
                  </a:lnTo>
                  <a:lnTo>
                    <a:pt x="25" y="94"/>
                  </a:lnTo>
                  <a:lnTo>
                    <a:pt x="25" y="98"/>
                  </a:lnTo>
                  <a:lnTo>
                    <a:pt x="25" y="103"/>
                  </a:lnTo>
                  <a:lnTo>
                    <a:pt x="28" y="105"/>
                  </a:lnTo>
                  <a:lnTo>
                    <a:pt x="30" y="110"/>
                  </a:lnTo>
                  <a:lnTo>
                    <a:pt x="46" y="113"/>
                  </a:lnTo>
                  <a:lnTo>
                    <a:pt x="64" y="116"/>
                  </a:lnTo>
                  <a:lnTo>
                    <a:pt x="66" y="113"/>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9" name="Freeform 53"/>
            <p:cNvSpPr>
              <a:spLocks/>
            </p:cNvSpPr>
            <p:nvPr/>
          </p:nvSpPr>
          <p:spPr bwMode="auto">
            <a:xfrm>
              <a:off x="3964" y="3446"/>
              <a:ext cx="117" cy="92"/>
            </a:xfrm>
            <a:custGeom>
              <a:avLst/>
              <a:gdLst>
                <a:gd name="T0" fmla="*/ 5 w 173"/>
                <a:gd name="T1" fmla="*/ 0 h 83"/>
                <a:gd name="T2" fmla="*/ 3 w 173"/>
                <a:gd name="T3" fmla="*/ 64 h 83"/>
                <a:gd name="T4" fmla="*/ 3 w 173"/>
                <a:gd name="T5" fmla="*/ 68 h 83"/>
                <a:gd name="T6" fmla="*/ 6 w 173"/>
                <a:gd name="T7" fmla="*/ 75 h 83"/>
                <a:gd name="T8" fmla="*/ 11 w 173"/>
                <a:gd name="T9" fmla="*/ 83 h 83"/>
                <a:gd name="T10" fmla="*/ 13 w 173"/>
                <a:gd name="T11" fmla="*/ 83 h 83"/>
                <a:gd name="T12" fmla="*/ 14 w 173"/>
                <a:gd name="T13" fmla="*/ 88 h 83"/>
                <a:gd name="T14" fmla="*/ 14 w 173"/>
                <a:gd name="T15" fmla="*/ 124 h 83"/>
                <a:gd name="T16" fmla="*/ 14 w 173"/>
                <a:gd name="T17" fmla="*/ 125 h 83"/>
                <a:gd name="T18" fmla="*/ 10 w 173"/>
                <a:gd name="T19" fmla="*/ 102 h 83"/>
                <a:gd name="T20" fmla="*/ 2 w 173"/>
                <a:gd name="T21" fmla="*/ 65 h 83"/>
                <a:gd name="T22" fmla="*/ 1 w 173"/>
                <a:gd name="T23" fmla="*/ 65 h 83"/>
                <a:gd name="T24" fmla="*/ 1 w 173"/>
                <a:gd name="T25" fmla="*/ 68 h 83"/>
                <a:gd name="T26" fmla="*/ 0 w 173"/>
                <a:gd name="T27" fmla="*/ 75 h 83"/>
                <a:gd name="T28" fmla="*/ 1 w 173"/>
                <a:gd name="T29" fmla="*/ 82 h 83"/>
                <a:gd name="T30" fmla="*/ 2 w 173"/>
                <a:gd name="T31" fmla="*/ 91 h 83"/>
                <a:gd name="T32" fmla="*/ 3 w 173"/>
                <a:gd name="T33" fmla="*/ 92 h 83"/>
                <a:gd name="T34" fmla="*/ 3 w 173"/>
                <a:gd name="T35" fmla="*/ 137 h 83"/>
                <a:gd name="T36" fmla="*/ 6 w 173"/>
                <a:gd name="T37" fmla="*/ 150 h 83"/>
                <a:gd name="T38" fmla="*/ 7 w 173"/>
                <a:gd name="T39" fmla="*/ 150 h 83"/>
                <a:gd name="T40" fmla="*/ 9 w 173"/>
                <a:gd name="T41" fmla="*/ 154 h 83"/>
                <a:gd name="T42" fmla="*/ 9 w 173"/>
                <a:gd name="T43" fmla="*/ 150 h 83"/>
                <a:gd name="T44" fmla="*/ 9 w 173"/>
                <a:gd name="T45" fmla="*/ 136 h 83"/>
                <a:gd name="T46" fmla="*/ 8 w 173"/>
                <a:gd name="T47" fmla="*/ 134 h 83"/>
                <a:gd name="T48" fmla="*/ 8 w 173"/>
                <a:gd name="T49" fmla="*/ 124 h 83"/>
                <a:gd name="T50" fmla="*/ 7 w 173"/>
                <a:gd name="T51" fmla="*/ 123 h 83"/>
                <a:gd name="T52" fmla="*/ 7 w 173"/>
                <a:gd name="T53" fmla="*/ 129 h 83"/>
                <a:gd name="T54" fmla="*/ 10 w 173"/>
                <a:gd name="T55" fmla="*/ 137 h 83"/>
                <a:gd name="T56" fmla="*/ 11 w 173"/>
                <a:gd name="T57" fmla="*/ 137 h 83"/>
                <a:gd name="T58" fmla="*/ 14 w 173"/>
                <a:gd name="T59" fmla="*/ 137 h 83"/>
                <a:gd name="T60" fmla="*/ 16 w 173"/>
                <a:gd name="T61" fmla="*/ 136 h 83"/>
                <a:gd name="T62" fmla="*/ 16 w 173"/>
                <a:gd name="T63" fmla="*/ 122 h 83"/>
                <a:gd name="T64" fmla="*/ 16 w 173"/>
                <a:gd name="T65" fmla="*/ 109 h 83"/>
                <a:gd name="T66" fmla="*/ 16 w 173"/>
                <a:gd name="T67" fmla="*/ 98 h 83"/>
                <a:gd name="T68" fmla="*/ 16 w 173"/>
                <a:gd name="T69" fmla="*/ 88 h 83"/>
                <a:gd name="T70" fmla="*/ 15 w 173"/>
                <a:gd name="T71" fmla="*/ 80 h 83"/>
                <a:gd name="T72" fmla="*/ 15 w 173"/>
                <a:gd name="T73" fmla="*/ 67 h 83"/>
                <a:gd name="T74" fmla="*/ 15 w 173"/>
                <a:gd name="T75" fmla="*/ 61 h 83"/>
                <a:gd name="T76" fmla="*/ 14 w 173"/>
                <a:gd name="T77" fmla="*/ 61 h 83"/>
                <a:gd name="T78" fmla="*/ 14 w 173"/>
                <a:gd name="T79" fmla="*/ 52 h 83"/>
                <a:gd name="T80" fmla="*/ 14 w 173"/>
                <a:gd name="T81" fmla="*/ 22 h 83"/>
                <a:gd name="T82" fmla="*/ 14 w 173"/>
                <a:gd name="T83" fmla="*/ 22 h 8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73"/>
                <a:gd name="T127" fmla="*/ 0 h 83"/>
                <a:gd name="T128" fmla="*/ 173 w 173"/>
                <a:gd name="T129" fmla="*/ 83 h 8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73" h="83">
                  <a:moveTo>
                    <a:pt x="55" y="0"/>
                  </a:moveTo>
                  <a:lnTo>
                    <a:pt x="53" y="0"/>
                  </a:lnTo>
                  <a:lnTo>
                    <a:pt x="48" y="0"/>
                  </a:lnTo>
                  <a:lnTo>
                    <a:pt x="34" y="34"/>
                  </a:lnTo>
                  <a:lnTo>
                    <a:pt x="34" y="35"/>
                  </a:lnTo>
                  <a:lnTo>
                    <a:pt x="40" y="37"/>
                  </a:lnTo>
                  <a:lnTo>
                    <a:pt x="45" y="40"/>
                  </a:lnTo>
                  <a:lnTo>
                    <a:pt x="66" y="41"/>
                  </a:lnTo>
                  <a:lnTo>
                    <a:pt x="92" y="42"/>
                  </a:lnTo>
                  <a:lnTo>
                    <a:pt x="111" y="45"/>
                  </a:lnTo>
                  <a:lnTo>
                    <a:pt x="131" y="45"/>
                  </a:lnTo>
                  <a:lnTo>
                    <a:pt x="135" y="45"/>
                  </a:lnTo>
                  <a:lnTo>
                    <a:pt x="135" y="43"/>
                  </a:lnTo>
                  <a:lnTo>
                    <a:pt x="139" y="47"/>
                  </a:lnTo>
                  <a:lnTo>
                    <a:pt x="141" y="65"/>
                  </a:lnTo>
                  <a:lnTo>
                    <a:pt x="141" y="67"/>
                  </a:lnTo>
                  <a:lnTo>
                    <a:pt x="141" y="68"/>
                  </a:lnTo>
                  <a:lnTo>
                    <a:pt x="138" y="68"/>
                  </a:lnTo>
                  <a:lnTo>
                    <a:pt x="132" y="67"/>
                  </a:lnTo>
                  <a:lnTo>
                    <a:pt x="107" y="55"/>
                  </a:lnTo>
                  <a:lnTo>
                    <a:pt x="69" y="49"/>
                  </a:lnTo>
                  <a:lnTo>
                    <a:pt x="27" y="35"/>
                  </a:lnTo>
                  <a:lnTo>
                    <a:pt x="7" y="35"/>
                  </a:lnTo>
                  <a:lnTo>
                    <a:pt x="4" y="35"/>
                  </a:lnTo>
                  <a:lnTo>
                    <a:pt x="2" y="35"/>
                  </a:lnTo>
                  <a:lnTo>
                    <a:pt x="2" y="37"/>
                  </a:lnTo>
                  <a:lnTo>
                    <a:pt x="2" y="40"/>
                  </a:lnTo>
                  <a:lnTo>
                    <a:pt x="0" y="41"/>
                  </a:lnTo>
                  <a:lnTo>
                    <a:pt x="0" y="43"/>
                  </a:lnTo>
                  <a:lnTo>
                    <a:pt x="4" y="44"/>
                  </a:lnTo>
                  <a:lnTo>
                    <a:pt x="19" y="49"/>
                  </a:lnTo>
                  <a:lnTo>
                    <a:pt x="26" y="49"/>
                  </a:lnTo>
                  <a:lnTo>
                    <a:pt x="27" y="49"/>
                  </a:lnTo>
                  <a:lnTo>
                    <a:pt x="30" y="50"/>
                  </a:lnTo>
                  <a:lnTo>
                    <a:pt x="33" y="63"/>
                  </a:lnTo>
                  <a:lnTo>
                    <a:pt x="39" y="74"/>
                  </a:lnTo>
                  <a:lnTo>
                    <a:pt x="44" y="75"/>
                  </a:lnTo>
                  <a:lnTo>
                    <a:pt x="60" y="80"/>
                  </a:lnTo>
                  <a:lnTo>
                    <a:pt x="65" y="80"/>
                  </a:lnTo>
                  <a:lnTo>
                    <a:pt x="70" y="80"/>
                  </a:lnTo>
                  <a:lnTo>
                    <a:pt x="85" y="83"/>
                  </a:lnTo>
                  <a:lnTo>
                    <a:pt x="88" y="83"/>
                  </a:lnTo>
                  <a:lnTo>
                    <a:pt x="88" y="81"/>
                  </a:lnTo>
                  <a:lnTo>
                    <a:pt x="91" y="80"/>
                  </a:lnTo>
                  <a:lnTo>
                    <a:pt x="91" y="75"/>
                  </a:lnTo>
                  <a:lnTo>
                    <a:pt x="91" y="73"/>
                  </a:lnTo>
                  <a:lnTo>
                    <a:pt x="88" y="72"/>
                  </a:lnTo>
                  <a:lnTo>
                    <a:pt x="85" y="71"/>
                  </a:lnTo>
                  <a:lnTo>
                    <a:pt x="83" y="71"/>
                  </a:lnTo>
                  <a:lnTo>
                    <a:pt x="83" y="67"/>
                  </a:lnTo>
                  <a:lnTo>
                    <a:pt x="80" y="66"/>
                  </a:lnTo>
                  <a:lnTo>
                    <a:pt x="77" y="66"/>
                  </a:lnTo>
                  <a:lnTo>
                    <a:pt x="75" y="66"/>
                  </a:lnTo>
                  <a:lnTo>
                    <a:pt x="77" y="70"/>
                  </a:lnTo>
                  <a:lnTo>
                    <a:pt x="93" y="72"/>
                  </a:lnTo>
                  <a:lnTo>
                    <a:pt x="107" y="74"/>
                  </a:lnTo>
                  <a:lnTo>
                    <a:pt x="110" y="74"/>
                  </a:lnTo>
                  <a:lnTo>
                    <a:pt x="114" y="74"/>
                  </a:lnTo>
                  <a:lnTo>
                    <a:pt x="117" y="74"/>
                  </a:lnTo>
                  <a:lnTo>
                    <a:pt x="143" y="74"/>
                  </a:lnTo>
                  <a:lnTo>
                    <a:pt x="163" y="74"/>
                  </a:lnTo>
                  <a:lnTo>
                    <a:pt x="168" y="73"/>
                  </a:lnTo>
                  <a:lnTo>
                    <a:pt x="171" y="68"/>
                  </a:lnTo>
                  <a:lnTo>
                    <a:pt x="173" y="65"/>
                  </a:lnTo>
                  <a:lnTo>
                    <a:pt x="173" y="64"/>
                  </a:lnTo>
                  <a:lnTo>
                    <a:pt x="173" y="58"/>
                  </a:lnTo>
                  <a:lnTo>
                    <a:pt x="171" y="56"/>
                  </a:lnTo>
                  <a:lnTo>
                    <a:pt x="166" y="52"/>
                  </a:lnTo>
                  <a:lnTo>
                    <a:pt x="164" y="51"/>
                  </a:lnTo>
                  <a:lnTo>
                    <a:pt x="164" y="47"/>
                  </a:lnTo>
                  <a:lnTo>
                    <a:pt x="162" y="45"/>
                  </a:lnTo>
                  <a:lnTo>
                    <a:pt x="160" y="43"/>
                  </a:lnTo>
                  <a:lnTo>
                    <a:pt x="157" y="40"/>
                  </a:lnTo>
                  <a:lnTo>
                    <a:pt x="157" y="36"/>
                  </a:lnTo>
                  <a:lnTo>
                    <a:pt x="157" y="33"/>
                  </a:lnTo>
                  <a:lnTo>
                    <a:pt x="155" y="33"/>
                  </a:lnTo>
                  <a:lnTo>
                    <a:pt x="153" y="33"/>
                  </a:lnTo>
                  <a:lnTo>
                    <a:pt x="147" y="33"/>
                  </a:lnTo>
                  <a:lnTo>
                    <a:pt x="147" y="31"/>
                  </a:lnTo>
                  <a:lnTo>
                    <a:pt x="147" y="28"/>
                  </a:lnTo>
                  <a:lnTo>
                    <a:pt x="147" y="24"/>
                  </a:lnTo>
                  <a:lnTo>
                    <a:pt x="147" y="12"/>
                  </a:lnTo>
                  <a:lnTo>
                    <a:pt x="145" y="12"/>
                  </a:lnTo>
                  <a:lnTo>
                    <a:pt x="142" y="12"/>
                  </a:lnTo>
                  <a:lnTo>
                    <a:pt x="139" y="12"/>
                  </a:lnTo>
                </a:path>
              </a:pathLst>
            </a:custGeom>
            <a:noFill/>
            <a:ln w="50800">
              <a:solidFill>
                <a:srgbClr val="8F460D"/>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60" name="Freeform 54"/>
            <p:cNvSpPr>
              <a:spLocks/>
            </p:cNvSpPr>
            <p:nvPr/>
          </p:nvSpPr>
          <p:spPr bwMode="auto">
            <a:xfrm rot="10150074">
              <a:off x="4185" y="3456"/>
              <a:ext cx="133" cy="84"/>
            </a:xfrm>
            <a:custGeom>
              <a:avLst/>
              <a:gdLst>
                <a:gd name="T0" fmla="*/ 12 w 173"/>
                <a:gd name="T1" fmla="*/ 0 h 83"/>
                <a:gd name="T2" fmla="*/ 7 w 173"/>
                <a:gd name="T3" fmla="*/ 34 h 83"/>
                <a:gd name="T4" fmla="*/ 8 w 173"/>
                <a:gd name="T5" fmla="*/ 37 h 83"/>
                <a:gd name="T6" fmla="*/ 14 w 173"/>
                <a:gd name="T7" fmla="*/ 41 h 83"/>
                <a:gd name="T8" fmla="*/ 22 w 173"/>
                <a:gd name="T9" fmla="*/ 51 h 83"/>
                <a:gd name="T10" fmla="*/ 28 w 173"/>
                <a:gd name="T11" fmla="*/ 51 h 83"/>
                <a:gd name="T12" fmla="*/ 28 w 173"/>
                <a:gd name="T13" fmla="*/ 53 h 83"/>
                <a:gd name="T14" fmla="*/ 29 w 173"/>
                <a:gd name="T15" fmla="*/ 73 h 83"/>
                <a:gd name="T16" fmla="*/ 28 w 173"/>
                <a:gd name="T17" fmla="*/ 74 h 83"/>
                <a:gd name="T18" fmla="*/ 22 w 173"/>
                <a:gd name="T19" fmla="*/ 61 h 83"/>
                <a:gd name="T20" fmla="*/ 5 w 173"/>
                <a:gd name="T21" fmla="*/ 35 h 83"/>
                <a:gd name="T22" fmla="*/ 2 w 173"/>
                <a:gd name="T23" fmla="*/ 35 h 83"/>
                <a:gd name="T24" fmla="*/ 2 w 173"/>
                <a:gd name="T25" fmla="*/ 37 h 83"/>
                <a:gd name="T26" fmla="*/ 0 w 173"/>
                <a:gd name="T27" fmla="*/ 41 h 83"/>
                <a:gd name="T28" fmla="*/ 2 w 173"/>
                <a:gd name="T29" fmla="*/ 50 h 83"/>
                <a:gd name="T30" fmla="*/ 5 w 173"/>
                <a:gd name="T31" fmla="*/ 55 h 83"/>
                <a:gd name="T32" fmla="*/ 6 w 173"/>
                <a:gd name="T33" fmla="*/ 56 h 83"/>
                <a:gd name="T34" fmla="*/ 8 w 173"/>
                <a:gd name="T35" fmla="*/ 80 h 83"/>
                <a:gd name="T36" fmla="*/ 12 w 173"/>
                <a:gd name="T37" fmla="*/ 86 h 83"/>
                <a:gd name="T38" fmla="*/ 15 w 173"/>
                <a:gd name="T39" fmla="*/ 86 h 83"/>
                <a:gd name="T40" fmla="*/ 18 w 173"/>
                <a:gd name="T41" fmla="*/ 89 h 83"/>
                <a:gd name="T42" fmla="*/ 19 w 173"/>
                <a:gd name="T43" fmla="*/ 86 h 83"/>
                <a:gd name="T44" fmla="*/ 19 w 173"/>
                <a:gd name="T45" fmla="*/ 79 h 83"/>
                <a:gd name="T46" fmla="*/ 17 w 173"/>
                <a:gd name="T47" fmla="*/ 77 h 83"/>
                <a:gd name="T48" fmla="*/ 17 w 173"/>
                <a:gd name="T49" fmla="*/ 73 h 83"/>
                <a:gd name="T50" fmla="*/ 16 w 173"/>
                <a:gd name="T51" fmla="*/ 72 h 83"/>
                <a:gd name="T52" fmla="*/ 16 w 173"/>
                <a:gd name="T53" fmla="*/ 76 h 83"/>
                <a:gd name="T54" fmla="*/ 22 w 173"/>
                <a:gd name="T55" fmla="*/ 80 h 83"/>
                <a:gd name="T56" fmla="*/ 24 w 173"/>
                <a:gd name="T57" fmla="*/ 80 h 83"/>
                <a:gd name="T58" fmla="*/ 29 w 173"/>
                <a:gd name="T59" fmla="*/ 80 h 83"/>
                <a:gd name="T60" fmla="*/ 35 w 173"/>
                <a:gd name="T61" fmla="*/ 79 h 83"/>
                <a:gd name="T62" fmla="*/ 35 w 173"/>
                <a:gd name="T63" fmla="*/ 71 h 83"/>
                <a:gd name="T64" fmla="*/ 35 w 173"/>
                <a:gd name="T65" fmla="*/ 64 h 83"/>
                <a:gd name="T66" fmla="*/ 35 w 173"/>
                <a:gd name="T67" fmla="*/ 58 h 83"/>
                <a:gd name="T68" fmla="*/ 35 w 173"/>
                <a:gd name="T69" fmla="*/ 53 h 83"/>
                <a:gd name="T70" fmla="*/ 33 w 173"/>
                <a:gd name="T71" fmla="*/ 49 h 83"/>
                <a:gd name="T72" fmla="*/ 32 w 173"/>
                <a:gd name="T73" fmla="*/ 36 h 83"/>
                <a:gd name="T74" fmla="*/ 32 w 173"/>
                <a:gd name="T75" fmla="*/ 33 h 83"/>
                <a:gd name="T76" fmla="*/ 31 w 173"/>
                <a:gd name="T77" fmla="*/ 33 h 83"/>
                <a:gd name="T78" fmla="*/ 31 w 173"/>
                <a:gd name="T79" fmla="*/ 28 h 83"/>
                <a:gd name="T80" fmla="*/ 31 w 173"/>
                <a:gd name="T81" fmla="*/ 12 h 83"/>
                <a:gd name="T82" fmla="*/ 29 w 173"/>
                <a:gd name="T83" fmla="*/ 12 h 8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73"/>
                <a:gd name="T127" fmla="*/ 0 h 83"/>
                <a:gd name="T128" fmla="*/ 173 w 173"/>
                <a:gd name="T129" fmla="*/ 83 h 8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73" h="83">
                  <a:moveTo>
                    <a:pt x="55" y="0"/>
                  </a:moveTo>
                  <a:lnTo>
                    <a:pt x="53" y="0"/>
                  </a:lnTo>
                  <a:lnTo>
                    <a:pt x="48" y="0"/>
                  </a:lnTo>
                  <a:lnTo>
                    <a:pt x="34" y="34"/>
                  </a:lnTo>
                  <a:lnTo>
                    <a:pt x="34" y="35"/>
                  </a:lnTo>
                  <a:lnTo>
                    <a:pt x="40" y="37"/>
                  </a:lnTo>
                  <a:lnTo>
                    <a:pt x="45" y="40"/>
                  </a:lnTo>
                  <a:lnTo>
                    <a:pt x="66" y="41"/>
                  </a:lnTo>
                  <a:lnTo>
                    <a:pt x="92" y="42"/>
                  </a:lnTo>
                  <a:lnTo>
                    <a:pt x="111" y="45"/>
                  </a:lnTo>
                  <a:lnTo>
                    <a:pt x="131" y="45"/>
                  </a:lnTo>
                  <a:lnTo>
                    <a:pt x="135" y="45"/>
                  </a:lnTo>
                  <a:lnTo>
                    <a:pt x="135" y="43"/>
                  </a:lnTo>
                  <a:lnTo>
                    <a:pt x="139" y="47"/>
                  </a:lnTo>
                  <a:lnTo>
                    <a:pt x="141" y="65"/>
                  </a:lnTo>
                  <a:lnTo>
                    <a:pt x="141" y="67"/>
                  </a:lnTo>
                  <a:lnTo>
                    <a:pt x="141" y="68"/>
                  </a:lnTo>
                  <a:lnTo>
                    <a:pt x="138" y="68"/>
                  </a:lnTo>
                  <a:lnTo>
                    <a:pt x="132" y="67"/>
                  </a:lnTo>
                  <a:lnTo>
                    <a:pt x="107" y="55"/>
                  </a:lnTo>
                  <a:lnTo>
                    <a:pt x="69" y="49"/>
                  </a:lnTo>
                  <a:lnTo>
                    <a:pt x="27" y="35"/>
                  </a:lnTo>
                  <a:lnTo>
                    <a:pt x="7" y="35"/>
                  </a:lnTo>
                  <a:lnTo>
                    <a:pt x="4" y="35"/>
                  </a:lnTo>
                  <a:lnTo>
                    <a:pt x="2" y="35"/>
                  </a:lnTo>
                  <a:lnTo>
                    <a:pt x="2" y="37"/>
                  </a:lnTo>
                  <a:lnTo>
                    <a:pt x="2" y="40"/>
                  </a:lnTo>
                  <a:lnTo>
                    <a:pt x="0" y="41"/>
                  </a:lnTo>
                  <a:lnTo>
                    <a:pt x="0" y="43"/>
                  </a:lnTo>
                  <a:lnTo>
                    <a:pt x="4" y="44"/>
                  </a:lnTo>
                  <a:lnTo>
                    <a:pt x="19" y="49"/>
                  </a:lnTo>
                  <a:lnTo>
                    <a:pt x="26" y="49"/>
                  </a:lnTo>
                  <a:lnTo>
                    <a:pt x="27" y="49"/>
                  </a:lnTo>
                  <a:lnTo>
                    <a:pt x="30" y="50"/>
                  </a:lnTo>
                  <a:lnTo>
                    <a:pt x="33" y="63"/>
                  </a:lnTo>
                  <a:lnTo>
                    <a:pt x="39" y="74"/>
                  </a:lnTo>
                  <a:lnTo>
                    <a:pt x="44" y="75"/>
                  </a:lnTo>
                  <a:lnTo>
                    <a:pt x="60" y="80"/>
                  </a:lnTo>
                  <a:lnTo>
                    <a:pt x="65" y="80"/>
                  </a:lnTo>
                  <a:lnTo>
                    <a:pt x="70" y="80"/>
                  </a:lnTo>
                  <a:lnTo>
                    <a:pt x="85" y="83"/>
                  </a:lnTo>
                  <a:lnTo>
                    <a:pt x="88" y="83"/>
                  </a:lnTo>
                  <a:lnTo>
                    <a:pt x="88" y="81"/>
                  </a:lnTo>
                  <a:lnTo>
                    <a:pt x="91" y="80"/>
                  </a:lnTo>
                  <a:lnTo>
                    <a:pt x="91" y="75"/>
                  </a:lnTo>
                  <a:lnTo>
                    <a:pt x="91" y="73"/>
                  </a:lnTo>
                  <a:lnTo>
                    <a:pt x="88" y="72"/>
                  </a:lnTo>
                  <a:lnTo>
                    <a:pt x="85" y="71"/>
                  </a:lnTo>
                  <a:lnTo>
                    <a:pt x="83" y="71"/>
                  </a:lnTo>
                  <a:lnTo>
                    <a:pt x="83" y="67"/>
                  </a:lnTo>
                  <a:lnTo>
                    <a:pt x="80" y="66"/>
                  </a:lnTo>
                  <a:lnTo>
                    <a:pt x="77" y="66"/>
                  </a:lnTo>
                  <a:lnTo>
                    <a:pt x="75" y="66"/>
                  </a:lnTo>
                  <a:lnTo>
                    <a:pt x="77" y="70"/>
                  </a:lnTo>
                  <a:lnTo>
                    <a:pt x="93" y="72"/>
                  </a:lnTo>
                  <a:lnTo>
                    <a:pt x="107" y="74"/>
                  </a:lnTo>
                  <a:lnTo>
                    <a:pt x="110" y="74"/>
                  </a:lnTo>
                  <a:lnTo>
                    <a:pt x="114" y="74"/>
                  </a:lnTo>
                  <a:lnTo>
                    <a:pt x="117" y="74"/>
                  </a:lnTo>
                  <a:lnTo>
                    <a:pt x="143" y="74"/>
                  </a:lnTo>
                  <a:lnTo>
                    <a:pt x="163" y="74"/>
                  </a:lnTo>
                  <a:lnTo>
                    <a:pt x="168" y="73"/>
                  </a:lnTo>
                  <a:lnTo>
                    <a:pt x="171" y="68"/>
                  </a:lnTo>
                  <a:lnTo>
                    <a:pt x="173" y="65"/>
                  </a:lnTo>
                  <a:lnTo>
                    <a:pt x="173" y="64"/>
                  </a:lnTo>
                  <a:lnTo>
                    <a:pt x="173" y="58"/>
                  </a:lnTo>
                  <a:lnTo>
                    <a:pt x="171" y="56"/>
                  </a:lnTo>
                  <a:lnTo>
                    <a:pt x="166" y="52"/>
                  </a:lnTo>
                  <a:lnTo>
                    <a:pt x="164" y="51"/>
                  </a:lnTo>
                  <a:lnTo>
                    <a:pt x="164" y="47"/>
                  </a:lnTo>
                  <a:lnTo>
                    <a:pt x="162" y="45"/>
                  </a:lnTo>
                  <a:lnTo>
                    <a:pt x="160" y="43"/>
                  </a:lnTo>
                  <a:lnTo>
                    <a:pt x="157" y="40"/>
                  </a:lnTo>
                  <a:lnTo>
                    <a:pt x="157" y="36"/>
                  </a:lnTo>
                  <a:lnTo>
                    <a:pt x="157" y="33"/>
                  </a:lnTo>
                  <a:lnTo>
                    <a:pt x="155" y="33"/>
                  </a:lnTo>
                  <a:lnTo>
                    <a:pt x="153" y="33"/>
                  </a:lnTo>
                  <a:lnTo>
                    <a:pt x="147" y="33"/>
                  </a:lnTo>
                  <a:lnTo>
                    <a:pt x="147" y="31"/>
                  </a:lnTo>
                  <a:lnTo>
                    <a:pt x="147" y="28"/>
                  </a:lnTo>
                  <a:lnTo>
                    <a:pt x="147" y="24"/>
                  </a:lnTo>
                  <a:lnTo>
                    <a:pt x="147" y="12"/>
                  </a:lnTo>
                  <a:lnTo>
                    <a:pt x="145" y="12"/>
                  </a:lnTo>
                  <a:lnTo>
                    <a:pt x="142" y="12"/>
                  </a:lnTo>
                  <a:lnTo>
                    <a:pt x="139" y="12"/>
                  </a:lnTo>
                </a:path>
              </a:pathLst>
            </a:custGeom>
            <a:noFill/>
            <a:ln w="50800">
              <a:solidFill>
                <a:srgbClr val="8F460D"/>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grpSp>
    </p:spTree>
    <p:extLst>
      <p:ext uri="{BB962C8B-B14F-4D97-AF65-F5344CB8AC3E}">
        <p14:creationId xmlns:p14="http://schemas.microsoft.com/office/powerpoint/2010/main" val="1934554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up)">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499"/>
                                          </p:stCondLst>
                                        </p:cTn>
                                        <p:tgtEl>
                                          <p:spTgt spid="2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nodeType="click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up)">
                                      <p:cBhvr>
                                        <p:cTn id="21" dur="500"/>
                                        <p:tgtEl>
                                          <p:spTgt spid="32"/>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nodeType="click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wipe(up)">
                                      <p:cBhvr>
                                        <p:cTn id="26"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857500"/>
            <a:ext cx="8229600" cy="1143000"/>
          </a:xfrm>
        </p:spPr>
        <p:txBody>
          <a:bodyPr>
            <a:normAutofit fontScale="90000"/>
          </a:bodyPr>
          <a:lstStyle/>
          <a:p>
            <a:r>
              <a:rPr lang="fr-FR" dirty="0"/>
              <a:t>3. </a:t>
            </a:r>
            <a:r>
              <a:rPr lang="fr-FR" dirty="0" err="1"/>
              <a:t>Tipos</a:t>
            </a:r>
            <a:r>
              <a:rPr lang="fr-FR" dirty="0"/>
              <a:t> de corrosion de los </a:t>
            </a:r>
            <a:r>
              <a:rPr lang="fr-FR" dirty="0" err="1"/>
              <a:t>aceros</a:t>
            </a:r>
            <a:r>
              <a:rPr lang="fr-FR" dirty="0"/>
              <a:t> </a:t>
            </a:r>
            <a:r>
              <a:rPr lang="fr-FR" dirty="0" err="1"/>
              <a:t>inoxidables</a:t>
            </a:r>
            <a:endParaRPr lang="fr-FR" dirty="0"/>
          </a:p>
        </p:txBody>
      </p:sp>
      <p:sp>
        <p:nvSpPr>
          <p:cNvPr id="3" name="Slide Number Placeholder 2"/>
          <p:cNvSpPr>
            <a:spLocks noGrp="1"/>
          </p:cNvSpPr>
          <p:nvPr>
            <p:ph type="sldNum" sz="quarter" idx="12"/>
          </p:nvPr>
        </p:nvSpPr>
        <p:spPr/>
        <p:txBody>
          <a:bodyPr/>
          <a:lstStyle/>
          <a:p>
            <a:fld id="{16EEAD88-7AB7-4352-89B4-BF917C658D05}" type="slidenum">
              <a:rPr lang="fr-BE" smtClean="0"/>
              <a:pPr/>
              <a:t>11</a:t>
            </a:fld>
            <a:endParaRPr lang="fr-BE"/>
          </a:p>
        </p:txBody>
      </p:sp>
    </p:spTree>
    <p:extLst>
      <p:ext uri="{BB962C8B-B14F-4D97-AF65-F5344CB8AC3E}">
        <p14:creationId xmlns:p14="http://schemas.microsoft.com/office/powerpoint/2010/main" val="950200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68798" y="592845"/>
            <a:ext cx="7592949" cy="900874"/>
          </a:xfrm>
        </p:spPr>
        <p:txBody>
          <a:bodyPr>
            <a:noAutofit/>
          </a:bodyPr>
          <a:lstStyle/>
          <a:p>
            <a:pPr algn="ctr"/>
            <a:r>
              <a:rPr lang="en-GB" sz="2800" dirty="0" err="1">
                <a:latin typeface="+mn-lt"/>
              </a:rPr>
              <a:t>Efecto</a:t>
            </a:r>
            <a:r>
              <a:rPr lang="en-GB" sz="2800" dirty="0">
                <a:latin typeface="+mn-lt"/>
              </a:rPr>
              <a:t> del </a:t>
            </a:r>
            <a:r>
              <a:rPr lang="en-GB" sz="2800" dirty="0" err="1">
                <a:latin typeface="+mn-lt"/>
              </a:rPr>
              <a:t>Contenido</a:t>
            </a:r>
            <a:r>
              <a:rPr lang="en-GB" sz="2800" dirty="0">
                <a:latin typeface="+mn-lt"/>
              </a:rPr>
              <a:t> de </a:t>
            </a:r>
            <a:r>
              <a:rPr lang="en-GB" sz="2800" dirty="0" err="1">
                <a:latin typeface="+mn-lt"/>
              </a:rPr>
              <a:t>Cromo</a:t>
            </a:r>
            <a:r>
              <a:rPr lang="en-GB" sz="2800" dirty="0">
                <a:latin typeface="+mn-lt"/>
              </a:rPr>
              <a:t> </a:t>
            </a:r>
            <a:r>
              <a:rPr lang="en-GB" sz="2800" dirty="0" err="1">
                <a:latin typeface="+mn-lt"/>
              </a:rPr>
              <a:t>en</a:t>
            </a:r>
            <a:r>
              <a:rPr lang="en-GB" sz="2800" dirty="0">
                <a:latin typeface="+mn-lt"/>
              </a:rPr>
              <a:t> la Resistencia a la </a:t>
            </a:r>
            <a:r>
              <a:rPr lang="en-GB" sz="2800" dirty="0" err="1">
                <a:latin typeface="+mn-lt"/>
              </a:rPr>
              <a:t>corrosión</a:t>
            </a:r>
            <a:r>
              <a:rPr lang="en-GB" sz="2800" dirty="0">
                <a:latin typeface="+mn-lt"/>
              </a:rPr>
              <a:t>  </a:t>
            </a:r>
            <a:r>
              <a:rPr lang="en-GB" sz="2800" dirty="0" err="1">
                <a:latin typeface="+mn-lt"/>
              </a:rPr>
              <a:t>atmosférica</a:t>
            </a:r>
            <a:r>
              <a:rPr lang="en-GB" sz="2800" dirty="0">
                <a:latin typeface="+mn-lt"/>
              </a:rPr>
              <a:t> (corrosion </a:t>
            </a:r>
            <a:r>
              <a:rPr lang="en-GB" sz="2800" dirty="0" err="1">
                <a:latin typeface="+mn-lt"/>
              </a:rPr>
              <a:t>tipo</a:t>
            </a:r>
            <a:r>
              <a:rPr lang="en-GB" sz="2800" dirty="0">
                <a:latin typeface="+mn-lt"/>
              </a:rPr>
              <a:t> </a:t>
            </a:r>
            <a:r>
              <a:rPr lang="en-GB" sz="2800" dirty="0" err="1">
                <a:latin typeface="+mn-lt"/>
              </a:rPr>
              <a:t>uniforme</a:t>
            </a:r>
            <a:r>
              <a:rPr lang="en-GB" sz="2800" dirty="0">
                <a:latin typeface="+mn-lt"/>
              </a:rPr>
              <a:t>)</a:t>
            </a:r>
          </a:p>
        </p:txBody>
      </p:sp>
      <p:grpSp>
        <p:nvGrpSpPr>
          <p:cNvPr id="3" name="Group 2"/>
          <p:cNvGrpSpPr/>
          <p:nvPr/>
        </p:nvGrpSpPr>
        <p:grpSpPr>
          <a:xfrm>
            <a:off x="393309" y="1631506"/>
            <a:ext cx="7809618" cy="4629601"/>
            <a:chOff x="393309" y="1430338"/>
            <a:chExt cx="7809618" cy="4629601"/>
          </a:xfrm>
        </p:grpSpPr>
        <p:grpSp>
          <p:nvGrpSpPr>
            <p:cNvPr id="6" name="Group 1090"/>
            <p:cNvGrpSpPr>
              <a:grpSpLocks/>
            </p:cNvGrpSpPr>
            <p:nvPr/>
          </p:nvGrpSpPr>
          <p:grpSpPr bwMode="auto">
            <a:xfrm>
              <a:off x="393309" y="1430338"/>
              <a:ext cx="7809618" cy="4629601"/>
              <a:chOff x="64" y="912"/>
              <a:chExt cx="5175" cy="3186"/>
            </a:xfrm>
          </p:grpSpPr>
          <p:sp>
            <p:nvSpPr>
              <p:cNvPr id="7" name="Rectangle 1026" descr="Parchment"/>
              <p:cNvSpPr>
                <a:spLocks noChangeArrowheads="1"/>
              </p:cNvSpPr>
              <p:nvPr/>
            </p:nvSpPr>
            <p:spPr bwMode="auto">
              <a:xfrm>
                <a:off x="1100" y="1123"/>
                <a:ext cx="4028" cy="2448"/>
              </a:xfrm>
              <a:prstGeom prst="rect">
                <a:avLst/>
              </a:prstGeom>
              <a:blipFill dpi="0" rotWithShape="0">
                <a:blip r:embed="rId3">
                  <a:extLst>
                    <a:ext uri="{28A0092B-C50C-407E-A947-70E740481C1C}">
                      <a14:useLocalDpi xmlns:a14="http://schemas.microsoft.com/office/drawing/2010/main" val="0"/>
                    </a:ext>
                  </a:extLst>
                </a:blip>
                <a:srcRect/>
                <a:tile tx="0" ty="0" sx="100000" sy="100000" flip="none" algn="tl"/>
              </a:blipFill>
              <a:ln w="6350">
                <a:solidFill>
                  <a:srgbClr val="B2B2B2"/>
                </a:solidFill>
                <a:miter lim="800000"/>
                <a:headEnd/>
                <a:tailEnd/>
              </a:ln>
            </p:spPr>
            <p:txBody>
              <a:bodyPr/>
              <a:lstStyle/>
              <a:p>
                <a:endParaRPr lang="en-US"/>
              </a:p>
            </p:txBody>
          </p:sp>
          <p:sp>
            <p:nvSpPr>
              <p:cNvPr id="8" name="Line 1028"/>
              <p:cNvSpPr>
                <a:spLocks noChangeShapeType="1"/>
              </p:cNvSpPr>
              <p:nvPr/>
            </p:nvSpPr>
            <p:spPr bwMode="auto">
              <a:xfrm>
                <a:off x="1622" y="1158"/>
                <a:ext cx="1" cy="2445"/>
              </a:xfrm>
              <a:prstGeom prst="line">
                <a:avLst/>
              </a:prstGeom>
              <a:noFill/>
              <a:ln w="9525" cap="rnd">
                <a:solidFill>
                  <a:srgbClr val="969696"/>
                </a:solidFill>
                <a:prstDash val="sysDot"/>
                <a:round/>
                <a:headEnd/>
                <a:tailEnd/>
              </a:ln>
              <a:extLst>
                <a:ext uri="{909E8E84-426E-40DD-AFC4-6F175D3DCCD1}">
                  <a14:hiddenFill xmlns:a14="http://schemas.microsoft.com/office/drawing/2010/main">
                    <a:noFill/>
                  </a14:hiddenFill>
                </a:ext>
              </a:extLst>
            </p:spPr>
            <p:txBody>
              <a:bodyPr/>
              <a:lstStyle/>
              <a:p>
                <a:endParaRPr lang="en-GB"/>
              </a:p>
            </p:txBody>
          </p:sp>
          <p:sp>
            <p:nvSpPr>
              <p:cNvPr id="9" name="Line 1029"/>
              <p:cNvSpPr>
                <a:spLocks noChangeShapeType="1"/>
              </p:cNvSpPr>
              <p:nvPr/>
            </p:nvSpPr>
            <p:spPr bwMode="auto">
              <a:xfrm>
                <a:off x="2124" y="1158"/>
                <a:ext cx="1" cy="2445"/>
              </a:xfrm>
              <a:prstGeom prst="line">
                <a:avLst/>
              </a:prstGeom>
              <a:noFill/>
              <a:ln w="9525" cap="rnd">
                <a:solidFill>
                  <a:srgbClr val="969696"/>
                </a:solidFill>
                <a:prstDash val="sysDot"/>
                <a:round/>
                <a:headEnd/>
                <a:tailEnd/>
              </a:ln>
              <a:extLst>
                <a:ext uri="{909E8E84-426E-40DD-AFC4-6F175D3DCCD1}">
                  <a14:hiddenFill xmlns:a14="http://schemas.microsoft.com/office/drawing/2010/main">
                    <a:noFill/>
                  </a14:hiddenFill>
                </a:ext>
              </a:extLst>
            </p:spPr>
            <p:txBody>
              <a:bodyPr/>
              <a:lstStyle/>
              <a:p>
                <a:endParaRPr lang="en-GB"/>
              </a:p>
            </p:txBody>
          </p:sp>
          <p:sp>
            <p:nvSpPr>
              <p:cNvPr id="10" name="Line 1030"/>
              <p:cNvSpPr>
                <a:spLocks noChangeShapeType="1"/>
              </p:cNvSpPr>
              <p:nvPr/>
            </p:nvSpPr>
            <p:spPr bwMode="auto">
              <a:xfrm>
                <a:off x="2626" y="1158"/>
                <a:ext cx="1" cy="2445"/>
              </a:xfrm>
              <a:prstGeom prst="line">
                <a:avLst/>
              </a:prstGeom>
              <a:noFill/>
              <a:ln w="9525" cap="rnd">
                <a:solidFill>
                  <a:srgbClr val="969696"/>
                </a:solidFill>
                <a:prstDash val="sysDot"/>
                <a:round/>
                <a:headEnd/>
                <a:tailEnd/>
              </a:ln>
              <a:extLst>
                <a:ext uri="{909E8E84-426E-40DD-AFC4-6F175D3DCCD1}">
                  <a14:hiddenFill xmlns:a14="http://schemas.microsoft.com/office/drawing/2010/main">
                    <a:noFill/>
                  </a14:hiddenFill>
                </a:ext>
              </a:extLst>
            </p:spPr>
            <p:txBody>
              <a:bodyPr/>
              <a:lstStyle/>
              <a:p>
                <a:endParaRPr lang="en-GB"/>
              </a:p>
            </p:txBody>
          </p:sp>
          <p:sp>
            <p:nvSpPr>
              <p:cNvPr id="11" name="Line 1031"/>
              <p:cNvSpPr>
                <a:spLocks noChangeShapeType="1"/>
              </p:cNvSpPr>
              <p:nvPr/>
            </p:nvSpPr>
            <p:spPr bwMode="auto">
              <a:xfrm>
                <a:off x="3117" y="1158"/>
                <a:ext cx="1" cy="2445"/>
              </a:xfrm>
              <a:prstGeom prst="line">
                <a:avLst/>
              </a:prstGeom>
              <a:noFill/>
              <a:ln w="9525" cap="rnd">
                <a:solidFill>
                  <a:srgbClr val="969696"/>
                </a:solidFill>
                <a:prstDash val="sysDot"/>
                <a:round/>
                <a:headEnd/>
                <a:tailEnd/>
              </a:ln>
              <a:extLst>
                <a:ext uri="{909E8E84-426E-40DD-AFC4-6F175D3DCCD1}">
                  <a14:hiddenFill xmlns:a14="http://schemas.microsoft.com/office/drawing/2010/main">
                    <a:noFill/>
                  </a14:hiddenFill>
                </a:ext>
              </a:extLst>
            </p:spPr>
            <p:txBody>
              <a:bodyPr/>
              <a:lstStyle/>
              <a:p>
                <a:endParaRPr lang="en-GB"/>
              </a:p>
            </p:txBody>
          </p:sp>
          <p:sp>
            <p:nvSpPr>
              <p:cNvPr id="12" name="Line 1032"/>
              <p:cNvSpPr>
                <a:spLocks noChangeShapeType="1"/>
              </p:cNvSpPr>
              <p:nvPr/>
            </p:nvSpPr>
            <p:spPr bwMode="auto">
              <a:xfrm>
                <a:off x="3619" y="1158"/>
                <a:ext cx="1" cy="2445"/>
              </a:xfrm>
              <a:prstGeom prst="line">
                <a:avLst/>
              </a:prstGeom>
              <a:noFill/>
              <a:ln w="9525" cap="rnd">
                <a:solidFill>
                  <a:srgbClr val="969696"/>
                </a:solidFill>
                <a:prstDash val="sysDot"/>
                <a:round/>
                <a:headEnd/>
                <a:tailEnd/>
              </a:ln>
              <a:extLst>
                <a:ext uri="{909E8E84-426E-40DD-AFC4-6F175D3DCCD1}">
                  <a14:hiddenFill xmlns:a14="http://schemas.microsoft.com/office/drawing/2010/main">
                    <a:noFill/>
                  </a14:hiddenFill>
                </a:ext>
              </a:extLst>
            </p:spPr>
            <p:txBody>
              <a:bodyPr/>
              <a:lstStyle/>
              <a:p>
                <a:endParaRPr lang="en-GB"/>
              </a:p>
            </p:txBody>
          </p:sp>
          <p:sp>
            <p:nvSpPr>
              <p:cNvPr id="13" name="Line 1033"/>
              <p:cNvSpPr>
                <a:spLocks noChangeShapeType="1"/>
              </p:cNvSpPr>
              <p:nvPr/>
            </p:nvSpPr>
            <p:spPr bwMode="auto">
              <a:xfrm>
                <a:off x="4132" y="1158"/>
                <a:ext cx="1" cy="2445"/>
              </a:xfrm>
              <a:prstGeom prst="line">
                <a:avLst/>
              </a:prstGeom>
              <a:noFill/>
              <a:ln w="9525" cap="rnd">
                <a:solidFill>
                  <a:srgbClr val="969696"/>
                </a:solidFill>
                <a:prstDash val="sysDot"/>
                <a:round/>
                <a:headEnd/>
                <a:tailEnd/>
              </a:ln>
              <a:extLst>
                <a:ext uri="{909E8E84-426E-40DD-AFC4-6F175D3DCCD1}">
                  <a14:hiddenFill xmlns:a14="http://schemas.microsoft.com/office/drawing/2010/main">
                    <a:noFill/>
                  </a14:hiddenFill>
                </a:ext>
              </a:extLst>
            </p:spPr>
            <p:txBody>
              <a:bodyPr/>
              <a:lstStyle/>
              <a:p>
                <a:endParaRPr lang="en-GB"/>
              </a:p>
            </p:txBody>
          </p:sp>
          <p:sp>
            <p:nvSpPr>
              <p:cNvPr id="14" name="Line 1034"/>
              <p:cNvSpPr>
                <a:spLocks noChangeShapeType="1"/>
              </p:cNvSpPr>
              <p:nvPr/>
            </p:nvSpPr>
            <p:spPr bwMode="auto">
              <a:xfrm>
                <a:off x="4634" y="1158"/>
                <a:ext cx="1" cy="2445"/>
              </a:xfrm>
              <a:prstGeom prst="line">
                <a:avLst/>
              </a:prstGeom>
              <a:noFill/>
              <a:ln w="9525" cap="rnd">
                <a:solidFill>
                  <a:srgbClr val="969696"/>
                </a:solidFill>
                <a:prstDash val="sysDot"/>
                <a:round/>
                <a:headEnd/>
                <a:tailEnd/>
              </a:ln>
              <a:extLst>
                <a:ext uri="{909E8E84-426E-40DD-AFC4-6F175D3DCCD1}">
                  <a14:hiddenFill xmlns:a14="http://schemas.microsoft.com/office/drawing/2010/main">
                    <a:noFill/>
                  </a14:hiddenFill>
                </a:ext>
              </a:extLst>
            </p:spPr>
            <p:txBody>
              <a:bodyPr/>
              <a:lstStyle/>
              <a:p>
                <a:endParaRPr lang="en-GB"/>
              </a:p>
            </p:txBody>
          </p:sp>
          <p:sp>
            <p:nvSpPr>
              <p:cNvPr id="15" name="Line 1035"/>
              <p:cNvSpPr>
                <a:spLocks noChangeShapeType="1"/>
              </p:cNvSpPr>
              <p:nvPr/>
            </p:nvSpPr>
            <p:spPr bwMode="auto">
              <a:xfrm>
                <a:off x="1120" y="3331"/>
                <a:ext cx="4016" cy="1"/>
              </a:xfrm>
              <a:prstGeom prst="line">
                <a:avLst/>
              </a:prstGeom>
              <a:noFill/>
              <a:ln w="9525" cap="rnd">
                <a:solidFill>
                  <a:srgbClr val="969696"/>
                </a:solidFill>
                <a:prstDash val="sysDot"/>
                <a:round/>
                <a:headEnd/>
                <a:tailEnd/>
              </a:ln>
              <a:extLst>
                <a:ext uri="{909E8E84-426E-40DD-AFC4-6F175D3DCCD1}">
                  <a14:hiddenFill xmlns:a14="http://schemas.microsoft.com/office/drawing/2010/main">
                    <a:noFill/>
                  </a14:hiddenFill>
                </a:ext>
              </a:extLst>
            </p:spPr>
            <p:txBody>
              <a:bodyPr/>
              <a:lstStyle/>
              <a:p>
                <a:endParaRPr lang="en-GB"/>
              </a:p>
            </p:txBody>
          </p:sp>
          <p:sp>
            <p:nvSpPr>
              <p:cNvPr id="16" name="Line 1036"/>
              <p:cNvSpPr>
                <a:spLocks noChangeShapeType="1"/>
              </p:cNvSpPr>
              <p:nvPr/>
            </p:nvSpPr>
            <p:spPr bwMode="auto">
              <a:xfrm>
                <a:off x="1131" y="3046"/>
                <a:ext cx="4020" cy="2"/>
              </a:xfrm>
              <a:prstGeom prst="line">
                <a:avLst/>
              </a:prstGeom>
              <a:noFill/>
              <a:ln w="9525" cap="rnd">
                <a:solidFill>
                  <a:srgbClr val="969696"/>
                </a:solidFill>
                <a:prstDash val="sysDot"/>
                <a:round/>
                <a:headEnd/>
                <a:tailEnd/>
              </a:ln>
              <a:extLst>
                <a:ext uri="{909E8E84-426E-40DD-AFC4-6F175D3DCCD1}">
                  <a14:hiddenFill xmlns:a14="http://schemas.microsoft.com/office/drawing/2010/main">
                    <a:noFill/>
                  </a14:hiddenFill>
                </a:ext>
              </a:extLst>
            </p:spPr>
            <p:txBody>
              <a:bodyPr/>
              <a:lstStyle/>
              <a:p>
                <a:endParaRPr lang="en-GB"/>
              </a:p>
            </p:txBody>
          </p:sp>
          <p:sp>
            <p:nvSpPr>
              <p:cNvPr id="17" name="Line 1037"/>
              <p:cNvSpPr>
                <a:spLocks noChangeShapeType="1"/>
              </p:cNvSpPr>
              <p:nvPr/>
            </p:nvSpPr>
            <p:spPr bwMode="auto">
              <a:xfrm>
                <a:off x="1120" y="2788"/>
                <a:ext cx="4016" cy="1"/>
              </a:xfrm>
              <a:prstGeom prst="line">
                <a:avLst/>
              </a:prstGeom>
              <a:noFill/>
              <a:ln w="9525" cap="rnd">
                <a:solidFill>
                  <a:srgbClr val="969696"/>
                </a:solidFill>
                <a:prstDash val="sysDot"/>
                <a:round/>
                <a:headEnd/>
                <a:tailEnd/>
              </a:ln>
              <a:extLst>
                <a:ext uri="{909E8E84-426E-40DD-AFC4-6F175D3DCCD1}">
                  <a14:hiddenFill xmlns:a14="http://schemas.microsoft.com/office/drawing/2010/main">
                    <a:noFill/>
                  </a14:hiddenFill>
                </a:ext>
              </a:extLst>
            </p:spPr>
            <p:txBody>
              <a:bodyPr/>
              <a:lstStyle/>
              <a:p>
                <a:endParaRPr lang="en-GB"/>
              </a:p>
            </p:txBody>
          </p:sp>
          <p:sp>
            <p:nvSpPr>
              <p:cNvPr id="18" name="Line 1038"/>
              <p:cNvSpPr>
                <a:spLocks noChangeShapeType="1"/>
              </p:cNvSpPr>
              <p:nvPr/>
            </p:nvSpPr>
            <p:spPr bwMode="auto">
              <a:xfrm>
                <a:off x="1120" y="2516"/>
                <a:ext cx="4016" cy="1"/>
              </a:xfrm>
              <a:prstGeom prst="line">
                <a:avLst/>
              </a:prstGeom>
              <a:noFill/>
              <a:ln w="9525" cap="rnd">
                <a:solidFill>
                  <a:srgbClr val="969696"/>
                </a:solidFill>
                <a:prstDash val="sysDot"/>
                <a:round/>
                <a:headEnd/>
                <a:tailEnd/>
              </a:ln>
              <a:extLst>
                <a:ext uri="{909E8E84-426E-40DD-AFC4-6F175D3DCCD1}">
                  <a14:hiddenFill xmlns:a14="http://schemas.microsoft.com/office/drawing/2010/main">
                    <a:noFill/>
                  </a14:hiddenFill>
                </a:ext>
              </a:extLst>
            </p:spPr>
            <p:txBody>
              <a:bodyPr/>
              <a:lstStyle/>
              <a:p>
                <a:endParaRPr lang="en-GB"/>
              </a:p>
            </p:txBody>
          </p:sp>
          <p:sp>
            <p:nvSpPr>
              <p:cNvPr id="19" name="Line 1039"/>
              <p:cNvSpPr>
                <a:spLocks noChangeShapeType="1"/>
              </p:cNvSpPr>
              <p:nvPr/>
            </p:nvSpPr>
            <p:spPr bwMode="auto">
              <a:xfrm>
                <a:off x="1120" y="2245"/>
                <a:ext cx="4016" cy="1"/>
              </a:xfrm>
              <a:prstGeom prst="line">
                <a:avLst/>
              </a:prstGeom>
              <a:noFill/>
              <a:ln w="9525" cap="rnd">
                <a:solidFill>
                  <a:srgbClr val="969696"/>
                </a:solidFill>
                <a:prstDash val="sysDot"/>
                <a:round/>
                <a:headEnd/>
                <a:tailEnd/>
              </a:ln>
              <a:extLst>
                <a:ext uri="{909E8E84-426E-40DD-AFC4-6F175D3DCCD1}">
                  <a14:hiddenFill xmlns:a14="http://schemas.microsoft.com/office/drawing/2010/main">
                    <a:noFill/>
                  </a14:hiddenFill>
                </a:ext>
              </a:extLst>
            </p:spPr>
            <p:txBody>
              <a:bodyPr/>
              <a:lstStyle/>
              <a:p>
                <a:endParaRPr lang="en-GB"/>
              </a:p>
            </p:txBody>
          </p:sp>
          <p:sp>
            <p:nvSpPr>
              <p:cNvPr id="20" name="Line 1040"/>
              <p:cNvSpPr>
                <a:spLocks noChangeShapeType="1"/>
              </p:cNvSpPr>
              <p:nvPr/>
            </p:nvSpPr>
            <p:spPr bwMode="auto">
              <a:xfrm>
                <a:off x="1120" y="1962"/>
                <a:ext cx="4016" cy="1"/>
              </a:xfrm>
              <a:prstGeom prst="line">
                <a:avLst/>
              </a:prstGeom>
              <a:noFill/>
              <a:ln w="9525" cap="rnd">
                <a:solidFill>
                  <a:srgbClr val="969696"/>
                </a:solidFill>
                <a:prstDash val="sysDot"/>
                <a:round/>
                <a:headEnd/>
                <a:tailEnd/>
              </a:ln>
              <a:extLst>
                <a:ext uri="{909E8E84-426E-40DD-AFC4-6F175D3DCCD1}">
                  <a14:hiddenFill xmlns:a14="http://schemas.microsoft.com/office/drawing/2010/main">
                    <a:noFill/>
                  </a14:hiddenFill>
                </a:ext>
              </a:extLst>
            </p:spPr>
            <p:txBody>
              <a:bodyPr/>
              <a:lstStyle/>
              <a:p>
                <a:endParaRPr lang="en-GB"/>
              </a:p>
            </p:txBody>
          </p:sp>
          <p:sp>
            <p:nvSpPr>
              <p:cNvPr id="21" name="Line 1041"/>
              <p:cNvSpPr>
                <a:spLocks noChangeShapeType="1"/>
              </p:cNvSpPr>
              <p:nvPr/>
            </p:nvSpPr>
            <p:spPr bwMode="auto">
              <a:xfrm>
                <a:off x="1120" y="1691"/>
                <a:ext cx="4016" cy="1"/>
              </a:xfrm>
              <a:prstGeom prst="line">
                <a:avLst/>
              </a:prstGeom>
              <a:noFill/>
              <a:ln w="9525" cap="rnd">
                <a:solidFill>
                  <a:srgbClr val="969696"/>
                </a:solidFill>
                <a:prstDash val="sysDot"/>
                <a:round/>
                <a:headEnd/>
                <a:tailEnd/>
              </a:ln>
              <a:extLst>
                <a:ext uri="{909E8E84-426E-40DD-AFC4-6F175D3DCCD1}">
                  <a14:hiddenFill xmlns:a14="http://schemas.microsoft.com/office/drawing/2010/main">
                    <a:noFill/>
                  </a14:hiddenFill>
                </a:ext>
              </a:extLst>
            </p:spPr>
            <p:txBody>
              <a:bodyPr/>
              <a:lstStyle/>
              <a:p>
                <a:endParaRPr lang="en-GB"/>
              </a:p>
            </p:txBody>
          </p:sp>
          <p:sp>
            <p:nvSpPr>
              <p:cNvPr id="22" name="Line 1042"/>
              <p:cNvSpPr>
                <a:spLocks noChangeShapeType="1"/>
              </p:cNvSpPr>
              <p:nvPr/>
            </p:nvSpPr>
            <p:spPr bwMode="auto">
              <a:xfrm>
                <a:off x="1120" y="1419"/>
                <a:ext cx="4016" cy="1"/>
              </a:xfrm>
              <a:prstGeom prst="line">
                <a:avLst/>
              </a:prstGeom>
              <a:noFill/>
              <a:ln w="9525" cap="rnd">
                <a:solidFill>
                  <a:srgbClr val="969696"/>
                </a:solidFill>
                <a:prstDash val="sysDot"/>
                <a:round/>
                <a:headEnd/>
                <a:tailEnd/>
              </a:ln>
              <a:extLst>
                <a:ext uri="{909E8E84-426E-40DD-AFC4-6F175D3DCCD1}">
                  <a14:hiddenFill xmlns:a14="http://schemas.microsoft.com/office/drawing/2010/main">
                    <a:noFill/>
                  </a14:hiddenFill>
                </a:ext>
              </a:extLst>
            </p:spPr>
            <p:txBody>
              <a:bodyPr/>
              <a:lstStyle/>
              <a:p>
                <a:endParaRPr lang="en-GB"/>
              </a:p>
            </p:txBody>
          </p:sp>
          <p:sp>
            <p:nvSpPr>
              <p:cNvPr id="23" name="Line 1043"/>
              <p:cNvSpPr>
                <a:spLocks noChangeShapeType="1"/>
              </p:cNvSpPr>
              <p:nvPr/>
            </p:nvSpPr>
            <p:spPr bwMode="auto">
              <a:xfrm>
                <a:off x="1109" y="3603"/>
                <a:ext cx="1" cy="6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4" name="Line 1044"/>
              <p:cNvSpPr>
                <a:spLocks noChangeShapeType="1"/>
              </p:cNvSpPr>
              <p:nvPr/>
            </p:nvSpPr>
            <p:spPr bwMode="auto">
              <a:xfrm>
                <a:off x="1622" y="3603"/>
                <a:ext cx="1" cy="6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5" name="Line 1045"/>
              <p:cNvSpPr>
                <a:spLocks noChangeShapeType="1"/>
              </p:cNvSpPr>
              <p:nvPr/>
            </p:nvSpPr>
            <p:spPr bwMode="auto">
              <a:xfrm>
                <a:off x="2124" y="3603"/>
                <a:ext cx="1" cy="6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6" name="Line 1046"/>
              <p:cNvSpPr>
                <a:spLocks noChangeShapeType="1"/>
              </p:cNvSpPr>
              <p:nvPr/>
            </p:nvSpPr>
            <p:spPr bwMode="auto">
              <a:xfrm>
                <a:off x="2626" y="3603"/>
                <a:ext cx="1" cy="6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7" name="Line 1047"/>
              <p:cNvSpPr>
                <a:spLocks noChangeShapeType="1"/>
              </p:cNvSpPr>
              <p:nvPr/>
            </p:nvSpPr>
            <p:spPr bwMode="auto">
              <a:xfrm>
                <a:off x="3117" y="3603"/>
                <a:ext cx="1" cy="6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8" name="Line 1048"/>
              <p:cNvSpPr>
                <a:spLocks noChangeShapeType="1"/>
              </p:cNvSpPr>
              <p:nvPr/>
            </p:nvSpPr>
            <p:spPr bwMode="auto">
              <a:xfrm>
                <a:off x="3613" y="3603"/>
                <a:ext cx="1" cy="6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9" name="Line 1049"/>
              <p:cNvSpPr>
                <a:spLocks noChangeShapeType="1"/>
              </p:cNvSpPr>
              <p:nvPr/>
            </p:nvSpPr>
            <p:spPr bwMode="auto">
              <a:xfrm>
                <a:off x="4132" y="3603"/>
                <a:ext cx="1" cy="6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0" name="Line 1050"/>
              <p:cNvSpPr>
                <a:spLocks noChangeShapeType="1"/>
              </p:cNvSpPr>
              <p:nvPr/>
            </p:nvSpPr>
            <p:spPr bwMode="auto">
              <a:xfrm>
                <a:off x="4634" y="3603"/>
                <a:ext cx="1" cy="6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1" name="Line 1051"/>
              <p:cNvSpPr>
                <a:spLocks noChangeShapeType="1"/>
              </p:cNvSpPr>
              <p:nvPr/>
            </p:nvSpPr>
            <p:spPr bwMode="auto">
              <a:xfrm>
                <a:off x="5128" y="3603"/>
                <a:ext cx="1" cy="6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2" name="Rectangle 1052"/>
              <p:cNvSpPr>
                <a:spLocks noChangeArrowheads="1"/>
              </p:cNvSpPr>
              <p:nvPr/>
            </p:nvSpPr>
            <p:spPr bwMode="auto">
              <a:xfrm>
                <a:off x="1110" y="3694"/>
                <a:ext cx="78" cy="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en-GB" sz="1800" b="1"/>
                  <a:t>0</a:t>
                </a:r>
              </a:p>
            </p:txBody>
          </p:sp>
          <p:sp>
            <p:nvSpPr>
              <p:cNvPr id="33" name="Rectangle 1053"/>
              <p:cNvSpPr>
                <a:spLocks noChangeArrowheads="1"/>
              </p:cNvSpPr>
              <p:nvPr/>
            </p:nvSpPr>
            <p:spPr bwMode="auto">
              <a:xfrm>
                <a:off x="1613" y="3694"/>
                <a:ext cx="78" cy="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en-GB" sz="1800" b="1"/>
                  <a:t>2</a:t>
                </a:r>
              </a:p>
            </p:txBody>
          </p:sp>
          <p:sp>
            <p:nvSpPr>
              <p:cNvPr id="34" name="Rectangle 1054"/>
              <p:cNvSpPr>
                <a:spLocks noChangeArrowheads="1"/>
              </p:cNvSpPr>
              <p:nvPr/>
            </p:nvSpPr>
            <p:spPr bwMode="auto">
              <a:xfrm>
                <a:off x="2115" y="3694"/>
                <a:ext cx="78" cy="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en-GB" sz="1800" b="1"/>
                  <a:t>4</a:t>
                </a:r>
              </a:p>
            </p:txBody>
          </p:sp>
          <p:sp>
            <p:nvSpPr>
              <p:cNvPr id="35" name="Rectangle 1055"/>
              <p:cNvSpPr>
                <a:spLocks noChangeArrowheads="1"/>
              </p:cNvSpPr>
              <p:nvPr/>
            </p:nvSpPr>
            <p:spPr bwMode="auto">
              <a:xfrm>
                <a:off x="2617" y="3694"/>
                <a:ext cx="78" cy="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en-GB" sz="1800" b="1"/>
                  <a:t>6</a:t>
                </a:r>
              </a:p>
            </p:txBody>
          </p:sp>
          <p:sp>
            <p:nvSpPr>
              <p:cNvPr id="36" name="Rectangle 1056"/>
              <p:cNvSpPr>
                <a:spLocks noChangeArrowheads="1"/>
              </p:cNvSpPr>
              <p:nvPr/>
            </p:nvSpPr>
            <p:spPr bwMode="auto">
              <a:xfrm>
                <a:off x="3119" y="3694"/>
                <a:ext cx="78" cy="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en-GB" sz="1800" b="1"/>
                  <a:t>8</a:t>
                </a:r>
              </a:p>
            </p:txBody>
          </p:sp>
          <p:sp>
            <p:nvSpPr>
              <p:cNvPr id="37" name="Rectangle 1057"/>
              <p:cNvSpPr>
                <a:spLocks noChangeArrowheads="1"/>
              </p:cNvSpPr>
              <p:nvPr/>
            </p:nvSpPr>
            <p:spPr bwMode="auto">
              <a:xfrm>
                <a:off x="3578" y="3694"/>
                <a:ext cx="155" cy="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en-GB" sz="1800" b="1"/>
                  <a:t>10</a:t>
                </a:r>
              </a:p>
            </p:txBody>
          </p:sp>
          <p:sp>
            <p:nvSpPr>
              <p:cNvPr id="38" name="Rectangle 1058"/>
              <p:cNvSpPr>
                <a:spLocks noChangeArrowheads="1"/>
              </p:cNvSpPr>
              <p:nvPr/>
            </p:nvSpPr>
            <p:spPr bwMode="auto">
              <a:xfrm>
                <a:off x="4080" y="3694"/>
                <a:ext cx="155" cy="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en-GB" sz="1800" b="1"/>
                  <a:t>12</a:t>
                </a:r>
              </a:p>
            </p:txBody>
          </p:sp>
          <p:sp>
            <p:nvSpPr>
              <p:cNvPr id="39" name="Rectangle 1059"/>
              <p:cNvSpPr>
                <a:spLocks noChangeArrowheads="1"/>
              </p:cNvSpPr>
              <p:nvPr/>
            </p:nvSpPr>
            <p:spPr bwMode="auto">
              <a:xfrm>
                <a:off x="4582" y="3694"/>
                <a:ext cx="155" cy="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en-GB" sz="1800" b="1"/>
                  <a:t>14</a:t>
                </a:r>
              </a:p>
            </p:txBody>
          </p:sp>
          <p:sp>
            <p:nvSpPr>
              <p:cNvPr id="40" name="Rectangle 1060"/>
              <p:cNvSpPr>
                <a:spLocks noChangeArrowheads="1"/>
              </p:cNvSpPr>
              <p:nvPr/>
            </p:nvSpPr>
            <p:spPr bwMode="auto">
              <a:xfrm>
                <a:off x="5084" y="3694"/>
                <a:ext cx="155" cy="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en-GB" sz="1800" b="1"/>
                  <a:t>16</a:t>
                </a:r>
              </a:p>
            </p:txBody>
          </p:sp>
          <p:sp>
            <p:nvSpPr>
              <p:cNvPr id="41" name="Rectangle 1061"/>
              <p:cNvSpPr>
                <a:spLocks noChangeArrowheads="1"/>
              </p:cNvSpPr>
              <p:nvPr/>
            </p:nvSpPr>
            <p:spPr bwMode="auto">
              <a:xfrm>
                <a:off x="2757" y="3907"/>
                <a:ext cx="567" cy="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en-GB" sz="1800" b="1" dirty="0"/>
                  <a:t>% </a:t>
                </a:r>
                <a:r>
                  <a:rPr lang="en-GB" sz="1800" b="1" dirty="0" err="1"/>
                  <a:t>Cromo</a:t>
                </a:r>
                <a:endParaRPr lang="en-GB" b="1" dirty="0"/>
              </a:p>
            </p:txBody>
          </p:sp>
          <p:sp>
            <p:nvSpPr>
              <p:cNvPr id="42" name="Line 1069"/>
              <p:cNvSpPr>
                <a:spLocks noChangeShapeType="1"/>
              </p:cNvSpPr>
              <p:nvPr/>
            </p:nvSpPr>
            <p:spPr bwMode="auto">
              <a:xfrm flipV="1">
                <a:off x="927" y="1403"/>
                <a:ext cx="1" cy="19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3" name="Line 1070"/>
              <p:cNvSpPr>
                <a:spLocks noChangeShapeType="1"/>
              </p:cNvSpPr>
              <p:nvPr/>
            </p:nvSpPr>
            <p:spPr bwMode="auto">
              <a:xfrm>
                <a:off x="927" y="3351"/>
                <a:ext cx="47"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4" name="Line 1071"/>
              <p:cNvSpPr>
                <a:spLocks noChangeShapeType="1"/>
              </p:cNvSpPr>
              <p:nvPr/>
            </p:nvSpPr>
            <p:spPr bwMode="auto">
              <a:xfrm>
                <a:off x="927" y="3074"/>
                <a:ext cx="47"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5" name="Line 1072"/>
              <p:cNvSpPr>
                <a:spLocks noChangeShapeType="1"/>
              </p:cNvSpPr>
              <p:nvPr/>
            </p:nvSpPr>
            <p:spPr bwMode="auto">
              <a:xfrm>
                <a:off x="927" y="2795"/>
                <a:ext cx="47"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6" name="Line 1073"/>
              <p:cNvSpPr>
                <a:spLocks noChangeShapeType="1"/>
              </p:cNvSpPr>
              <p:nvPr/>
            </p:nvSpPr>
            <p:spPr bwMode="auto">
              <a:xfrm>
                <a:off x="929" y="2517"/>
                <a:ext cx="51"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7" name="Line 1074"/>
              <p:cNvSpPr>
                <a:spLocks noChangeShapeType="1"/>
              </p:cNvSpPr>
              <p:nvPr/>
            </p:nvSpPr>
            <p:spPr bwMode="auto">
              <a:xfrm>
                <a:off x="927" y="2238"/>
                <a:ext cx="47"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8" name="Line 1075"/>
              <p:cNvSpPr>
                <a:spLocks noChangeShapeType="1"/>
              </p:cNvSpPr>
              <p:nvPr/>
            </p:nvSpPr>
            <p:spPr bwMode="auto">
              <a:xfrm>
                <a:off x="927" y="1960"/>
                <a:ext cx="47"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9" name="Line 1076"/>
              <p:cNvSpPr>
                <a:spLocks noChangeShapeType="1"/>
              </p:cNvSpPr>
              <p:nvPr/>
            </p:nvSpPr>
            <p:spPr bwMode="auto">
              <a:xfrm>
                <a:off x="927" y="1682"/>
                <a:ext cx="47"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0" name="Line 1077"/>
              <p:cNvSpPr>
                <a:spLocks noChangeShapeType="1"/>
              </p:cNvSpPr>
              <p:nvPr/>
            </p:nvSpPr>
            <p:spPr bwMode="auto">
              <a:xfrm>
                <a:off x="927" y="1404"/>
                <a:ext cx="47"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1" name="Rectangle 1078"/>
              <p:cNvSpPr>
                <a:spLocks noChangeArrowheads="1"/>
              </p:cNvSpPr>
              <p:nvPr/>
            </p:nvSpPr>
            <p:spPr bwMode="auto">
              <a:xfrm>
                <a:off x="415" y="3290"/>
                <a:ext cx="331"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en-GB" b="1"/>
                  <a:t>0.025</a:t>
                </a:r>
              </a:p>
            </p:txBody>
          </p:sp>
          <p:sp>
            <p:nvSpPr>
              <p:cNvPr id="52" name="Rectangle 1079"/>
              <p:cNvSpPr>
                <a:spLocks noChangeArrowheads="1"/>
              </p:cNvSpPr>
              <p:nvPr/>
            </p:nvSpPr>
            <p:spPr bwMode="auto">
              <a:xfrm>
                <a:off x="415" y="3012"/>
                <a:ext cx="331"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en-GB" b="1"/>
                  <a:t>0.050</a:t>
                </a:r>
              </a:p>
            </p:txBody>
          </p:sp>
          <p:sp>
            <p:nvSpPr>
              <p:cNvPr id="53" name="Rectangle 1080"/>
              <p:cNvSpPr>
                <a:spLocks noChangeArrowheads="1"/>
              </p:cNvSpPr>
              <p:nvPr/>
            </p:nvSpPr>
            <p:spPr bwMode="auto">
              <a:xfrm>
                <a:off x="415" y="2734"/>
                <a:ext cx="331"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en-GB" b="1"/>
                  <a:t>0.075</a:t>
                </a:r>
              </a:p>
            </p:txBody>
          </p:sp>
          <p:sp>
            <p:nvSpPr>
              <p:cNvPr id="54" name="Rectangle 1081"/>
              <p:cNvSpPr>
                <a:spLocks noChangeArrowheads="1"/>
              </p:cNvSpPr>
              <p:nvPr/>
            </p:nvSpPr>
            <p:spPr bwMode="auto">
              <a:xfrm>
                <a:off x="415" y="2456"/>
                <a:ext cx="331"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en-GB" b="1" dirty="0"/>
                  <a:t>0.100</a:t>
                </a:r>
              </a:p>
            </p:txBody>
          </p:sp>
          <p:sp>
            <p:nvSpPr>
              <p:cNvPr id="55" name="Rectangle 1082"/>
              <p:cNvSpPr>
                <a:spLocks noChangeArrowheads="1"/>
              </p:cNvSpPr>
              <p:nvPr/>
            </p:nvSpPr>
            <p:spPr bwMode="auto">
              <a:xfrm>
                <a:off x="415" y="2177"/>
                <a:ext cx="331"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en-GB" b="1"/>
                  <a:t>0.125</a:t>
                </a:r>
              </a:p>
            </p:txBody>
          </p:sp>
          <p:sp>
            <p:nvSpPr>
              <p:cNvPr id="56" name="Rectangle 1083"/>
              <p:cNvSpPr>
                <a:spLocks noChangeArrowheads="1"/>
              </p:cNvSpPr>
              <p:nvPr/>
            </p:nvSpPr>
            <p:spPr bwMode="auto">
              <a:xfrm>
                <a:off x="415" y="1899"/>
                <a:ext cx="331"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en-GB" b="1" dirty="0"/>
                  <a:t>0.150</a:t>
                </a:r>
              </a:p>
            </p:txBody>
          </p:sp>
          <p:sp>
            <p:nvSpPr>
              <p:cNvPr id="57" name="Rectangle 1084"/>
              <p:cNvSpPr>
                <a:spLocks noChangeArrowheads="1"/>
              </p:cNvSpPr>
              <p:nvPr/>
            </p:nvSpPr>
            <p:spPr bwMode="auto">
              <a:xfrm>
                <a:off x="415" y="1622"/>
                <a:ext cx="331"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en-GB" b="1"/>
                  <a:t>0.175</a:t>
                </a:r>
              </a:p>
            </p:txBody>
          </p:sp>
          <p:sp>
            <p:nvSpPr>
              <p:cNvPr id="58" name="Rectangle 1085"/>
              <p:cNvSpPr>
                <a:spLocks noChangeArrowheads="1"/>
              </p:cNvSpPr>
              <p:nvPr/>
            </p:nvSpPr>
            <p:spPr bwMode="auto">
              <a:xfrm>
                <a:off x="415" y="1343"/>
                <a:ext cx="331"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en-GB" b="1"/>
                  <a:t>0.200</a:t>
                </a:r>
              </a:p>
            </p:txBody>
          </p:sp>
          <p:sp>
            <p:nvSpPr>
              <p:cNvPr id="59" name="Rectangle 1086"/>
              <p:cNvSpPr>
                <a:spLocks noChangeArrowheads="1"/>
              </p:cNvSpPr>
              <p:nvPr/>
            </p:nvSpPr>
            <p:spPr bwMode="auto">
              <a:xfrm>
                <a:off x="229" y="1173"/>
                <a:ext cx="748"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en-GB" b="1" dirty="0" err="1"/>
                  <a:t>Mm.por</a:t>
                </a:r>
                <a:r>
                  <a:rPr lang="en-GB" b="1" dirty="0"/>
                  <a:t> </a:t>
                </a:r>
                <a:r>
                  <a:rPr lang="en-GB" b="1" dirty="0" err="1"/>
                  <a:t>año</a:t>
                </a:r>
                <a:endParaRPr lang="en-GB" b="1" dirty="0"/>
              </a:p>
            </p:txBody>
          </p:sp>
          <p:sp>
            <p:nvSpPr>
              <p:cNvPr id="60" name="Freeform 1087"/>
              <p:cNvSpPr>
                <a:spLocks/>
              </p:cNvSpPr>
              <p:nvPr/>
            </p:nvSpPr>
            <p:spPr bwMode="auto">
              <a:xfrm>
                <a:off x="1121" y="1281"/>
                <a:ext cx="3986" cy="2308"/>
              </a:xfrm>
              <a:custGeom>
                <a:avLst/>
                <a:gdLst>
                  <a:gd name="T0" fmla="*/ 121 w 8012"/>
                  <a:gd name="T1" fmla="*/ 71 h 4617"/>
                  <a:gd name="T2" fmla="*/ 121 w 8012"/>
                  <a:gd name="T3" fmla="*/ 72 h 4617"/>
                  <a:gd name="T4" fmla="*/ 0 w 8012"/>
                  <a:gd name="T5" fmla="*/ 72 h 4617"/>
                  <a:gd name="T6" fmla="*/ 0 w 8012"/>
                  <a:gd name="T7" fmla="*/ 0 h 4617"/>
                  <a:gd name="T8" fmla="*/ 0 w 8012"/>
                  <a:gd name="T9" fmla="*/ 0 h 4617"/>
                  <a:gd name="T10" fmla="*/ 18 w 8012"/>
                  <a:gd name="T11" fmla="*/ 48 h 4617"/>
                  <a:gd name="T12" fmla="*/ 21 w 8012"/>
                  <a:gd name="T13" fmla="*/ 52 h 4617"/>
                  <a:gd name="T14" fmla="*/ 23 w 8012"/>
                  <a:gd name="T15" fmla="*/ 54 h 4617"/>
                  <a:gd name="T16" fmla="*/ 25 w 8012"/>
                  <a:gd name="T17" fmla="*/ 56 h 4617"/>
                  <a:gd name="T18" fmla="*/ 27 w 8012"/>
                  <a:gd name="T19" fmla="*/ 57 h 4617"/>
                  <a:gd name="T20" fmla="*/ 30 w 8012"/>
                  <a:gd name="T21" fmla="*/ 58 h 4617"/>
                  <a:gd name="T22" fmla="*/ 34 w 8012"/>
                  <a:gd name="T23" fmla="*/ 59 h 4617"/>
                  <a:gd name="T24" fmla="*/ 37 w 8012"/>
                  <a:gd name="T25" fmla="*/ 59 h 4617"/>
                  <a:gd name="T26" fmla="*/ 45 w 8012"/>
                  <a:gd name="T27" fmla="*/ 61 h 4617"/>
                  <a:gd name="T28" fmla="*/ 50 w 8012"/>
                  <a:gd name="T29" fmla="*/ 62 h 4617"/>
                  <a:gd name="T30" fmla="*/ 54 w 8012"/>
                  <a:gd name="T31" fmla="*/ 64 h 4617"/>
                  <a:gd name="T32" fmla="*/ 60 w 8012"/>
                  <a:gd name="T33" fmla="*/ 68 h 4617"/>
                  <a:gd name="T34" fmla="*/ 62 w 8012"/>
                  <a:gd name="T35" fmla="*/ 68 h 4617"/>
                  <a:gd name="T36" fmla="*/ 65 w 8012"/>
                  <a:gd name="T37" fmla="*/ 69 h 4617"/>
                  <a:gd name="T38" fmla="*/ 69 w 8012"/>
                  <a:gd name="T39" fmla="*/ 70 h 4617"/>
                  <a:gd name="T40" fmla="*/ 73 w 8012"/>
                  <a:gd name="T41" fmla="*/ 70 h 4617"/>
                  <a:gd name="T42" fmla="*/ 74 w 8012"/>
                  <a:gd name="T43" fmla="*/ 70 h 4617"/>
                  <a:gd name="T44" fmla="*/ 75 w 8012"/>
                  <a:gd name="T45" fmla="*/ 70 h 4617"/>
                  <a:gd name="T46" fmla="*/ 75 w 8012"/>
                  <a:gd name="T47" fmla="*/ 70 h 4617"/>
                  <a:gd name="T48" fmla="*/ 103 w 8012"/>
                  <a:gd name="T49" fmla="*/ 71 h 4617"/>
                  <a:gd name="T50" fmla="*/ 121 w 8012"/>
                  <a:gd name="T51" fmla="*/ 71 h 4617"/>
                  <a:gd name="T52" fmla="*/ 121 w 8012"/>
                  <a:gd name="T53" fmla="*/ 71 h 461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8012"/>
                  <a:gd name="T82" fmla="*/ 0 h 4617"/>
                  <a:gd name="T83" fmla="*/ 8012 w 8012"/>
                  <a:gd name="T84" fmla="*/ 4617 h 461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8012" h="4617">
                    <a:moveTo>
                      <a:pt x="8005" y="4572"/>
                    </a:moveTo>
                    <a:lnTo>
                      <a:pt x="8005" y="4617"/>
                    </a:lnTo>
                    <a:lnTo>
                      <a:pt x="0" y="4617"/>
                    </a:lnTo>
                    <a:lnTo>
                      <a:pt x="0" y="15"/>
                    </a:lnTo>
                    <a:lnTo>
                      <a:pt x="0" y="0"/>
                    </a:lnTo>
                    <a:lnTo>
                      <a:pt x="1165" y="3098"/>
                    </a:lnTo>
                    <a:lnTo>
                      <a:pt x="1364" y="3344"/>
                    </a:lnTo>
                    <a:lnTo>
                      <a:pt x="1513" y="3476"/>
                    </a:lnTo>
                    <a:lnTo>
                      <a:pt x="1672" y="3605"/>
                    </a:lnTo>
                    <a:lnTo>
                      <a:pt x="1822" y="3669"/>
                    </a:lnTo>
                    <a:lnTo>
                      <a:pt x="1978" y="3727"/>
                    </a:lnTo>
                    <a:lnTo>
                      <a:pt x="2213" y="3788"/>
                    </a:lnTo>
                    <a:lnTo>
                      <a:pt x="2453" y="3836"/>
                    </a:lnTo>
                    <a:lnTo>
                      <a:pt x="2990" y="3958"/>
                    </a:lnTo>
                    <a:lnTo>
                      <a:pt x="3298" y="4030"/>
                    </a:lnTo>
                    <a:lnTo>
                      <a:pt x="3588" y="4127"/>
                    </a:lnTo>
                    <a:lnTo>
                      <a:pt x="3987" y="4357"/>
                    </a:lnTo>
                    <a:lnTo>
                      <a:pt x="4116" y="4398"/>
                    </a:lnTo>
                    <a:lnTo>
                      <a:pt x="4295" y="4442"/>
                    </a:lnTo>
                    <a:lnTo>
                      <a:pt x="4570" y="4510"/>
                    </a:lnTo>
                    <a:lnTo>
                      <a:pt x="4774" y="4537"/>
                    </a:lnTo>
                    <a:lnTo>
                      <a:pt x="4881" y="4540"/>
                    </a:lnTo>
                    <a:lnTo>
                      <a:pt x="4916" y="4540"/>
                    </a:lnTo>
                    <a:lnTo>
                      <a:pt x="4933" y="4540"/>
                    </a:lnTo>
                    <a:lnTo>
                      <a:pt x="6836" y="4556"/>
                    </a:lnTo>
                    <a:lnTo>
                      <a:pt x="8012" y="4552"/>
                    </a:lnTo>
                    <a:lnTo>
                      <a:pt x="8005" y="4572"/>
                    </a:lnTo>
                    <a:close/>
                  </a:path>
                </a:pathLst>
              </a:custGeom>
              <a:solidFill>
                <a:srgbClr val="FF0000"/>
              </a:solidFill>
              <a:ln>
                <a:noFill/>
              </a:ln>
              <a:extLst>
                <a:ext uri="{91240B29-F687-4F45-9708-019B960494DF}">
                  <a14:hiddenLine xmlns:a14="http://schemas.microsoft.com/office/drawing/2010/main" w="30163">
                    <a:solidFill>
                      <a:srgbClr val="000000"/>
                    </a:solidFill>
                    <a:prstDash val="solid"/>
                    <a:round/>
                    <a:headEnd/>
                    <a:tailEnd/>
                  </a14:hiddenLine>
                </a:ext>
              </a:extLst>
            </p:spPr>
            <p:txBody>
              <a:bodyPr/>
              <a:lstStyle/>
              <a:p>
                <a:endParaRPr lang="en-GB"/>
              </a:p>
            </p:txBody>
          </p:sp>
          <p:sp>
            <p:nvSpPr>
              <p:cNvPr id="61" name="Text Box 1088"/>
              <p:cNvSpPr txBox="1">
                <a:spLocks noChangeArrowheads="1"/>
              </p:cNvSpPr>
              <p:nvPr/>
            </p:nvSpPr>
            <p:spPr bwMode="auto">
              <a:xfrm>
                <a:off x="64" y="912"/>
                <a:ext cx="1653" cy="254"/>
              </a:xfrm>
              <a:prstGeom prst="rect">
                <a:avLst/>
              </a:prstGeom>
              <a:solidFill>
                <a:srgbClr val="FFFFFF"/>
              </a:solidFill>
              <a:ln>
                <a:noFill/>
              </a:ln>
              <a:extLst>
                <a:ext uri="{91240B29-F687-4F45-9708-019B960494DF}">
                  <a14:hiddenLine xmlns:a14="http://schemas.microsoft.com/office/drawing/2010/main" w="8001">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r>
                  <a:rPr lang="en-GB" sz="1800" b="1" dirty="0" err="1">
                    <a:latin typeface="+mn-lt"/>
                  </a:rPr>
                  <a:t>Vellocidad</a:t>
                </a:r>
                <a:r>
                  <a:rPr lang="en-GB" sz="1800" b="1" dirty="0">
                    <a:latin typeface="+mn-lt"/>
                  </a:rPr>
                  <a:t> de Corrosion</a:t>
                </a:r>
              </a:p>
            </p:txBody>
          </p:sp>
          <p:sp>
            <p:nvSpPr>
              <p:cNvPr id="62" name="Line 1089"/>
              <p:cNvSpPr>
                <a:spLocks noChangeShapeType="1"/>
              </p:cNvSpPr>
              <p:nvPr/>
            </p:nvSpPr>
            <p:spPr bwMode="auto">
              <a:xfrm flipV="1">
                <a:off x="1108" y="3596"/>
                <a:ext cx="4016"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GB"/>
              </a:p>
            </p:txBody>
          </p:sp>
        </p:grpSp>
        <p:sp>
          <p:nvSpPr>
            <p:cNvPr id="63" name="TextBox 62"/>
            <p:cNvSpPr txBox="1"/>
            <p:nvPr/>
          </p:nvSpPr>
          <p:spPr>
            <a:xfrm>
              <a:off x="5887960" y="4239497"/>
              <a:ext cx="1830750" cy="615553"/>
            </a:xfrm>
            <a:prstGeom prst="rect">
              <a:avLst/>
            </a:prstGeom>
            <a:noFill/>
          </p:spPr>
          <p:txBody>
            <a:bodyPr wrap="square" rtlCol="0">
              <a:spAutoFit/>
            </a:bodyPr>
            <a:lstStyle/>
            <a:p>
              <a:r>
                <a:rPr lang="fi-FI" dirty="0"/>
                <a:t>Aceros inoxidables con %Cr &gt; 10.5</a:t>
              </a:r>
              <a:endParaRPr lang="en-GB" dirty="0"/>
            </a:p>
          </p:txBody>
        </p:sp>
        <p:sp>
          <p:nvSpPr>
            <p:cNvPr id="64" name="Right Arrow 63"/>
            <p:cNvSpPr/>
            <p:nvPr/>
          </p:nvSpPr>
          <p:spPr>
            <a:xfrm>
              <a:off x="5869231" y="4919009"/>
              <a:ext cx="2160149" cy="333872"/>
            </a:xfrm>
            <a:prstGeom prst="rightArrow">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err="1">
                <a:solidFill>
                  <a:schemeClr val="tx1"/>
                </a:solidFill>
                <a:cs typeface="Franklin Gothic Book"/>
              </a:endParaRPr>
            </a:p>
          </p:txBody>
        </p:sp>
      </p:grpSp>
      <p:cxnSp>
        <p:nvCxnSpPr>
          <p:cNvPr id="66" name="Straight Arrow Connector 65"/>
          <p:cNvCxnSpPr/>
          <p:nvPr/>
        </p:nvCxnSpPr>
        <p:spPr>
          <a:xfrm flipH="1">
            <a:off x="2003523" y="2663213"/>
            <a:ext cx="1002724" cy="716216"/>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70" name="TextBox 69"/>
          <p:cNvSpPr txBox="1"/>
          <p:nvPr/>
        </p:nvSpPr>
        <p:spPr>
          <a:xfrm>
            <a:off x="3006247" y="2344982"/>
            <a:ext cx="2055478" cy="353943"/>
          </a:xfrm>
          <a:prstGeom prst="rect">
            <a:avLst/>
          </a:prstGeom>
          <a:noFill/>
        </p:spPr>
        <p:txBody>
          <a:bodyPr wrap="square" rtlCol="0">
            <a:spAutoFit/>
          </a:bodyPr>
          <a:lstStyle/>
          <a:p>
            <a:r>
              <a:rPr lang="fr-FR" dirty="0" err="1"/>
              <a:t>Acero</a:t>
            </a:r>
            <a:r>
              <a:rPr lang="fr-FR" dirty="0"/>
              <a:t> al </a:t>
            </a:r>
            <a:r>
              <a:rPr lang="fr-FR" dirty="0" err="1"/>
              <a:t>carbono</a:t>
            </a:r>
            <a:endParaRPr lang="fr-FR" dirty="0"/>
          </a:p>
        </p:txBody>
      </p:sp>
      <p:sp>
        <p:nvSpPr>
          <p:cNvPr id="4" name="Slide Number Placeholder 3"/>
          <p:cNvSpPr>
            <a:spLocks noGrp="1"/>
          </p:cNvSpPr>
          <p:nvPr>
            <p:ph type="sldNum" sz="quarter" idx="12"/>
          </p:nvPr>
        </p:nvSpPr>
        <p:spPr/>
        <p:txBody>
          <a:bodyPr/>
          <a:lstStyle/>
          <a:p>
            <a:fld id="{16EEAD88-7AB7-4352-89B4-BF917C658D05}" type="slidenum">
              <a:rPr lang="fr-BE" smtClean="0">
                <a:solidFill>
                  <a:schemeClr val="tx1"/>
                </a:solidFill>
              </a:rPr>
              <a:pPr/>
              <a:t>12</a:t>
            </a:fld>
            <a:endParaRPr lang="fr-BE">
              <a:solidFill>
                <a:schemeClr val="tx1"/>
              </a:solidFill>
            </a:endParaRPr>
          </a:p>
        </p:txBody>
      </p:sp>
    </p:spTree>
    <p:extLst>
      <p:ext uri="{BB962C8B-B14F-4D97-AF65-F5344CB8AC3E}">
        <p14:creationId xmlns:p14="http://schemas.microsoft.com/office/powerpoint/2010/main" val="19345542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685800" y="1848038"/>
            <a:ext cx="7772400" cy="1470025"/>
          </a:xfrm>
        </p:spPr>
        <p:txBody>
          <a:bodyPr>
            <a:normAutofit fontScale="90000"/>
          </a:bodyPr>
          <a:lstStyle/>
          <a:p>
            <a:r>
              <a:rPr lang="es-ES" sz="3200" dirty="0"/>
              <a:t>Cuando la selección de la clase de acero inoxidable no se ha hecho correctamente, se puede producir la corrosión</a:t>
            </a:r>
            <a:endParaRPr lang="fr-FR" sz="3200" dirty="0"/>
          </a:p>
        </p:txBody>
      </p:sp>
      <p:sp>
        <p:nvSpPr>
          <p:cNvPr id="6" name="Subtitle 5"/>
          <p:cNvSpPr>
            <a:spLocks noGrp="1"/>
          </p:cNvSpPr>
          <p:nvPr>
            <p:ph type="subTitle" idx="1"/>
          </p:nvPr>
        </p:nvSpPr>
        <p:spPr>
          <a:xfrm>
            <a:off x="1371600" y="3603813"/>
            <a:ext cx="6400800" cy="1752600"/>
          </a:xfrm>
        </p:spPr>
        <p:txBody>
          <a:bodyPr>
            <a:normAutofit fontScale="92500" lnSpcReduction="10000"/>
          </a:bodyPr>
          <a:lstStyle/>
          <a:p>
            <a:r>
              <a:rPr lang="fr-FR" sz="2800" dirty="0">
                <a:solidFill>
                  <a:schemeClr val="tx1"/>
                </a:solidFill>
              </a:rPr>
              <a:t>…no </a:t>
            </a:r>
            <a:r>
              <a:rPr lang="fr-FR" sz="2800" dirty="0" err="1">
                <a:solidFill>
                  <a:schemeClr val="tx1"/>
                </a:solidFill>
              </a:rPr>
              <a:t>existen</a:t>
            </a:r>
            <a:r>
              <a:rPr lang="fr-FR" sz="2800" dirty="0">
                <a:solidFill>
                  <a:schemeClr val="tx1"/>
                </a:solidFill>
              </a:rPr>
              <a:t> </a:t>
            </a:r>
            <a:r>
              <a:rPr lang="fr-FR" sz="2800" dirty="0" err="1">
                <a:solidFill>
                  <a:schemeClr val="tx1"/>
                </a:solidFill>
              </a:rPr>
              <a:t>materiales</a:t>
            </a:r>
            <a:r>
              <a:rPr lang="fr-FR" sz="2800" dirty="0">
                <a:solidFill>
                  <a:schemeClr val="tx1"/>
                </a:solidFill>
              </a:rPr>
              <a:t> perfectos!</a:t>
            </a:r>
          </a:p>
          <a:p>
            <a:endParaRPr lang="fr-FR" sz="2800" dirty="0">
              <a:solidFill>
                <a:schemeClr val="tx1"/>
              </a:solidFill>
            </a:endParaRPr>
          </a:p>
          <a:p>
            <a:r>
              <a:rPr lang="fr-FR" sz="2800" dirty="0" err="1">
                <a:solidFill>
                  <a:schemeClr val="tx1"/>
                </a:solidFill>
              </a:rPr>
              <a:t>Piensa</a:t>
            </a:r>
            <a:r>
              <a:rPr lang="fr-FR" sz="2800" dirty="0">
                <a:solidFill>
                  <a:schemeClr val="tx1"/>
                </a:solidFill>
              </a:rPr>
              <a:t> que es </a:t>
            </a:r>
            <a:r>
              <a:rPr lang="fr-FR" sz="2800" dirty="0" err="1">
                <a:solidFill>
                  <a:schemeClr val="tx1"/>
                </a:solidFill>
              </a:rPr>
              <a:t>como</a:t>
            </a:r>
            <a:r>
              <a:rPr lang="fr-FR" sz="2800" dirty="0">
                <a:solidFill>
                  <a:schemeClr val="tx1"/>
                </a:solidFill>
              </a:rPr>
              <a:t> </a:t>
            </a:r>
            <a:r>
              <a:rPr lang="fr-FR" sz="2800" dirty="0" err="1">
                <a:solidFill>
                  <a:schemeClr val="tx1"/>
                </a:solidFill>
              </a:rPr>
              <a:t>seleccionar</a:t>
            </a:r>
            <a:r>
              <a:rPr lang="fr-FR" sz="2800" dirty="0">
                <a:solidFill>
                  <a:schemeClr val="tx1"/>
                </a:solidFill>
              </a:rPr>
              <a:t> el </a:t>
            </a:r>
            <a:r>
              <a:rPr lang="fr-FR" sz="2800" dirty="0" err="1">
                <a:solidFill>
                  <a:schemeClr val="tx1"/>
                </a:solidFill>
              </a:rPr>
              <a:t>vehiculo</a:t>
            </a:r>
            <a:r>
              <a:rPr lang="fr-FR" sz="2800" dirty="0">
                <a:solidFill>
                  <a:schemeClr val="tx1"/>
                </a:solidFill>
              </a:rPr>
              <a:t> </a:t>
            </a:r>
            <a:r>
              <a:rPr lang="fr-FR" sz="2800" dirty="0" err="1">
                <a:solidFill>
                  <a:schemeClr val="tx1"/>
                </a:solidFill>
              </a:rPr>
              <a:t>adecuado</a:t>
            </a:r>
            <a:r>
              <a:rPr lang="fr-FR" sz="2800" dirty="0">
                <a:solidFill>
                  <a:schemeClr val="tx1"/>
                </a:solidFill>
              </a:rPr>
              <a:t> para el </a:t>
            </a:r>
            <a:r>
              <a:rPr lang="fr-FR" sz="2800" dirty="0" err="1">
                <a:solidFill>
                  <a:schemeClr val="tx1"/>
                </a:solidFill>
              </a:rPr>
              <a:t>uso</a:t>
            </a:r>
            <a:r>
              <a:rPr lang="fr-FR" sz="2800" dirty="0">
                <a:solidFill>
                  <a:schemeClr val="tx1"/>
                </a:solidFill>
              </a:rPr>
              <a:t> </a:t>
            </a:r>
            <a:r>
              <a:rPr lang="fr-FR" sz="2800" dirty="0" err="1">
                <a:solidFill>
                  <a:schemeClr val="tx1"/>
                </a:solidFill>
              </a:rPr>
              <a:t>previsto</a:t>
            </a:r>
            <a:r>
              <a:rPr lang="fr-FR" sz="2800" dirty="0">
                <a:solidFill>
                  <a:schemeClr val="tx1"/>
                </a:solidFill>
              </a:rPr>
              <a:t>  </a:t>
            </a:r>
          </a:p>
          <a:p>
            <a:endParaRPr lang="fr-FR" sz="2800" dirty="0">
              <a:solidFill>
                <a:schemeClr val="tx1"/>
              </a:solidFill>
            </a:endParaRPr>
          </a:p>
        </p:txBody>
      </p:sp>
      <p:sp>
        <p:nvSpPr>
          <p:cNvPr id="4" name="Slide Number Placeholder 3"/>
          <p:cNvSpPr>
            <a:spLocks noGrp="1"/>
          </p:cNvSpPr>
          <p:nvPr>
            <p:ph type="sldNum" sz="quarter" idx="12"/>
          </p:nvPr>
        </p:nvSpPr>
        <p:spPr>
          <a:xfrm>
            <a:off x="8846097" y="6596663"/>
            <a:ext cx="396000" cy="365125"/>
          </a:xfrm>
        </p:spPr>
        <p:txBody>
          <a:bodyPr/>
          <a:lstStyle/>
          <a:p>
            <a:fld id="{16EEAD88-7AB7-4352-89B4-BF917C658D05}" type="slidenum">
              <a:rPr lang="fr-BE" sz="1400" smtClean="0"/>
              <a:pPr/>
              <a:t>13</a:t>
            </a:fld>
            <a:endParaRPr lang="fr-BE" sz="1400" dirty="0"/>
          </a:p>
        </p:txBody>
      </p:sp>
    </p:spTree>
    <p:extLst>
      <p:ext uri="{BB962C8B-B14F-4D97-AF65-F5344CB8AC3E}">
        <p14:creationId xmlns:p14="http://schemas.microsoft.com/office/powerpoint/2010/main" val="20317044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BE" dirty="0" err="1"/>
              <a:t>Tipos</a:t>
            </a:r>
            <a:r>
              <a:rPr lang="fr-BE" dirty="0"/>
              <a:t> of corrosion de los </a:t>
            </a:r>
            <a:r>
              <a:rPr lang="fr-BE" dirty="0" err="1"/>
              <a:t>aceros</a:t>
            </a:r>
            <a:r>
              <a:rPr lang="fr-BE" dirty="0"/>
              <a:t> </a:t>
            </a:r>
            <a:r>
              <a:rPr lang="fr-BE" dirty="0" err="1"/>
              <a:t>inoxidables</a:t>
            </a:r>
            <a:endParaRPr lang="en-GB" dirty="0"/>
          </a:p>
        </p:txBody>
      </p:sp>
      <p:sp>
        <p:nvSpPr>
          <p:cNvPr id="3" name="Content Placeholder 2"/>
          <p:cNvSpPr>
            <a:spLocks noGrp="1"/>
          </p:cNvSpPr>
          <p:nvPr>
            <p:ph idx="1"/>
          </p:nvPr>
        </p:nvSpPr>
        <p:spPr/>
        <p:txBody>
          <a:bodyPr/>
          <a:lstStyle/>
          <a:p>
            <a:pPr marL="514350" indent="-514350">
              <a:buFont typeface="+mj-lt"/>
              <a:buAutoNum type="alphaLcParenR"/>
            </a:pPr>
            <a:r>
              <a:rPr lang="fr-BE" dirty="0"/>
              <a:t>Uniforme</a:t>
            </a:r>
          </a:p>
          <a:p>
            <a:pPr marL="514350" indent="-514350">
              <a:buFont typeface="+mj-lt"/>
              <a:buAutoNum type="alphaLcParenR"/>
            </a:pPr>
            <a:r>
              <a:rPr lang="fr-BE" dirty="0" err="1"/>
              <a:t>Picaduras</a:t>
            </a:r>
            <a:r>
              <a:rPr lang="fr-BE" dirty="0"/>
              <a:t> </a:t>
            </a:r>
          </a:p>
          <a:p>
            <a:pPr marL="514350" indent="-514350">
              <a:buFont typeface="+mj-lt"/>
              <a:buAutoNum type="alphaLcParenR"/>
            </a:pPr>
            <a:r>
              <a:rPr lang="fr-BE" dirty="0" err="1"/>
              <a:t>Intersticial</a:t>
            </a:r>
            <a:endParaRPr lang="fr-BE" dirty="0"/>
          </a:p>
          <a:p>
            <a:pPr marL="514350" indent="-514350">
              <a:buFont typeface="+mj-lt"/>
              <a:buAutoNum type="alphaLcParenR"/>
            </a:pPr>
            <a:r>
              <a:rPr lang="fr-BE" dirty="0" err="1"/>
              <a:t>Galvánica</a:t>
            </a:r>
            <a:endParaRPr lang="fr-BE" dirty="0"/>
          </a:p>
          <a:p>
            <a:pPr marL="514350" indent="-514350">
              <a:buFont typeface="+mj-lt"/>
              <a:buAutoNum type="alphaLcParenR"/>
            </a:pPr>
            <a:r>
              <a:rPr lang="fr-BE" dirty="0" err="1"/>
              <a:t>Intergranular</a:t>
            </a:r>
            <a:endParaRPr lang="fr-BE" dirty="0"/>
          </a:p>
          <a:p>
            <a:pPr marL="514350" indent="-514350">
              <a:buFont typeface="+mj-lt"/>
              <a:buAutoNum type="alphaLcParenR"/>
            </a:pPr>
            <a:r>
              <a:rPr lang="fr-BE" dirty="0" err="1"/>
              <a:t>Agrietamiento</a:t>
            </a:r>
            <a:r>
              <a:rPr lang="fr-BE" dirty="0"/>
              <a:t> </a:t>
            </a:r>
            <a:r>
              <a:rPr lang="fr-BE" dirty="0" err="1"/>
              <a:t>por</a:t>
            </a:r>
            <a:r>
              <a:rPr lang="fr-BE" dirty="0"/>
              <a:t> corrosion </a:t>
            </a:r>
            <a:r>
              <a:rPr lang="fr-BE" dirty="0" err="1"/>
              <a:t>bajo</a:t>
            </a:r>
            <a:r>
              <a:rPr lang="fr-BE" dirty="0"/>
              <a:t> </a:t>
            </a:r>
            <a:r>
              <a:rPr lang="fr-BE" dirty="0" err="1"/>
              <a:t>tensiones</a:t>
            </a:r>
            <a:endParaRPr lang="en-GB" dirty="0"/>
          </a:p>
        </p:txBody>
      </p:sp>
      <p:sp>
        <p:nvSpPr>
          <p:cNvPr id="5" name="Slide Number Placeholder 4"/>
          <p:cNvSpPr>
            <a:spLocks noGrp="1"/>
          </p:cNvSpPr>
          <p:nvPr>
            <p:ph type="sldNum" sz="quarter" idx="12"/>
          </p:nvPr>
        </p:nvSpPr>
        <p:spPr/>
        <p:txBody>
          <a:bodyPr/>
          <a:lstStyle/>
          <a:p>
            <a:fld id="{16EEAD88-7AB7-4352-89B4-BF917C658D05}" type="slidenum">
              <a:rPr lang="fr-BE" smtClean="0"/>
              <a:pPr/>
              <a:t>14</a:t>
            </a:fld>
            <a:endParaRPr lang="fr-BE"/>
          </a:p>
        </p:txBody>
      </p:sp>
      <p:sp>
        <p:nvSpPr>
          <p:cNvPr id="4" name="TextBox 3"/>
          <p:cNvSpPr txBox="1"/>
          <p:nvPr/>
        </p:nvSpPr>
        <p:spPr>
          <a:xfrm>
            <a:off x="127322" y="6481823"/>
            <a:ext cx="2488558" cy="353943"/>
          </a:xfrm>
          <a:prstGeom prst="rect">
            <a:avLst/>
          </a:prstGeom>
          <a:noFill/>
        </p:spPr>
        <p:txBody>
          <a:bodyPr wrap="square" rtlCol="0">
            <a:spAutoFit/>
          </a:bodyPr>
          <a:lstStyle/>
          <a:p>
            <a:r>
              <a:rPr lang="fr-FR" dirty="0"/>
              <a:t>Ver </a:t>
            </a:r>
            <a:r>
              <a:rPr lang="fr-FR" dirty="0" err="1"/>
              <a:t>referencia</a:t>
            </a:r>
            <a:r>
              <a:rPr lang="fr-FR" dirty="0"/>
              <a:t> 1</a:t>
            </a:r>
          </a:p>
        </p:txBody>
      </p:sp>
    </p:spTree>
    <p:extLst>
      <p:ext uri="{BB962C8B-B14F-4D97-AF65-F5344CB8AC3E}">
        <p14:creationId xmlns:p14="http://schemas.microsoft.com/office/powerpoint/2010/main" val="40297002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GB" dirty="0"/>
              <a:t>a) ¿</a:t>
            </a:r>
            <a:r>
              <a:rPr lang="en-GB" dirty="0" err="1"/>
              <a:t>Qué</a:t>
            </a:r>
            <a:r>
              <a:rPr lang="en-GB" dirty="0"/>
              <a:t> </a:t>
            </a:r>
            <a:r>
              <a:rPr lang="en-GB" dirty="0" err="1"/>
              <a:t>es</a:t>
            </a:r>
            <a:r>
              <a:rPr lang="en-GB" dirty="0"/>
              <a:t> </a:t>
            </a:r>
            <a:r>
              <a:rPr lang="en-GB" dirty="0" err="1"/>
              <a:t>una</a:t>
            </a:r>
            <a:r>
              <a:rPr lang="en-GB" dirty="0"/>
              <a:t> </a:t>
            </a:r>
            <a:r>
              <a:rPr lang="en-GB" dirty="0" err="1"/>
              <a:t>corrosión</a:t>
            </a:r>
            <a:r>
              <a:rPr lang="en-GB" dirty="0"/>
              <a:t> </a:t>
            </a:r>
            <a:r>
              <a:rPr lang="en-GB" dirty="0" err="1"/>
              <a:t>uniforme</a:t>
            </a:r>
            <a:r>
              <a:rPr lang="en-GB" dirty="0"/>
              <a:t>? </a:t>
            </a:r>
          </a:p>
        </p:txBody>
      </p:sp>
      <p:sp>
        <p:nvSpPr>
          <p:cNvPr id="2" name="Content Placeholder 1"/>
          <p:cNvSpPr>
            <a:spLocks noGrp="1"/>
          </p:cNvSpPr>
          <p:nvPr>
            <p:ph idx="1"/>
          </p:nvPr>
        </p:nvSpPr>
        <p:spPr>
          <a:xfrm>
            <a:off x="457200" y="1600201"/>
            <a:ext cx="8229600" cy="3360420"/>
          </a:xfrm>
        </p:spPr>
        <p:txBody>
          <a:bodyPr>
            <a:normAutofit fontScale="92500" lnSpcReduction="20000"/>
          </a:bodyPr>
          <a:lstStyle/>
          <a:p>
            <a:pPr algn="just"/>
            <a:r>
              <a:rPr lang="es-ES" sz="2800" dirty="0"/>
              <a:t>Cuando la película pasiva es destruida por el medio ambiente agresivo, toda la superficie se corroe de manera uniforme y la pérdida de metal se puede expresar en micras / año</a:t>
            </a:r>
          </a:p>
          <a:p>
            <a:pPr algn="just"/>
            <a:r>
              <a:rPr lang="es-ES" sz="2800" dirty="0"/>
              <a:t>Esta es típica en aceros al carbono no protegidos </a:t>
            </a:r>
            <a:r>
              <a:rPr lang="en-GB" sz="2800" dirty="0"/>
              <a:t>.</a:t>
            </a:r>
          </a:p>
          <a:p>
            <a:pPr algn="just"/>
            <a:r>
              <a:rPr lang="es-ES" sz="2800" dirty="0"/>
              <a:t>No se produce en los aceros inoxidables ,en la industria de la construcción, ya que las condiciones de corrosión nunca son tan agresivos (normalmente se requeriría la inmersión en ácidos para que se produzca</a:t>
            </a:r>
            <a:r>
              <a:rPr lang="en-GB" sz="2800" dirty="0"/>
              <a:t>)</a:t>
            </a:r>
          </a:p>
        </p:txBody>
      </p:sp>
      <p:sp>
        <p:nvSpPr>
          <p:cNvPr id="4" name="Slide Number Placeholder 3"/>
          <p:cNvSpPr>
            <a:spLocks noGrp="1"/>
          </p:cNvSpPr>
          <p:nvPr>
            <p:ph type="sldNum" sz="quarter" idx="12"/>
          </p:nvPr>
        </p:nvSpPr>
        <p:spPr/>
        <p:txBody>
          <a:bodyPr/>
          <a:lstStyle/>
          <a:p>
            <a:fld id="{16EEAD88-7AB7-4352-89B4-BF917C658D05}" type="slidenum">
              <a:rPr lang="fr-BE" smtClean="0"/>
              <a:pPr/>
              <a:t>15</a:t>
            </a:fld>
            <a:endParaRPr lang="fr-BE"/>
          </a:p>
        </p:txBody>
      </p:sp>
      <p:pic>
        <p:nvPicPr>
          <p:cNvPr id="8" name="Picture 6" descr="General2"/>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6082348" y="4960620"/>
            <a:ext cx="2627312" cy="1750399"/>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11516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3600" dirty="0"/>
              <a:t>b) ¿</a:t>
            </a:r>
            <a:r>
              <a:rPr lang="en-GB" sz="3600" dirty="0" err="1"/>
              <a:t>Qué</a:t>
            </a:r>
            <a:r>
              <a:rPr lang="en-GB" sz="3600" dirty="0"/>
              <a:t> </a:t>
            </a:r>
            <a:r>
              <a:rPr lang="en-GB" sz="3600" dirty="0" err="1"/>
              <a:t>es</a:t>
            </a:r>
            <a:r>
              <a:rPr lang="en-GB" sz="3600" dirty="0"/>
              <a:t> </a:t>
            </a:r>
            <a:r>
              <a:rPr lang="en-GB" sz="3600" dirty="0" err="1"/>
              <a:t>una</a:t>
            </a:r>
            <a:r>
              <a:rPr lang="en-GB" sz="3600" dirty="0"/>
              <a:t> </a:t>
            </a:r>
            <a:r>
              <a:rPr lang="en-GB" sz="3600" dirty="0" err="1"/>
              <a:t>corrosión</a:t>
            </a:r>
            <a:r>
              <a:rPr lang="en-GB" sz="3600" dirty="0"/>
              <a:t> </a:t>
            </a:r>
            <a:r>
              <a:rPr lang="en-GB" sz="3600" dirty="0" err="1"/>
              <a:t>por</a:t>
            </a:r>
            <a:r>
              <a:rPr lang="en-GB" sz="3600" dirty="0"/>
              <a:t> </a:t>
            </a:r>
            <a:r>
              <a:rPr lang="en-GB" sz="3600" dirty="0" err="1"/>
              <a:t>picaduras</a:t>
            </a:r>
            <a:r>
              <a:rPr lang="en-GB" sz="3600" dirty="0"/>
              <a:t>?  </a:t>
            </a:r>
            <a:r>
              <a:rPr lang="en-GB" sz="3600" baseline="50000" dirty="0"/>
              <a:t>1,2,3,7</a:t>
            </a:r>
            <a:endParaRPr lang="en-GB" sz="3600" dirty="0"/>
          </a:p>
        </p:txBody>
      </p:sp>
      <p:sp>
        <p:nvSpPr>
          <p:cNvPr id="8" name="Content Placeholder 7"/>
          <p:cNvSpPr>
            <a:spLocks noGrp="1"/>
          </p:cNvSpPr>
          <p:nvPr>
            <p:ph sz="half" idx="1"/>
          </p:nvPr>
        </p:nvSpPr>
        <p:spPr>
          <a:xfrm>
            <a:off x="457200" y="1707776"/>
            <a:ext cx="4038600" cy="4525963"/>
          </a:xfrm>
        </p:spPr>
        <p:txBody>
          <a:bodyPr>
            <a:normAutofit fontScale="85000" lnSpcReduction="20000"/>
          </a:bodyPr>
          <a:lstStyle/>
          <a:p>
            <a:pPr marL="0" indent="0" algn="just">
              <a:buNone/>
            </a:pPr>
            <a:r>
              <a:rPr lang="es-ES" dirty="0"/>
              <a:t>La corrosión por picaduras ,o picaduras, es una forma de corrosión extremadamente localizada que conduce a la creación de pequeños agujeros en el metal.</a:t>
            </a:r>
          </a:p>
          <a:p>
            <a:pPr marL="0" indent="0" algn="just">
              <a:buNone/>
            </a:pPr>
            <a:endParaRPr lang="es-ES" dirty="0"/>
          </a:p>
          <a:p>
            <a:pPr marL="0" indent="0" algn="just">
              <a:buNone/>
            </a:pPr>
            <a:r>
              <a:rPr lang="es-ES" dirty="0"/>
              <a:t>Esta imagen muestra las picaduras del acero inoxidable EN1.4310 (AISI 301), como resultado de una insuficiente resistencia a la corrosión, en un entorno clorado muy agresivo </a:t>
            </a:r>
            <a:endParaRPr lang="en-GB" dirty="0"/>
          </a:p>
        </p:txBody>
      </p:sp>
      <p:pic>
        <p:nvPicPr>
          <p:cNvPr id="21" name="Content Placeholder 20"/>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648200" y="1756086"/>
            <a:ext cx="4038600" cy="4214191"/>
          </a:xfrm>
          <a:ln>
            <a:solidFill>
              <a:schemeClr val="tx1"/>
            </a:solidFill>
          </a:ln>
        </p:spPr>
      </p:pic>
      <p:sp>
        <p:nvSpPr>
          <p:cNvPr id="3" name="Slide Number Placeholder 2"/>
          <p:cNvSpPr>
            <a:spLocks noGrp="1"/>
          </p:cNvSpPr>
          <p:nvPr>
            <p:ph type="sldNum" sz="quarter" idx="12"/>
          </p:nvPr>
        </p:nvSpPr>
        <p:spPr/>
        <p:txBody>
          <a:bodyPr/>
          <a:lstStyle/>
          <a:p>
            <a:fld id="{16EEAD88-7AB7-4352-89B4-BF917C658D05}" type="slidenum">
              <a:rPr lang="fr-BE" smtClean="0"/>
              <a:pPr/>
              <a:t>16</a:t>
            </a:fld>
            <a:endParaRPr lang="fr-BE"/>
          </a:p>
        </p:txBody>
      </p:sp>
    </p:spTree>
    <p:extLst>
      <p:ext uri="{BB962C8B-B14F-4D97-AF65-F5344CB8AC3E}">
        <p14:creationId xmlns:p14="http://schemas.microsoft.com/office/powerpoint/2010/main" val="18979922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GB" sz="3800" dirty="0" err="1"/>
              <a:t>Mecanismos</a:t>
            </a:r>
            <a:r>
              <a:rPr lang="en-GB" sz="3800" dirty="0"/>
              <a:t> de la </a:t>
            </a:r>
            <a:r>
              <a:rPr lang="en-GB" sz="3800" dirty="0" err="1"/>
              <a:t>corrosión</a:t>
            </a:r>
            <a:r>
              <a:rPr lang="en-GB" sz="3800" dirty="0"/>
              <a:t> </a:t>
            </a:r>
            <a:r>
              <a:rPr lang="en-GB" sz="3800" dirty="0" err="1"/>
              <a:t>por</a:t>
            </a:r>
            <a:r>
              <a:rPr lang="en-GB" sz="3800" dirty="0"/>
              <a:t> </a:t>
            </a:r>
            <a:r>
              <a:rPr lang="en-GB" sz="3800" dirty="0" err="1"/>
              <a:t>Picaduras</a:t>
            </a:r>
            <a:endParaRPr lang="fr-BE" sz="3800" dirty="0"/>
          </a:p>
        </p:txBody>
      </p:sp>
      <p:sp>
        <p:nvSpPr>
          <p:cNvPr id="8" name="Content Placeholder 7"/>
          <p:cNvSpPr>
            <a:spLocks noGrp="1"/>
          </p:cNvSpPr>
          <p:nvPr>
            <p:ph sz="half" idx="1"/>
          </p:nvPr>
        </p:nvSpPr>
        <p:spPr>
          <a:xfrm>
            <a:off x="457200" y="1600200"/>
            <a:ext cx="4038600" cy="2329815"/>
          </a:xfrm>
        </p:spPr>
        <p:txBody>
          <a:bodyPr>
            <a:normAutofit fontScale="92500" lnSpcReduction="10000"/>
          </a:bodyPr>
          <a:lstStyle/>
          <a:p>
            <a:pPr marL="457200" indent="-457200" algn="just">
              <a:buFont typeface="+mj-lt"/>
              <a:buAutoNum type="arabicPeriod"/>
            </a:pPr>
            <a:r>
              <a:rPr lang="es-ES" sz="2000" dirty="0"/>
              <a:t>Se inicia con la aparición de  irregularidades de la superficie o inclusiones no metálicas muy pequeñas</a:t>
            </a:r>
          </a:p>
          <a:p>
            <a:pPr marL="457200" indent="-457200" algn="just">
              <a:buFont typeface="+mj-lt"/>
              <a:buAutoNum type="arabicPeriod"/>
            </a:pPr>
            <a:r>
              <a:rPr lang="es-ES" sz="2000" dirty="0"/>
              <a:t>Se propaga porque que las reacciones electroquímicas en la cavidad  no se ven afectadas por la re-</a:t>
            </a:r>
            <a:r>
              <a:rPr lang="es-ES" sz="2000" dirty="0" err="1"/>
              <a:t>pasivación</a:t>
            </a:r>
            <a:endParaRPr lang="en-GB" sz="2000" dirty="0"/>
          </a:p>
        </p:txBody>
      </p:sp>
      <p:grpSp>
        <p:nvGrpSpPr>
          <p:cNvPr id="18" name="Group 17"/>
          <p:cNvGrpSpPr/>
          <p:nvPr/>
        </p:nvGrpSpPr>
        <p:grpSpPr>
          <a:xfrm>
            <a:off x="475457" y="1362052"/>
            <a:ext cx="8138739" cy="5049837"/>
            <a:chOff x="475457" y="1213462"/>
            <a:chExt cx="8138739" cy="5049837"/>
          </a:xfrm>
        </p:grpSpPr>
        <p:pic>
          <p:nvPicPr>
            <p:cNvPr id="13" name="Picture 12" descr="Pitting1r2mod"/>
            <p:cNvPicPr>
              <a:picLocks noChangeAspect="1" noChangeArrowheads="1"/>
            </p:cNvPicPr>
            <p:nvPr/>
          </p:nvPicPr>
          <p:blipFill>
            <a:blip r:embed="rId3">
              <a:lum contrast="6000"/>
              <a:extLst>
                <a:ext uri="{28A0092B-C50C-407E-A947-70E740481C1C}">
                  <a14:useLocalDpi xmlns:a14="http://schemas.microsoft.com/office/drawing/2010/main" val="0"/>
                </a:ext>
              </a:extLst>
            </a:blip>
            <a:srcRect/>
            <a:stretch>
              <a:fillRect/>
            </a:stretch>
          </p:blipFill>
          <p:spPr bwMode="auto">
            <a:xfrm>
              <a:off x="475457" y="3885224"/>
              <a:ext cx="3798887" cy="23780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86300" y="1213462"/>
              <a:ext cx="3927896" cy="2567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22826" y="3963012"/>
              <a:ext cx="3458536" cy="2300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6" name="Straight Arrow Connector 15"/>
            <p:cNvCxnSpPr/>
            <p:nvPr/>
          </p:nvCxnSpPr>
          <p:spPr>
            <a:xfrm flipH="1">
              <a:off x="4343400" y="5074261"/>
              <a:ext cx="763798"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7" name="Straight Arrow Connector 16"/>
            <p:cNvCxnSpPr/>
            <p:nvPr/>
          </p:nvCxnSpPr>
          <p:spPr>
            <a:xfrm>
              <a:off x="6650248" y="3543300"/>
              <a:ext cx="0" cy="8382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grpSp>
      <p:sp>
        <p:nvSpPr>
          <p:cNvPr id="2" name="Slide Number Placeholder 1"/>
          <p:cNvSpPr>
            <a:spLocks noGrp="1"/>
          </p:cNvSpPr>
          <p:nvPr>
            <p:ph type="sldNum" sz="quarter" idx="12"/>
          </p:nvPr>
        </p:nvSpPr>
        <p:spPr/>
        <p:txBody>
          <a:bodyPr/>
          <a:lstStyle/>
          <a:p>
            <a:fld id="{16EEAD88-7AB7-4352-89B4-BF917C658D05}" type="slidenum">
              <a:rPr lang="fr-BE" smtClean="0"/>
              <a:pPr/>
              <a:t>17</a:t>
            </a:fld>
            <a:endParaRPr lang="fr-BE"/>
          </a:p>
        </p:txBody>
      </p:sp>
    </p:spTree>
    <p:extLst>
      <p:ext uri="{BB962C8B-B14F-4D97-AF65-F5344CB8AC3E}">
        <p14:creationId xmlns:p14="http://schemas.microsoft.com/office/powerpoint/2010/main" val="27167459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27322" y="220047"/>
            <a:ext cx="8542554" cy="759667"/>
          </a:xfrm>
        </p:spPr>
        <p:txBody>
          <a:bodyPr>
            <a:noAutofit/>
          </a:bodyPr>
          <a:lstStyle/>
          <a:p>
            <a:br>
              <a:rPr lang="es-ES" sz="2800" dirty="0"/>
            </a:br>
            <a:br>
              <a:rPr lang="es-ES" sz="2400" dirty="0"/>
            </a:br>
            <a:r>
              <a:rPr lang="es-ES" sz="2400" dirty="0"/>
              <a:t>Las picaduras pueden ser reproducidas en una celda electroquímica</a:t>
            </a:r>
            <a:br>
              <a:rPr lang="es-ES" sz="2400" dirty="0"/>
            </a:br>
            <a:r>
              <a:rPr lang="fr-FR" sz="2800" baseline="30000" dirty="0"/>
              <a:t>4</a:t>
            </a:r>
          </a:p>
        </p:txBody>
      </p:sp>
      <p:sp>
        <p:nvSpPr>
          <p:cNvPr id="7" name="Content Placeholder 6"/>
          <p:cNvSpPr>
            <a:spLocks noGrp="1"/>
          </p:cNvSpPr>
          <p:nvPr>
            <p:ph idx="1"/>
          </p:nvPr>
        </p:nvSpPr>
        <p:spPr>
          <a:xfrm>
            <a:off x="495715" y="1277120"/>
            <a:ext cx="8229600" cy="1652520"/>
          </a:xfrm>
        </p:spPr>
        <p:txBody>
          <a:bodyPr>
            <a:noAutofit/>
          </a:bodyPr>
          <a:lstStyle/>
          <a:p>
            <a:pPr algn="just"/>
            <a:r>
              <a:rPr lang="es-ES" sz="1800" dirty="0"/>
              <a:t>Corrosión implica la disolución del metal, es decir, un proceso electroquímico con</a:t>
            </a:r>
          </a:p>
          <a:p>
            <a:pPr algn="just"/>
            <a:r>
              <a:rPr lang="es-ES" sz="1800" dirty="0"/>
              <a:t>reacciones electroquímicas en la superficie del metal y</a:t>
            </a:r>
          </a:p>
          <a:p>
            <a:pPr algn="just"/>
            <a:r>
              <a:rPr lang="es-ES" sz="1800" dirty="0"/>
              <a:t>una corriente entre el metal que se corroe (ánodo) y una parte catódica</a:t>
            </a:r>
          </a:p>
          <a:p>
            <a:pPr algn="just"/>
            <a:r>
              <a:rPr lang="es-ES" sz="1800" dirty="0"/>
              <a:t>Estos procesos se pueden simular en una celda electroquímica, un dispositivo que permite el estudio de los procesos de corrosión</a:t>
            </a:r>
            <a:endParaRPr lang="fr-FR" sz="1800" dirty="0"/>
          </a:p>
        </p:txBody>
      </p:sp>
      <p:sp>
        <p:nvSpPr>
          <p:cNvPr id="4" name="Slide Number Placeholder 3"/>
          <p:cNvSpPr>
            <a:spLocks noGrp="1"/>
          </p:cNvSpPr>
          <p:nvPr>
            <p:ph type="sldNum" sz="quarter" idx="12"/>
          </p:nvPr>
        </p:nvSpPr>
        <p:spPr/>
        <p:txBody>
          <a:bodyPr/>
          <a:lstStyle/>
          <a:p>
            <a:fld id="{16EEAD88-7AB7-4352-89B4-BF917C658D05}" type="slidenum">
              <a:rPr lang="fr-BE" smtClean="0"/>
              <a:pPr/>
              <a:t>18</a:t>
            </a:fld>
            <a:endParaRPr lang="fr-BE"/>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0427" y="3486803"/>
            <a:ext cx="2914415" cy="277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80096" y="3486803"/>
            <a:ext cx="3888350" cy="277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974982" y="3052315"/>
            <a:ext cx="2905305" cy="353943"/>
          </a:xfrm>
          <a:prstGeom prst="rect">
            <a:avLst/>
          </a:prstGeom>
          <a:noFill/>
        </p:spPr>
        <p:txBody>
          <a:bodyPr wrap="square" rtlCol="0">
            <a:spAutoFit/>
          </a:bodyPr>
          <a:lstStyle/>
          <a:p>
            <a:pPr algn="ctr"/>
            <a:r>
              <a:rPr lang="fr-FR" dirty="0" err="1"/>
              <a:t>Electrochemical</a:t>
            </a:r>
            <a:r>
              <a:rPr lang="fr-FR" dirty="0"/>
              <a:t> </a:t>
            </a:r>
            <a:r>
              <a:rPr lang="fr-FR" dirty="0" err="1"/>
              <a:t>cell</a:t>
            </a:r>
            <a:endParaRPr lang="fr-FR" dirty="0"/>
          </a:p>
        </p:txBody>
      </p:sp>
      <p:sp>
        <p:nvSpPr>
          <p:cNvPr id="10" name="TextBox 9"/>
          <p:cNvSpPr txBox="1"/>
          <p:nvPr/>
        </p:nvSpPr>
        <p:spPr>
          <a:xfrm>
            <a:off x="4721040" y="2929640"/>
            <a:ext cx="461351" cy="353943"/>
          </a:xfrm>
          <a:prstGeom prst="rect">
            <a:avLst/>
          </a:prstGeom>
          <a:noFill/>
        </p:spPr>
        <p:txBody>
          <a:bodyPr wrap="square" rtlCol="0">
            <a:spAutoFit/>
          </a:bodyPr>
          <a:lstStyle/>
          <a:p>
            <a:pPr algn="ctr"/>
            <a:r>
              <a:rPr lang="fr-FR" dirty="0">
                <a:solidFill>
                  <a:srgbClr val="FF0000"/>
                </a:solidFill>
              </a:rPr>
              <a:t>E</a:t>
            </a:r>
            <a:r>
              <a:rPr lang="fr-FR" baseline="-25000" dirty="0">
                <a:solidFill>
                  <a:srgbClr val="FF0000"/>
                </a:solidFill>
              </a:rPr>
              <a:t>pit</a:t>
            </a:r>
            <a:r>
              <a:rPr lang="fr-FR" dirty="0">
                <a:solidFill>
                  <a:srgbClr val="FF0000"/>
                </a:solidFill>
              </a:rPr>
              <a:t> </a:t>
            </a:r>
            <a:endParaRPr lang="fr-FR" baseline="-25000" dirty="0">
              <a:solidFill>
                <a:srgbClr val="FF0000"/>
              </a:solidFill>
            </a:endParaRPr>
          </a:p>
        </p:txBody>
      </p:sp>
      <p:sp>
        <p:nvSpPr>
          <p:cNvPr id="11" name="TextBox 10"/>
          <p:cNvSpPr txBox="1"/>
          <p:nvPr/>
        </p:nvSpPr>
        <p:spPr>
          <a:xfrm>
            <a:off x="5171619" y="3052315"/>
            <a:ext cx="2905305" cy="353943"/>
          </a:xfrm>
          <a:prstGeom prst="rect">
            <a:avLst/>
          </a:prstGeom>
          <a:noFill/>
        </p:spPr>
        <p:txBody>
          <a:bodyPr wrap="square" rtlCol="0">
            <a:spAutoFit/>
          </a:bodyPr>
          <a:lstStyle/>
          <a:p>
            <a:pPr algn="ctr"/>
            <a:r>
              <a:rPr lang="fr-FR" dirty="0" err="1"/>
              <a:t>Curva</a:t>
            </a:r>
            <a:r>
              <a:rPr lang="fr-FR" dirty="0"/>
              <a:t> de </a:t>
            </a:r>
            <a:r>
              <a:rPr lang="fr-FR" dirty="0" err="1"/>
              <a:t>polarización</a:t>
            </a:r>
            <a:endParaRPr lang="fr-FR" dirty="0"/>
          </a:p>
        </p:txBody>
      </p:sp>
      <p:cxnSp>
        <p:nvCxnSpPr>
          <p:cNvPr id="9" name="Straight Arrow Connector 8"/>
          <p:cNvCxnSpPr/>
          <p:nvPr/>
        </p:nvCxnSpPr>
        <p:spPr>
          <a:xfrm>
            <a:off x="5171619" y="3229161"/>
            <a:ext cx="1123406" cy="800917"/>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423257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normAutofit/>
          </a:bodyPr>
          <a:lstStyle/>
          <a:p>
            <a:r>
              <a:rPr lang="es-ES" sz="1800" dirty="0"/>
              <a:t>¿</a:t>
            </a:r>
            <a:r>
              <a:rPr lang="es-ES" sz="1800" dirty="0" err="1"/>
              <a:t>Cúales</a:t>
            </a:r>
            <a:r>
              <a:rPr lang="es-ES" sz="1800" dirty="0"/>
              <a:t> son los principales factores que influyen en la corrosión por picadura?</a:t>
            </a:r>
            <a:br>
              <a:rPr lang="es-ES" sz="1800" dirty="0"/>
            </a:br>
            <a:r>
              <a:rPr lang="es-ES" sz="1800" dirty="0"/>
              <a:t> (El potencial de picadura de </a:t>
            </a:r>
            <a:r>
              <a:rPr lang="es-ES" sz="1800" dirty="0" err="1"/>
              <a:t>Epic</a:t>
            </a:r>
            <a:r>
              <a:rPr lang="es-ES" sz="1800" dirty="0"/>
              <a:t> se utiliza generalmente como el criterio para picaduras)</a:t>
            </a:r>
            <a:endParaRPr lang="en-GB" sz="1800" dirty="0"/>
          </a:p>
        </p:txBody>
      </p:sp>
      <p:sp>
        <p:nvSpPr>
          <p:cNvPr id="3" name="Subtitle 2"/>
          <p:cNvSpPr>
            <a:spLocks noGrp="1"/>
          </p:cNvSpPr>
          <p:nvPr>
            <p:ph idx="1"/>
          </p:nvPr>
        </p:nvSpPr>
        <p:spPr>
          <a:xfrm>
            <a:off x="457200" y="1404257"/>
            <a:ext cx="8229600" cy="4961965"/>
          </a:xfrm>
        </p:spPr>
        <p:txBody>
          <a:bodyPr>
            <a:normAutofit/>
          </a:bodyPr>
          <a:lstStyle/>
          <a:p>
            <a:pPr marL="514350" indent="-514350">
              <a:buClrTx/>
              <a:buAutoNum type="arabicPeriod"/>
            </a:pPr>
            <a:r>
              <a:rPr lang="en-GB" b="1" dirty="0" err="1">
                <a:latin typeface="Calibri" pitchFamily="34" charset="0"/>
              </a:rPr>
              <a:t>Temperatura</a:t>
            </a:r>
            <a:endParaRPr lang="en-GB" b="1" dirty="0">
              <a:latin typeface="Calibri" pitchFamily="34" charset="0"/>
            </a:endParaRPr>
          </a:p>
          <a:p>
            <a:pPr marL="514350" indent="-514350">
              <a:buClrTx/>
              <a:buAutoNum type="arabicPeriod"/>
            </a:pPr>
            <a:endParaRPr lang="fr-BE" b="1" dirty="0">
              <a:latin typeface="Calibri" pitchFamily="34" charset="0"/>
            </a:endParaRPr>
          </a:p>
          <a:p>
            <a:pPr marL="514350" indent="-514350">
              <a:buClrTx/>
              <a:buAutoNum type="arabicPeriod"/>
            </a:pPr>
            <a:endParaRPr lang="fr-BE" b="1" dirty="0">
              <a:latin typeface="Calibri" pitchFamily="34" charset="0"/>
            </a:endParaRPr>
          </a:p>
          <a:p>
            <a:pPr marL="514350" indent="-514350">
              <a:buClrTx/>
              <a:buAutoNum type="arabicPeriod"/>
            </a:pPr>
            <a:endParaRPr lang="fr-BE" b="1" dirty="0">
              <a:latin typeface="Calibri" pitchFamily="34" charset="0"/>
            </a:endParaRPr>
          </a:p>
          <a:p>
            <a:pPr marL="514350" indent="-514350">
              <a:buClrTx/>
              <a:buAutoNum type="arabicPeriod"/>
            </a:pPr>
            <a:endParaRPr lang="fr-BE" b="1" dirty="0">
              <a:latin typeface="Calibri" pitchFamily="34" charset="0"/>
            </a:endParaRPr>
          </a:p>
          <a:p>
            <a:pPr marL="514350" indent="-514350">
              <a:buClrTx/>
              <a:buAutoNum type="arabicPeriod"/>
            </a:pPr>
            <a:endParaRPr lang="fr-BE" b="1" dirty="0">
              <a:latin typeface="Calibri" pitchFamily="34" charset="0"/>
            </a:endParaRPr>
          </a:p>
          <a:p>
            <a:pPr marL="514350" indent="-514350">
              <a:buClrTx/>
              <a:buAutoNum type="arabicPeriod"/>
            </a:pPr>
            <a:endParaRPr lang="fr-BE" b="1" dirty="0">
              <a:latin typeface="Calibri" pitchFamily="34" charset="0"/>
            </a:endParaRPr>
          </a:p>
          <a:p>
            <a:pPr marL="514350" indent="-514350">
              <a:buClrTx/>
              <a:buAutoNum type="arabicPeriod"/>
            </a:pPr>
            <a:r>
              <a:rPr lang="fr-BE" sz="2400" b="1" dirty="0">
                <a:latin typeface="Calibri" pitchFamily="34" charset="0"/>
              </a:rPr>
              <a:t>El </a:t>
            </a:r>
            <a:r>
              <a:rPr lang="fr-BE" sz="2400" b="1" dirty="0" err="1">
                <a:latin typeface="Calibri" pitchFamily="34" charset="0"/>
              </a:rPr>
              <a:t>aumento</a:t>
            </a:r>
            <a:r>
              <a:rPr lang="fr-BE" sz="2400" b="1" dirty="0">
                <a:latin typeface="Calibri" pitchFamily="34" charset="0"/>
              </a:rPr>
              <a:t> de la </a:t>
            </a:r>
            <a:r>
              <a:rPr lang="fr-BE" sz="2400" b="1" dirty="0" err="1">
                <a:latin typeface="Calibri" pitchFamily="34" charset="0"/>
              </a:rPr>
              <a:t>temperatura</a:t>
            </a:r>
            <a:r>
              <a:rPr lang="fr-BE" sz="2400" b="1" dirty="0">
                <a:latin typeface="Calibri" pitchFamily="34" charset="0"/>
              </a:rPr>
              <a:t> </a:t>
            </a:r>
            <a:r>
              <a:rPr lang="fr-BE" sz="2400" b="1" dirty="0" err="1">
                <a:latin typeface="Calibri" pitchFamily="34" charset="0"/>
              </a:rPr>
              <a:t>reduce</a:t>
            </a:r>
            <a:r>
              <a:rPr lang="fr-BE" sz="2400" b="1" dirty="0">
                <a:latin typeface="Calibri" pitchFamily="34" charset="0"/>
              </a:rPr>
              <a:t> </a:t>
            </a:r>
            <a:r>
              <a:rPr lang="fr-BE" sz="2400" b="1" dirty="0" err="1">
                <a:latin typeface="Calibri" pitchFamily="34" charset="0"/>
              </a:rPr>
              <a:t>drásticamente</a:t>
            </a:r>
            <a:r>
              <a:rPr lang="fr-BE" sz="2400" b="1" dirty="0">
                <a:latin typeface="Calibri" pitchFamily="34" charset="0"/>
              </a:rPr>
              <a:t> la </a:t>
            </a:r>
            <a:r>
              <a:rPr lang="fr-BE" sz="2400" b="1" dirty="0" err="1">
                <a:latin typeface="Calibri" pitchFamily="34" charset="0"/>
              </a:rPr>
              <a:t>resistencia</a:t>
            </a:r>
            <a:r>
              <a:rPr lang="fr-BE" sz="2400" b="1" dirty="0">
                <a:latin typeface="Calibri" pitchFamily="34" charset="0"/>
              </a:rPr>
              <a:t> a la </a:t>
            </a:r>
            <a:r>
              <a:rPr lang="fr-BE" sz="2400" b="1" dirty="0" err="1">
                <a:latin typeface="Calibri" pitchFamily="34" charset="0"/>
              </a:rPr>
              <a:t>picadura</a:t>
            </a:r>
            <a:r>
              <a:rPr lang="fr-BE" sz="2400" b="1" dirty="0">
                <a:latin typeface="Calibri" pitchFamily="34" charset="0"/>
              </a:rPr>
              <a:t>.</a:t>
            </a:r>
          </a:p>
          <a:p>
            <a:pPr marL="514350" indent="-514350">
              <a:buClrTx/>
              <a:buAutoNum type="arabicPeriod"/>
            </a:pPr>
            <a:endParaRPr lang="fr-BE" b="1" dirty="0">
              <a:latin typeface="Calibri" pitchFamily="34" charset="0"/>
            </a:endParaRPr>
          </a:p>
          <a:p>
            <a:pPr marL="0" indent="0">
              <a:buClrTx/>
              <a:buNone/>
            </a:pPr>
            <a:endParaRPr lang="en-GB" b="1" dirty="0">
              <a:latin typeface="Calibri" pitchFamily="34" charset="0"/>
            </a:endParaRP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4441" y="2070858"/>
            <a:ext cx="6120000" cy="328353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Slide Number Placeholder 1"/>
          <p:cNvSpPr>
            <a:spLocks noGrp="1"/>
          </p:cNvSpPr>
          <p:nvPr>
            <p:ph type="sldNum" sz="quarter" idx="12"/>
          </p:nvPr>
        </p:nvSpPr>
        <p:spPr/>
        <p:txBody>
          <a:bodyPr/>
          <a:lstStyle/>
          <a:p>
            <a:fld id="{16EEAD88-7AB7-4352-89B4-BF917C658D05}" type="slidenum">
              <a:rPr lang="fr-BE" smtClean="0"/>
              <a:pPr/>
              <a:t>19</a:t>
            </a:fld>
            <a:endParaRPr lang="fr-BE"/>
          </a:p>
        </p:txBody>
      </p:sp>
    </p:spTree>
    <p:extLst>
      <p:ext uri="{BB962C8B-B14F-4D97-AF65-F5344CB8AC3E}">
        <p14:creationId xmlns:p14="http://schemas.microsoft.com/office/powerpoint/2010/main" val="909950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err="1"/>
              <a:t>Contenido</a:t>
            </a:r>
            <a:endParaRPr lang="fr-FR" dirty="0"/>
          </a:p>
        </p:txBody>
      </p:sp>
      <p:sp>
        <p:nvSpPr>
          <p:cNvPr id="3" name="Content Placeholder 2"/>
          <p:cNvSpPr>
            <a:spLocks noGrp="1"/>
          </p:cNvSpPr>
          <p:nvPr>
            <p:ph idx="1"/>
          </p:nvPr>
        </p:nvSpPr>
        <p:spPr/>
        <p:txBody>
          <a:bodyPr>
            <a:normAutofit fontScale="92500" lnSpcReduction="10000"/>
          </a:bodyPr>
          <a:lstStyle/>
          <a:p>
            <a:pPr marL="514350" indent="-514350">
              <a:buFont typeface="+mj-lt"/>
              <a:buAutoNum type="arabicPeriod"/>
            </a:pPr>
            <a:r>
              <a:rPr lang="fr-FR" dirty="0"/>
              <a:t>La </a:t>
            </a:r>
            <a:r>
              <a:rPr lang="fr-FR" dirty="0" err="1"/>
              <a:t>mayoria</a:t>
            </a:r>
            <a:r>
              <a:rPr lang="fr-FR" dirty="0"/>
              <a:t> de los </a:t>
            </a:r>
            <a:r>
              <a:rPr lang="fr-FR" dirty="0" err="1"/>
              <a:t>materiales</a:t>
            </a:r>
            <a:r>
              <a:rPr lang="fr-FR" dirty="0"/>
              <a:t> </a:t>
            </a:r>
            <a:r>
              <a:rPr lang="fr-FR" dirty="0" err="1"/>
              <a:t>sufren</a:t>
            </a:r>
            <a:r>
              <a:rPr lang="fr-FR" dirty="0"/>
              <a:t> un </a:t>
            </a:r>
            <a:r>
              <a:rPr lang="fr-FR" dirty="0" err="1"/>
              <a:t>deterioro</a:t>
            </a:r>
            <a:r>
              <a:rPr lang="fr-FR" dirty="0"/>
              <a:t> con el </a:t>
            </a:r>
            <a:r>
              <a:rPr lang="fr-FR" dirty="0" err="1"/>
              <a:t>tiempo</a:t>
            </a:r>
            <a:endParaRPr lang="fr-FR" dirty="0"/>
          </a:p>
          <a:p>
            <a:pPr marL="514350" indent="-514350">
              <a:buFont typeface="+mj-lt"/>
              <a:buAutoNum type="arabicPeriod"/>
            </a:pPr>
            <a:r>
              <a:rPr lang="fr-FR" dirty="0" err="1"/>
              <a:t>Por</a:t>
            </a:r>
            <a:r>
              <a:rPr lang="fr-FR" dirty="0"/>
              <a:t> </a:t>
            </a:r>
            <a:r>
              <a:rPr lang="fr-FR" dirty="0" err="1"/>
              <a:t>qué</a:t>
            </a:r>
            <a:r>
              <a:rPr lang="fr-FR" dirty="0"/>
              <a:t> los </a:t>
            </a:r>
            <a:r>
              <a:rPr lang="fr-FR" dirty="0" err="1"/>
              <a:t>aceros</a:t>
            </a:r>
            <a:r>
              <a:rPr lang="fr-FR" dirty="0"/>
              <a:t> </a:t>
            </a:r>
            <a:r>
              <a:rPr lang="fr-FR" dirty="0" err="1"/>
              <a:t>inoxidables</a:t>
            </a:r>
            <a:r>
              <a:rPr lang="fr-FR" dirty="0"/>
              <a:t> </a:t>
            </a:r>
            <a:r>
              <a:rPr lang="fr-FR" dirty="0" err="1"/>
              <a:t>resisten</a:t>
            </a:r>
            <a:r>
              <a:rPr lang="fr-FR" dirty="0"/>
              <a:t> la </a:t>
            </a:r>
            <a:r>
              <a:rPr lang="fr-FR" dirty="0" err="1"/>
              <a:t>corrosión</a:t>
            </a:r>
            <a:endParaRPr lang="fr-FR" dirty="0"/>
          </a:p>
          <a:p>
            <a:pPr marL="514350" indent="-514350">
              <a:buFont typeface="+mj-lt"/>
              <a:buAutoNum type="arabicPeriod"/>
            </a:pPr>
            <a:r>
              <a:rPr lang="fr-FR" dirty="0" err="1"/>
              <a:t>Tipos</a:t>
            </a:r>
            <a:r>
              <a:rPr lang="fr-FR" dirty="0"/>
              <a:t> de </a:t>
            </a:r>
            <a:r>
              <a:rPr lang="fr-FR" dirty="0" err="1"/>
              <a:t>corrosión</a:t>
            </a:r>
            <a:r>
              <a:rPr lang="fr-FR" dirty="0"/>
              <a:t> de los </a:t>
            </a:r>
            <a:r>
              <a:rPr lang="fr-FR" dirty="0" err="1"/>
              <a:t>aceros</a:t>
            </a:r>
            <a:r>
              <a:rPr lang="fr-FR" dirty="0"/>
              <a:t> </a:t>
            </a:r>
            <a:r>
              <a:rPr lang="fr-FR" dirty="0" err="1"/>
              <a:t>inoxidables</a:t>
            </a:r>
            <a:r>
              <a:rPr lang="fr-FR" dirty="0"/>
              <a:t> </a:t>
            </a:r>
          </a:p>
          <a:p>
            <a:pPr marL="514350" indent="-514350">
              <a:buFont typeface="+mj-lt"/>
              <a:buAutoNum type="arabicPeriod"/>
            </a:pPr>
            <a:r>
              <a:rPr lang="fr-FR" dirty="0" err="1"/>
              <a:t>Cómo</a:t>
            </a:r>
            <a:r>
              <a:rPr lang="fr-FR" dirty="0"/>
              <a:t> </a:t>
            </a:r>
            <a:r>
              <a:rPr lang="fr-FR" dirty="0" err="1"/>
              <a:t>seleccionar</a:t>
            </a:r>
            <a:r>
              <a:rPr lang="fr-FR" dirty="0"/>
              <a:t> el </a:t>
            </a:r>
            <a:r>
              <a:rPr lang="fr-FR" dirty="0" err="1"/>
              <a:t>tipo</a:t>
            </a:r>
            <a:r>
              <a:rPr lang="fr-FR" dirty="0"/>
              <a:t> de </a:t>
            </a:r>
            <a:r>
              <a:rPr lang="fr-FR" dirty="0" err="1"/>
              <a:t>acero</a:t>
            </a:r>
            <a:r>
              <a:rPr lang="fr-FR" dirty="0"/>
              <a:t> </a:t>
            </a:r>
            <a:r>
              <a:rPr lang="fr-FR" dirty="0" err="1"/>
              <a:t>inoxidable</a:t>
            </a:r>
            <a:r>
              <a:rPr lang="fr-FR" dirty="0"/>
              <a:t> con </a:t>
            </a:r>
            <a:r>
              <a:rPr lang="fr-FR" dirty="0" err="1"/>
              <a:t>una</a:t>
            </a:r>
            <a:r>
              <a:rPr lang="fr-FR" dirty="0"/>
              <a:t>  </a:t>
            </a:r>
            <a:r>
              <a:rPr lang="fr-FR" dirty="0" err="1"/>
              <a:t>resistencia</a:t>
            </a:r>
            <a:r>
              <a:rPr lang="fr-FR" dirty="0"/>
              <a:t> a la </a:t>
            </a:r>
            <a:r>
              <a:rPr lang="fr-FR" dirty="0" err="1"/>
              <a:t>corrosión</a:t>
            </a:r>
            <a:r>
              <a:rPr lang="fr-FR" dirty="0"/>
              <a:t>  </a:t>
            </a:r>
            <a:r>
              <a:rPr lang="fr-FR" dirty="0" err="1"/>
              <a:t>adecuada</a:t>
            </a:r>
            <a:r>
              <a:rPr lang="fr-FR" dirty="0"/>
              <a:t>.</a:t>
            </a:r>
          </a:p>
          <a:p>
            <a:pPr lvl="1">
              <a:buFont typeface="Wingdings" panose="05000000000000000000" pitchFamily="2" charset="2"/>
              <a:buChar char="§"/>
            </a:pPr>
            <a:r>
              <a:rPr lang="fr-FR" dirty="0" err="1"/>
              <a:t>Aplicaciones</a:t>
            </a:r>
            <a:r>
              <a:rPr lang="fr-FR" dirty="0"/>
              <a:t> </a:t>
            </a:r>
            <a:r>
              <a:rPr lang="fr-FR" dirty="0" err="1"/>
              <a:t>estructurales</a:t>
            </a:r>
            <a:endParaRPr lang="fr-FR" dirty="0"/>
          </a:p>
          <a:p>
            <a:pPr lvl="1">
              <a:buFont typeface="Wingdings" panose="05000000000000000000" pitchFamily="2" charset="2"/>
              <a:buChar char="§"/>
            </a:pPr>
            <a:r>
              <a:rPr lang="fr-FR" dirty="0" err="1"/>
              <a:t>Otros</a:t>
            </a:r>
            <a:r>
              <a:rPr lang="fr-FR" dirty="0"/>
              <a:t> </a:t>
            </a:r>
            <a:r>
              <a:rPr lang="fr-FR" dirty="0" err="1"/>
              <a:t>usos</a:t>
            </a:r>
            <a:endParaRPr lang="fr-FR" dirty="0"/>
          </a:p>
          <a:p>
            <a:pPr marL="514350" indent="-514350">
              <a:buFont typeface="+mj-lt"/>
              <a:buAutoNum type="arabicPeriod"/>
            </a:pPr>
            <a:r>
              <a:rPr lang="fr-FR" dirty="0" err="1"/>
              <a:t>Referencias</a:t>
            </a:r>
            <a:endParaRPr lang="fr-FR" dirty="0"/>
          </a:p>
          <a:p>
            <a:endParaRPr lang="fr-FR" dirty="0"/>
          </a:p>
          <a:p>
            <a:endParaRPr lang="fr-FR" dirty="0"/>
          </a:p>
          <a:p>
            <a:endParaRPr lang="fr-FR" dirty="0"/>
          </a:p>
        </p:txBody>
      </p:sp>
      <p:sp>
        <p:nvSpPr>
          <p:cNvPr id="4" name="Slide Number Placeholder 3"/>
          <p:cNvSpPr>
            <a:spLocks noGrp="1"/>
          </p:cNvSpPr>
          <p:nvPr>
            <p:ph type="sldNum" sz="quarter" idx="12"/>
          </p:nvPr>
        </p:nvSpPr>
        <p:spPr/>
        <p:txBody>
          <a:bodyPr/>
          <a:lstStyle/>
          <a:p>
            <a:fld id="{16EEAD88-7AB7-4352-89B4-BF917C658D05}" type="slidenum">
              <a:rPr lang="fr-BE" smtClean="0"/>
              <a:pPr/>
              <a:t>2</a:t>
            </a:fld>
            <a:endParaRPr lang="fr-BE"/>
          </a:p>
        </p:txBody>
      </p:sp>
    </p:spTree>
    <p:extLst>
      <p:ext uri="{BB962C8B-B14F-4D97-AF65-F5344CB8AC3E}">
        <p14:creationId xmlns:p14="http://schemas.microsoft.com/office/powerpoint/2010/main" val="33427870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fr-BE" sz="2500" b="1" dirty="0"/>
              <a:t>2. </a:t>
            </a:r>
            <a:r>
              <a:rPr lang="es-ES" sz="2500" b="1" dirty="0"/>
              <a:t>concentración de cloruro</a:t>
            </a:r>
          </a:p>
          <a:p>
            <a:pPr marL="0" indent="0">
              <a:buNone/>
            </a:pPr>
            <a:r>
              <a:rPr lang="es-ES" sz="2500" dirty="0"/>
              <a:t>La resistencia a la picadura disminuye a medida que aumenta la concentración de Cl- (el logaritmo de la concentración de Cl-)</a:t>
            </a:r>
            <a:endParaRPr lang="en-GB" sz="2400" dirty="0">
              <a:latin typeface="Calibri" pitchFamily="34" charset="0"/>
            </a:endParaRPr>
          </a:p>
        </p:txBody>
      </p:sp>
      <p:sp>
        <p:nvSpPr>
          <p:cNvPr id="4" name="Title 10"/>
          <p:cNvSpPr>
            <a:spLocks noGrp="1"/>
          </p:cNvSpPr>
          <p:nvPr>
            <p:ph type="title"/>
          </p:nvPr>
        </p:nvSpPr>
        <p:spPr>
          <a:xfrm>
            <a:off x="457200" y="274638"/>
            <a:ext cx="8229600" cy="1143000"/>
          </a:xfrm>
        </p:spPr>
        <p:txBody>
          <a:bodyPr>
            <a:normAutofit/>
          </a:bodyPr>
          <a:lstStyle/>
          <a:p>
            <a:r>
              <a:rPr lang="es-ES" sz="1800" dirty="0"/>
              <a:t>Los principales factores que influyen en la corrosión por picadura El potencial de picadura de </a:t>
            </a:r>
            <a:r>
              <a:rPr lang="es-ES" sz="1800" dirty="0" err="1"/>
              <a:t>Epic</a:t>
            </a:r>
            <a:r>
              <a:rPr lang="es-ES" sz="1800" dirty="0"/>
              <a:t> se utiliza generalmente como el criterio para picaduras)</a:t>
            </a:r>
            <a:endParaRPr lang="en-GB" sz="1800" dirty="0"/>
          </a:p>
        </p:txBody>
      </p:sp>
      <p:pic>
        <p:nvPicPr>
          <p:cNvPr id="5"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a:stretch/>
        </p:blipFill>
        <p:spPr bwMode="auto">
          <a:xfrm>
            <a:off x="2379720" y="2995609"/>
            <a:ext cx="2910128" cy="63840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graphicFrame>
        <p:nvGraphicFramePr>
          <p:cNvPr id="2" name="Object 1"/>
          <p:cNvGraphicFramePr>
            <a:graphicFrameLocks/>
          </p:cNvGraphicFramePr>
          <p:nvPr>
            <p:extLst>
              <p:ext uri="{D42A27DB-BD31-4B8C-83A1-F6EECF244321}">
                <p14:modId xmlns:p14="http://schemas.microsoft.com/office/powerpoint/2010/main" val="2982241699"/>
              </p:ext>
            </p:extLst>
          </p:nvPr>
        </p:nvGraphicFramePr>
        <p:xfrm>
          <a:off x="1016949" y="3702380"/>
          <a:ext cx="5323689" cy="2812442"/>
        </p:xfrm>
        <a:graphic>
          <a:graphicData uri="http://schemas.openxmlformats.org/presentationml/2006/ole">
            <mc:AlternateContent xmlns:mc="http://schemas.openxmlformats.org/markup-compatibility/2006">
              <mc:Choice xmlns:v="urn:schemas-microsoft-com:vml" Requires="v">
                <p:oleObj spid="_x0000_s2050" name="Paint Shop Pro Image" r:id="rId5" imgW="6639024" imgH="4926162" progId="">
                  <p:embed/>
                </p:oleObj>
              </mc:Choice>
              <mc:Fallback>
                <p:oleObj name="Paint Shop Pro Image" r:id="rId5" imgW="6639024" imgH="4926162" progId="">
                  <p:embed/>
                  <p:pic>
                    <p:nvPicPr>
                      <p:cNvPr id="2" name="Object 1"/>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16949" y="3702380"/>
                        <a:ext cx="5323689" cy="2812442"/>
                      </a:xfrm>
                      <a:prstGeom prst="rect">
                        <a:avLst/>
                      </a:prstGeom>
                      <a:noFill/>
                      <a:ln>
                        <a:noFill/>
                      </a:ln>
                      <a:effectLst/>
                    </p:spPr>
                  </p:pic>
                </p:oleObj>
              </mc:Fallback>
            </mc:AlternateContent>
          </a:graphicData>
        </a:graphic>
      </p:graphicFrame>
      <p:sp>
        <p:nvSpPr>
          <p:cNvPr id="7" name="Slide Number Placeholder 6"/>
          <p:cNvSpPr>
            <a:spLocks noGrp="1"/>
          </p:cNvSpPr>
          <p:nvPr>
            <p:ph type="sldNum" sz="quarter" idx="12"/>
          </p:nvPr>
        </p:nvSpPr>
        <p:spPr/>
        <p:txBody>
          <a:bodyPr/>
          <a:lstStyle/>
          <a:p>
            <a:fld id="{16EEAD88-7AB7-4352-89B4-BF917C658D05}" type="slidenum">
              <a:rPr lang="fr-BE" smtClean="0"/>
              <a:pPr/>
              <a:t>20</a:t>
            </a:fld>
            <a:endParaRPr lang="fr-BE"/>
          </a:p>
        </p:txBody>
      </p:sp>
    </p:spTree>
    <p:extLst>
      <p:ext uri="{BB962C8B-B14F-4D97-AF65-F5344CB8AC3E}">
        <p14:creationId xmlns:p14="http://schemas.microsoft.com/office/powerpoint/2010/main" val="18785536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861560"/>
          </a:xfrm>
        </p:spPr>
        <p:txBody>
          <a:bodyPr>
            <a:normAutofit fontScale="40000" lnSpcReduction="20000"/>
          </a:bodyPr>
          <a:lstStyle/>
          <a:p>
            <a:pPr marL="0" indent="0" algn="just">
              <a:buNone/>
            </a:pPr>
            <a:r>
              <a:rPr lang="en-GB" sz="6300" b="1" dirty="0">
                <a:latin typeface="Calibri" pitchFamily="34" charset="0"/>
              </a:rPr>
              <a:t>2. </a:t>
            </a:r>
            <a:r>
              <a:rPr lang="en-GB" sz="6300" b="1" dirty="0" err="1">
                <a:latin typeface="Calibri" pitchFamily="34" charset="0"/>
              </a:rPr>
              <a:t>Análisis</a:t>
            </a:r>
            <a:r>
              <a:rPr lang="en-GB" sz="6300" b="1" dirty="0">
                <a:latin typeface="Calibri" pitchFamily="34" charset="0"/>
              </a:rPr>
              <a:t> del </a:t>
            </a:r>
            <a:r>
              <a:rPr lang="en-GB" sz="6300" b="1" dirty="0" err="1">
                <a:latin typeface="Calibri" pitchFamily="34" charset="0"/>
              </a:rPr>
              <a:t>Acero</a:t>
            </a:r>
            <a:r>
              <a:rPr lang="en-GB" sz="6300" b="1" dirty="0">
                <a:latin typeface="Calibri" pitchFamily="34" charset="0"/>
              </a:rPr>
              <a:t> </a:t>
            </a:r>
            <a:r>
              <a:rPr lang="en-GB" sz="6300" b="1" dirty="0" err="1">
                <a:latin typeface="Calibri" pitchFamily="34" charset="0"/>
              </a:rPr>
              <a:t>inoxidable</a:t>
            </a:r>
            <a:endParaRPr lang="en-GB" sz="6300" b="1" dirty="0">
              <a:latin typeface="Calibri" pitchFamily="34" charset="0"/>
            </a:endParaRPr>
          </a:p>
          <a:p>
            <a:pPr marL="354013" indent="0" algn="just">
              <a:buNone/>
            </a:pPr>
            <a:r>
              <a:rPr lang="es-ES" sz="4400" dirty="0">
                <a:latin typeface="Calibri" pitchFamily="34" charset="0"/>
              </a:rPr>
              <a:t>La resistencia aumenta fuertemente con el contenido de algunos elementos de aleación:  N, Mo, Cr</a:t>
            </a:r>
            <a:endParaRPr lang="en-GB" sz="4400" dirty="0">
              <a:latin typeface="Calibri" pitchFamily="34" charset="0"/>
            </a:endParaRPr>
          </a:p>
          <a:p>
            <a:pPr marL="354013" indent="0" algn="just">
              <a:buNone/>
            </a:pPr>
            <a:endParaRPr lang="en-GB" sz="4400" dirty="0">
              <a:latin typeface="Calibri" pitchFamily="34" charset="0"/>
            </a:endParaRPr>
          </a:p>
          <a:p>
            <a:pPr marL="354013" indent="0" algn="just">
              <a:buNone/>
            </a:pPr>
            <a:endParaRPr lang="en-GB" sz="4400" dirty="0">
              <a:latin typeface="Calibri" pitchFamily="34" charset="0"/>
            </a:endParaRPr>
          </a:p>
          <a:p>
            <a:pPr marL="354013" indent="0" algn="just">
              <a:buNone/>
            </a:pPr>
            <a:endParaRPr lang="en-GB" sz="4400" dirty="0">
              <a:latin typeface="Calibri" pitchFamily="34" charset="0"/>
            </a:endParaRPr>
          </a:p>
          <a:p>
            <a:pPr marL="354013" indent="0" algn="just">
              <a:buNone/>
            </a:pPr>
            <a:endParaRPr lang="en-GB" sz="4400" dirty="0">
              <a:latin typeface="Calibri" pitchFamily="34" charset="0"/>
            </a:endParaRPr>
          </a:p>
          <a:p>
            <a:pPr marL="354013" indent="0" algn="just">
              <a:buNone/>
            </a:pPr>
            <a:endParaRPr lang="en-GB" sz="4400" dirty="0">
              <a:latin typeface="Calibri" pitchFamily="34" charset="0"/>
            </a:endParaRPr>
          </a:p>
          <a:p>
            <a:pPr marL="354013" indent="0" algn="just">
              <a:buNone/>
            </a:pPr>
            <a:endParaRPr lang="en-GB" sz="4400" dirty="0">
              <a:latin typeface="Calibri" pitchFamily="34" charset="0"/>
            </a:endParaRPr>
          </a:p>
          <a:p>
            <a:pPr marL="354013" indent="0" algn="just">
              <a:buNone/>
            </a:pPr>
            <a:endParaRPr lang="en-GB" sz="4400" dirty="0">
              <a:latin typeface="Calibri" pitchFamily="34" charset="0"/>
            </a:endParaRPr>
          </a:p>
          <a:p>
            <a:pPr marL="354013" indent="0" algn="just">
              <a:buNone/>
            </a:pPr>
            <a:endParaRPr lang="fr-BE" sz="4400" dirty="0">
              <a:latin typeface="Calibri" pitchFamily="34" charset="0"/>
            </a:endParaRPr>
          </a:p>
          <a:p>
            <a:pPr marL="354013" indent="0" algn="just">
              <a:buNone/>
            </a:pPr>
            <a:endParaRPr lang="fr-BE" sz="4400" dirty="0">
              <a:latin typeface="Calibri" pitchFamily="34" charset="0"/>
            </a:endParaRPr>
          </a:p>
          <a:p>
            <a:pPr marL="354013" indent="0" algn="just">
              <a:buNone/>
            </a:pPr>
            <a:endParaRPr lang="en-GB" sz="4400" dirty="0">
              <a:latin typeface="Calibri" pitchFamily="34" charset="0"/>
            </a:endParaRPr>
          </a:p>
          <a:p>
            <a:pPr marL="354013" indent="0" algn="just">
              <a:buNone/>
            </a:pPr>
            <a:endParaRPr lang="en-GB" sz="4400" dirty="0">
              <a:latin typeface="Calibri" pitchFamily="34" charset="0"/>
            </a:endParaRPr>
          </a:p>
          <a:p>
            <a:pPr marL="354013" indent="0" algn="just">
              <a:buNone/>
            </a:pPr>
            <a:endParaRPr lang="en-GB" sz="4400" dirty="0">
              <a:latin typeface="Calibri" pitchFamily="34" charset="0"/>
            </a:endParaRPr>
          </a:p>
          <a:p>
            <a:pPr marL="354013" indent="0" algn="just">
              <a:buNone/>
            </a:pPr>
            <a:r>
              <a:rPr lang="es-ES" sz="4400" dirty="0">
                <a:latin typeface="Calibri" pitchFamily="34" charset="0"/>
              </a:rPr>
              <a:t> El papel de los elementos de aleación se describe por el PREN (Numero equivalente de Resistencia  a Picaduras)</a:t>
            </a:r>
            <a:endParaRPr lang="en-GB" sz="4400" dirty="0">
              <a:latin typeface="Calibri" pitchFamily="34" charset="0"/>
            </a:endParaRPr>
          </a:p>
        </p:txBody>
      </p:sp>
      <p:sp>
        <p:nvSpPr>
          <p:cNvPr id="4" name="Title 10"/>
          <p:cNvSpPr>
            <a:spLocks noGrp="1"/>
          </p:cNvSpPr>
          <p:nvPr>
            <p:ph type="title"/>
          </p:nvPr>
        </p:nvSpPr>
        <p:spPr>
          <a:xfrm>
            <a:off x="457200" y="274638"/>
            <a:ext cx="8229600" cy="1143000"/>
          </a:xfrm>
        </p:spPr>
        <p:txBody>
          <a:bodyPr>
            <a:normAutofit/>
          </a:bodyPr>
          <a:lstStyle/>
          <a:p>
            <a:r>
              <a:rPr lang="es-ES" sz="1800" dirty="0"/>
              <a:t>Los principales factores que influyen en la corrosión por picadura? (El potencial de picadura de </a:t>
            </a:r>
            <a:r>
              <a:rPr lang="es-ES" sz="1800" dirty="0" err="1"/>
              <a:t>Epic</a:t>
            </a:r>
            <a:r>
              <a:rPr lang="es-ES" sz="1800" dirty="0"/>
              <a:t> se utiliza generalmente como el criterio para picaduras)</a:t>
            </a:r>
            <a:endParaRPr lang="en-GB" sz="1800" dirty="0"/>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4033" y="2431972"/>
            <a:ext cx="5830407" cy="312815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Slide Number Placeholder 1"/>
          <p:cNvSpPr>
            <a:spLocks noGrp="1"/>
          </p:cNvSpPr>
          <p:nvPr>
            <p:ph type="sldNum" sz="quarter" idx="12"/>
          </p:nvPr>
        </p:nvSpPr>
        <p:spPr/>
        <p:txBody>
          <a:bodyPr/>
          <a:lstStyle/>
          <a:p>
            <a:fld id="{16EEAD88-7AB7-4352-89B4-BF917C658D05}" type="slidenum">
              <a:rPr lang="fr-BE" smtClean="0"/>
              <a:pPr/>
              <a:t>21</a:t>
            </a:fld>
            <a:endParaRPr lang="fr-BE"/>
          </a:p>
        </p:txBody>
      </p:sp>
    </p:spTree>
    <p:extLst>
      <p:ext uri="{BB962C8B-B14F-4D97-AF65-F5344CB8AC3E}">
        <p14:creationId xmlns:p14="http://schemas.microsoft.com/office/powerpoint/2010/main" val="14687024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652825"/>
          </a:xfrm>
        </p:spPr>
        <p:txBody>
          <a:bodyPr>
            <a:noAutofit/>
          </a:bodyPr>
          <a:lstStyle/>
          <a:p>
            <a:r>
              <a:rPr lang="en-GB" sz="2800" dirty="0" err="1"/>
              <a:t>Número</a:t>
            </a:r>
            <a:r>
              <a:rPr lang="en-GB" sz="2800" dirty="0"/>
              <a:t> </a:t>
            </a:r>
            <a:r>
              <a:rPr lang="en-GB" sz="2800" dirty="0" err="1"/>
              <a:t>equivalente</a:t>
            </a:r>
            <a:r>
              <a:rPr lang="en-GB" sz="2800" dirty="0"/>
              <a:t> de Resistencia a </a:t>
            </a:r>
            <a:r>
              <a:rPr lang="en-GB" sz="2800" dirty="0" err="1"/>
              <a:t>Picaduras</a:t>
            </a:r>
            <a:r>
              <a:rPr lang="en-GB" sz="2800" dirty="0"/>
              <a:t>(PREN)</a:t>
            </a:r>
            <a:r>
              <a:rPr lang="en-GB" sz="2800" baseline="30000" dirty="0"/>
              <a:t>6</a:t>
            </a:r>
            <a:endParaRPr lang="fr-BE" sz="2800" baseline="30000" dirty="0"/>
          </a:p>
        </p:txBody>
      </p:sp>
      <p:sp>
        <p:nvSpPr>
          <p:cNvPr id="5" name="Content Placeholder 4"/>
          <p:cNvSpPr>
            <a:spLocks noGrp="1"/>
          </p:cNvSpPr>
          <p:nvPr>
            <p:ph sz="half" idx="1"/>
          </p:nvPr>
        </p:nvSpPr>
        <p:spPr>
          <a:xfrm>
            <a:off x="148714" y="1145783"/>
            <a:ext cx="5228897" cy="4525963"/>
          </a:xfrm>
        </p:spPr>
        <p:txBody>
          <a:bodyPr>
            <a:normAutofit fontScale="92500" lnSpcReduction="20000"/>
          </a:bodyPr>
          <a:lstStyle/>
          <a:p>
            <a:pPr marL="0" indent="0">
              <a:buClrTx/>
              <a:buNone/>
            </a:pPr>
            <a:r>
              <a:rPr lang="es-ES" sz="2400" dirty="0"/>
              <a:t>Mediante el cálculo del PREN es posible comparar la resistencia de tipos de  acero contra la corrosión por picaduras. Cuanto mayor sea el número, mejor es la resistencia.</a:t>
            </a:r>
          </a:p>
          <a:p>
            <a:pPr marL="0" indent="0">
              <a:buClrTx/>
              <a:buNone/>
            </a:pPr>
            <a:r>
              <a:rPr lang="es-ES" sz="2400" u="sng" dirty="0"/>
              <a:t>Obviamente los PREN por sí solos no se pueden usar para predecir si un tipo en particular será adecuado para una aplicación dada</a:t>
            </a:r>
            <a:endParaRPr lang="fi-FI" sz="2400" u="sng" dirty="0"/>
          </a:p>
          <a:p>
            <a:pPr marL="0" indent="0">
              <a:buClrTx/>
              <a:buNone/>
            </a:pPr>
            <a:r>
              <a:rPr lang="fi-FI" dirty="0"/>
              <a:t>PREN = Cr + 3.3Mo + 16N, donde </a:t>
            </a:r>
          </a:p>
          <a:p>
            <a:pPr marL="0" indent="0">
              <a:buClrTx/>
              <a:buNone/>
            </a:pPr>
            <a:r>
              <a:rPr lang="fi-FI" dirty="0"/>
              <a:t>Cr = Contenido en cromo</a:t>
            </a:r>
          </a:p>
          <a:p>
            <a:pPr marL="0" indent="0">
              <a:buClrTx/>
              <a:buNone/>
            </a:pPr>
            <a:r>
              <a:rPr lang="fi-FI" dirty="0"/>
              <a:t>Mo = Contenido en Molibdeno</a:t>
            </a:r>
          </a:p>
          <a:p>
            <a:pPr marL="0" indent="0">
              <a:buClrTx/>
              <a:buNone/>
            </a:pPr>
            <a:r>
              <a:rPr lang="fi-FI" dirty="0"/>
              <a:t>N = Contenido en Nitrógeno</a:t>
            </a:r>
          </a:p>
        </p:txBody>
      </p:sp>
      <p:graphicFrame>
        <p:nvGraphicFramePr>
          <p:cNvPr id="10" name="Content Placeholder 9"/>
          <p:cNvGraphicFramePr>
            <a:graphicFrameLocks noGrp="1"/>
          </p:cNvGraphicFramePr>
          <p:nvPr>
            <p:ph sz="half" idx="2"/>
            <p:extLst>
              <p:ext uri="{D42A27DB-BD31-4B8C-83A1-F6EECF244321}">
                <p14:modId xmlns:p14="http://schemas.microsoft.com/office/powerpoint/2010/main" val="3857344715"/>
              </p:ext>
            </p:extLst>
          </p:nvPr>
        </p:nvGraphicFramePr>
        <p:xfrm>
          <a:off x="5524501" y="1130738"/>
          <a:ext cx="3334581" cy="4014576"/>
        </p:xfrm>
        <a:graphic>
          <a:graphicData uri="http://schemas.openxmlformats.org/drawingml/2006/table">
            <a:tbl>
              <a:tblPr firstRow="1" bandRow="1">
                <a:tableStyleId>{B301B821-A1FF-4177-AEE7-76D212191A09}</a:tableStyleId>
              </a:tblPr>
              <a:tblGrid>
                <a:gridCol w="1111527">
                  <a:extLst>
                    <a:ext uri="{9D8B030D-6E8A-4147-A177-3AD203B41FA5}">
                      <a16:colId xmlns:a16="http://schemas.microsoft.com/office/drawing/2014/main" val="20000"/>
                    </a:ext>
                  </a:extLst>
                </a:gridCol>
                <a:gridCol w="1111527">
                  <a:extLst>
                    <a:ext uri="{9D8B030D-6E8A-4147-A177-3AD203B41FA5}">
                      <a16:colId xmlns:a16="http://schemas.microsoft.com/office/drawing/2014/main" val="20001"/>
                    </a:ext>
                  </a:extLst>
                </a:gridCol>
                <a:gridCol w="1111527">
                  <a:extLst>
                    <a:ext uri="{9D8B030D-6E8A-4147-A177-3AD203B41FA5}">
                      <a16:colId xmlns:a16="http://schemas.microsoft.com/office/drawing/2014/main" val="20002"/>
                    </a:ext>
                  </a:extLst>
                </a:gridCol>
              </a:tblGrid>
              <a:tr h="370840">
                <a:tc>
                  <a:txBody>
                    <a:bodyPr/>
                    <a:lstStyle/>
                    <a:p>
                      <a:r>
                        <a:rPr lang="fr-BE" dirty="0"/>
                        <a:t>EN</a:t>
                      </a:r>
                    </a:p>
                  </a:txBody>
                  <a:tcPr/>
                </a:tc>
                <a:tc>
                  <a:txBody>
                    <a:bodyPr/>
                    <a:lstStyle/>
                    <a:p>
                      <a:pPr algn="ctr"/>
                      <a:r>
                        <a:rPr lang="fr-BE" dirty="0"/>
                        <a:t>AISI</a:t>
                      </a:r>
                    </a:p>
                  </a:txBody>
                  <a:tcPr/>
                </a:tc>
                <a:tc>
                  <a:txBody>
                    <a:bodyPr/>
                    <a:lstStyle/>
                    <a:p>
                      <a:pPr algn="ctr"/>
                      <a:r>
                        <a:rPr lang="fr-BE" dirty="0"/>
                        <a:t>PREN</a:t>
                      </a:r>
                    </a:p>
                  </a:txBody>
                  <a:tcPr/>
                </a:tc>
                <a:extLst>
                  <a:ext uri="{0D108BD9-81ED-4DB2-BD59-A6C34878D82A}">
                    <a16:rowId xmlns:a16="http://schemas.microsoft.com/office/drawing/2014/main" val="10000"/>
                  </a:ext>
                </a:extLst>
              </a:tr>
              <a:tr h="639279">
                <a:tc>
                  <a:txBody>
                    <a:bodyPr/>
                    <a:lstStyle/>
                    <a:p>
                      <a:pPr algn="just"/>
                      <a:r>
                        <a:rPr lang="fi-FI" sz="1600" dirty="0"/>
                        <a:t>1.4003</a:t>
                      </a:r>
                    </a:p>
                    <a:p>
                      <a:pPr algn="just"/>
                      <a:r>
                        <a:rPr lang="fi-FI" sz="1600" dirty="0"/>
                        <a:t>1.4016</a:t>
                      </a:r>
                      <a:endParaRPr lang="en-GB" sz="1600" dirty="0"/>
                    </a:p>
                  </a:txBody>
                  <a:tcPr/>
                </a:tc>
                <a:tc>
                  <a:txBody>
                    <a:bodyPr/>
                    <a:lstStyle/>
                    <a:p>
                      <a:pPr algn="ctr"/>
                      <a:r>
                        <a:rPr lang="en-GB" sz="1600" dirty="0"/>
                        <a:t>-</a:t>
                      </a:r>
                    </a:p>
                    <a:p>
                      <a:pPr algn="ctr"/>
                      <a:r>
                        <a:rPr lang="en-GB" sz="1600" dirty="0"/>
                        <a:t>430</a:t>
                      </a:r>
                    </a:p>
                  </a:txBody>
                  <a:tcPr/>
                </a:tc>
                <a:tc>
                  <a:txBody>
                    <a:bodyPr/>
                    <a:lstStyle/>
                    <a:p>
                      <a:pPr algn="ctr"/>
                      <a:r>
                        <a:rPr lang="fi-FI" sz="1600" dirty="0"/>
                        <a:t>10.5</a:t>
                      </a:r>
                      <a:r>
                        <a:rPr lang="fi-FI" sz="1600" baseline="0" dirty="0"/>
                        <a:t> - </a:t>
                      </a:r>
                      <a:r>
                        <a:rPr lang="fi-FI" sz="1600" dirty="0"/>
                        <a:t>12.5</a:t>
                      </a:r>
                    </a:p>
                    <a:p>
                      <a:pPr algn="ctr"/>
                      <a:r>
                        <a:rPr lang="fi-FI" sz="1600" dirty="0"/>
                        <a:t>16.0 - 18.0</a:t>
                      </a:r>
                      <a:endParaRPr lang="en-GB" sz="1600" dirty="0"/>
                    </a:p>
                  </a:txBody>
                  <a:tcPr/>
                </a:tc>
                <a:extLst>
                  <a:ext uri="{0D108BD9-81ED-4DB2-BD59-A6C34878D82A}">
                    <a16:rowId xmlns:a16="http://schemas.microsoft.com/office/drawing/2014/main" val="10001"/>
                  </a:ext>
                </a:extLst>
              </a:tr>
              <a:tr h="705394">
                <a:tc>
                  <a:txBody>
                    <a:bodyPr/>
                    <a:lstStyle/>
                    <a:p>
                      <a:pPr algn="just"/>
                      <a:r>
                        <a:rPr lang="fi-FI" sz="1600" dirty="0"/>
                        <a:t>1.4301</a:t>
                      </a:r>
                    </a:p>
                    <a:p>
                      <a:pPr algn="just"/>
                      <a:r>
                        <a:rPr lang="fi-FI" sz="1600" dirty="0"/>
                        <a:t>1.4311</a:t>
                      </a:r>
                    </a:p>
                  </a:txBody>
                  <a:tcPr/>
                </a:tc>
                <a:tc>
                  <a:txBody>
                    <a:bodyPr/>
                    <a:lstStyle/>
                    <a:p>
                      <a:pPr algn="ctr"/>
                      <a:r>
                        <a:rPr lang="fi-FI" sz="1600" dirty="0"/>
                        <a:t>304</a:t>
                      </a:r>
                    </a:p>
                    <a:p>
                      <a:pPr algn="ctr"/>
                      <a:r>
                        <a:rPr lang="fi-FI" sz="1600" dirty="0"/>
                        <a:t>304LN</a:t>
                      </a:r>
                    </a:p>
                  </a:txBody>
                  <a:tcPr/>
                </a:tc>
                <a:tc>
                  <a:txBody>
                    <a:bodyPr/>
                    <a:lstStyle/>
                    <a:p>
                      <a:pPr algn="ctr"/>
                      <a:r>
                        <a:rPr lang="fi-FI" sz="1600" dirty="0"/>
                        <a:t>17.5 - 20.8</a:t>
                      </a:r>
                    </a:p>
                    <a:p>
                      <a:pPr algn="ctr"/>
                      <a:r>
                        <a:rPr lang="fi-FI" sz="1600" dirty="0"/>
                        <a:t>19.4 – 23.0</a:t>
                      </a:r>
                    </a:p>
                  </a:txBody>
                  <a:tcPr/>
                </a:tc>
                <a:extLst>
                  <a:ext uri="{0D108BD9-81ED-4DB2-BD59-A6C34878D82A}">
                    <a16:rowId xmlns:a16="http://schemas.microsoft.com/office/drawing/2014/main" val="10002"/>
                  </a:ext>
                </a:extLst>
              </a:tr>
              <a:tr h="653143">
                <a:tc>
                  <a:txBody>
                    <a:bodyPr/>
                    <a:lstStyle/>
                    <a:p>
                      <a:pPr algn="just"/>
                      <a:r>
                        <a:rPr lang="fi-FI" sz="1600" dirty="0"/>
                        <a:t>1.4401/4</a:t>
                      </a:r>
                    </a:p>
                    <a:p>
                      <a:pPr algn="just"/>
                      <a:r>
                        <a:rPr lang="fi-FI" sz="1600" dirty="0"/>
                        <a:t>1.4406</a:t>
                      </a:r>
                    </a:p>
                  </a:txBody>
                  <a:tcPr/>
                </a:tc>
                <a:tc>
                  <a:txBody>
                    <a:bodyPr/>
                    <a:lstStyle/>
                    <a:p>
                      <a:pPr algn="ctr"/>
                      <a:r>
                        <a:rPr lang="fi-FI" sz="1600" dirty="0"/>
                        <a:t>316/L</a:t>
                      </a:r>
                    </a:p>
                    <a:p>
                      <a:pPr algn="ctr"/>
                      <a:r>
                        <a:rPr lang="fi-FI" sz="1600" dirty="0"/>
                        <a:t>316LN</a:t>
                      </a:r>
                    </a:p>
                  </a:txBody>
                  <a:tcPr/>
                </a:tc>
                <a:tc>
                  <a:txBody>
                    <a:bodyPr/>
                    <a:lstStyle/>
                    <a:p>
                      <a:pPr algn="ctr"/>
                      <a:r>
                        <a:rPr lang="fi-FI" sz="1600" dirty="0"/>
                        <a:t>23.1 – 28.5</a:t>
                      </a:r>
                    </a:p>
                    <a:p>
                      <a:pPr algn="ctr"/>
                      <a:r>
                        <a:rPr lang="fi-FI" sz="1600" dirty="0"/>
                        <a:t>25.0 – 30.3</a:t>
                      </a:r>
                    </a:p>
                  </a:txBody>
                  <a:tcPr/>
                </a:tc>
                <a:extLst>
                  <a:ext uri="{0D108BD9-81ED-4DB2-BD59-A6C34878D82A}">
                    <a16:rowId xmlns:a16="http://schemas.microsoft.com/office/drawing/2014/main" val="10003"/>
                  </a:ext>
                </a:extLst>
              </a:tr>
              <a:tr h="575065">
                <a:tc>
                  <a:txBody>
                    <a:bodyPr/>
                    <a:lstStyle/>
                    <a:p>
                      <a:pPr algn="just"/>
                      <a:r>
                        <a:rPr lang="fi-FI" sz="1600" dirty="0"/>
                        <a:t>1.4439</a:t>
                      </a:r>
                    </a:p>
                    <a:p>
                      <a:pPr algn="just"/>
                      <a:r>
                        <a:rPr lang="fi-FI" sz="1600" dirty="0"/>
                        <a:t>1.4539</a:t>
                      </a:r>
                    </a:p>
                  </a:txBody>
                  <a:tcPr/>
                </a:tc>
                <a:tc>
                  <a:txBody>
                    <a:bodyPr/>
                    <a:lstStyle/>
                    <a:p>
                      <a:pPr algn="ctr"/>
                      <a:r>
                        <a:rPr lang="fi-FI" sz="1600" dirty="0"/>
                        <a:t>317L</a:t>
                      </a:r>
                    </a:p>
                    <a:p>
                      <a:pPr algn="ctr"/>
                      <a:r>
                        <a:rPr lang="fi-FI" sz="1600" dirty="0"/>
                        <a:t>- </a:t>
                      </a:r>
                    </a:p>
                  </a:txBody>
                  <a:tcPr/>
                </a:tc>
                <a:tc>
                  <a:txBody>
                    <a:bodyPr/>
                    <a:lstStyle/>
                    <a:p>
                      <a:pPr algn="ctr"/>
                      <a:r>
                        <a:rPr lang="fi-FI" sz="1600" dirty="0"/>
                        <a:t>31.6 – 38.5</a:t>
                      </a:r>
                    </a:p>
                    <a:p>
                      <a:pPr algn="ctr"/>
                      <a:r>
                        <a:rPr lang="fi-FI" sz="1600" dirty="0"/>
                        <a:t>32.2 – 39.9</a:t>
                      </a:r>
                    </a:p>
                  </a:txBody>
                  <a:tcPr/>
                </a:tc>
                <a:extLst>
                  <a:ext uri="{0D108BD9-81ED-4DB2-BD59-A6C34878D82A}">
                    <a16:rowId xmlns:a16="http://schemas.microsoft.com/office/drawing/2014/main" val="10004"/>
                  </a:ext>
                </a:extLst>
              </a:tr>
              <a:tr h="370840">
                <a:tc>
                  <a:txBody>
                    <a:bodyPr/>
                    <a:lstStyle/>
                    <a:p>
                      <a:pPr algn="just"/>
                      <a:r>
                        <a:rPr lang="fi-FI" sz="1600" dirty="0"/>
                        <a:t>1.4362</a:t>
                      </a:r>
                    </a:p>
                    <a:p>
                      <a:pPr algn="just"/>
                      <a:r>
                        <a:rPr lang="fi-FI" sz="1600" dirty="0"/>
                        <a:t>1.4462</a:t>
                      </a:r>
                    </a:p>
                    <a:p>
                      <a:pPr algn="just"/>
                      <a:r>
                        <a:rPr lang="fi-FI" sz="1600" dirty="0"/>
                        <a:t>1.4410</a:t>
                      </a:r>
                    </a:p>
                    <a:p>
                      <a:pPr algn="just"/>
                      <a:r>
                        <a:rPr lang="fi-FI" sz="1600" dirty="0"/>
                        <a:t>1.4501</a:t>
                      </a:r>
                      <a:endParaRPr lang="en-GB" sz="1600" dirty="0"/>
                    </a:p>
                  </a:txBody>
                  <a:tcPr/>
                </a:tc>
                <a:tc>
                  <a:txBody>
                    <a:bodyPr/>
                    <a:lstStyle/>
                    <a:p>
                      <a:pPr marL="0" indent="0" algn="ctr">
                        <a:buFont typeface="Wingdings" pitchFamily="2" charset="2"/>
                        <a:buNone/>
                      </a:pPr>
                      <a:r>
                        <a:rPr lang="en-GB" sz="1600" dirty="0"/>
                        <a:t>-</a:t>
                      </a:r>
                    </a:p>
                    <a:p>
                      <a:pPr marL="0" indent="0" algn="ctr">
                        <a:buFont typeface="Wingdings" pitchFamily="2" charset="2"/>
                        <a:buNone/>
                      </a:pPr>
                      <a:r>
                        <a:rPr lang="en-GB" sz="1600" dirty="0"/>
                        <a:t>-</a:t>
                      </a:r>
                    </a:p>
                    <a:p>
                      <a:pPr marL="0" indent="0" algn="ctr">
                        <a:buFont typeface="Wingdings" pitchFamily="2" charset="2"/>
                        <a:buNone/>
                      </a:pPr>
                      <a:r>
                        <a:rPr lang="en-GB" sz="1600" dirty="0"/>
                        <a:t>-</a:t>
                      </a:r>
                    </a:p>
                    <a:p>
                      <a:pPr marL="0" indent="0" algn="ctr">
                        <a:buFont typeface="Wingdings" pitchFamily="2" charset="2"/>
                        <a:buNone/>
                      </a:pPr>
                      <a:r>
                        <a:rPr lang="en-GB" sz="1600" dirty="0"/>
                        <a:t>-</a:t>
                      </a:r>
                    </a:p>
                  </a:txBody>
                  <a:tcPr/>
                </a:tc>
                <a:tc>
                  <a:txBody>
                    <a:bodyPr/>
                    <a:lstStyle/>
                    <a:p>
                      <a:pPr algn="ctr"/>
                      <a:r>
                        <a:rPr lang="fi-FI" sz="1600" dirty="0"/>
                        <a:t>23.1 – 29.2</a:t>
                      </a:r>
                    </a:p>
                    <a:p>
                      <a:pPr algn="ctr"/>
                      <a:r>
                        <a:rPr lang="fi-FI" sz="1600" dirty="0"/>
                        <a:t>30.8 – 38.1</a:t>
                      </a:r>
                    </a:p>
                    <a:p>
                      <a:pPr marL="0" indent="0" algn="ctr">
                        <a:buFont typeface="Wingdings" pitchFamily="2" charset="2"/>
                        <a:buNone/>
                      </a:pPr>
                      <a:r>
                        <a:rPr lang="fi-FI" sz="1600" dirty="0"/>
                        <a:t>40</a:t>
                      </a:r>
                    </a:p>
                    <a:p>
                      <a:pPr marL="0" indent="0" algn="ctr">
                        <a:buFont typeface="Wingdings" pitchFamily="2" charset="2"/>
                        <a:buNone/>
                      </a:pPr>
                      <a:r>
                        <a:rPr lang="fi-FI" sz="1600" dirty="0"/>
                        <a:t>40</a:t>
                      </a:r>
                      <a:endParaRPr lang="en-GB" sz="1600" dirty="0"/>
                    </a:p>
                  </a:txBody>
                  <a:tcPr/>
                </a:tc>
                <a:extLst>
                  <a:ext uri="{0D108BD9-81ED-4DB2-BD59-A6C34878D82A}">
                    <a16:rowId xmlns:a16="http://schemas.microsoft.com/office/drawing/2014/main" val="10005"/>
                  </a:ext>
                </a:extLst>
              </a:tr>
            </a:tbl>
          </a:graphicData>
        </a:graphic>
      </p:graphicFrame>
      <p:sp>
        <p:nvSpPr>
          <p:cNvPr id="2" name="Slide Number Placeholder 1"/>
          <p:cNvSpPr>
            <a:spLocks noGrp="1"/>
          </p:cNvSpPr>
          <p:nvPr>
            <p:ph type="sldNum" sz="quarter" idx="12"/>
          </p:nvPr>
        </p:nvSpPr>
        <p:spPr/>
        <p:txBody>
          <a:bodyPr/>
          <a:lstStyle/>
          <a:p>
            <a:fld id="{16EEAD88-7AB7-4352-89B4-BF917C658D05}" type="slidenum">
              <a:rPr lang="fr-BE" smtClean="0"/>
              <a:pPr/>
              <a:t>22</a:t>
            </a:fld>
            <a:endParaRPr lang="fr-BE"/>
          </a:p>
        </p:txBody>
      </p:sp>
      <p:sp>
        <p:nvSpPr>
          <p:cNvPr id="6" name="ZoneTexte 2">
            <a:extLst>
              <a:ext uri="{FF2B5EF4-FFF2-40B4-BE49-F238E27FC236}">
                <a16:creationId xmlns:a16="http://schemas.microsoft.com/office/drawing/2014/main" id="{C73CD593-3290-4464-B2D2-01FCD40C1732}"/>
              </a:ext>
            </a:extLst>
          </p:cNvPr>
          <p:cNvSpPr txBox="1"/>
          <p:nvPr/>
        </p:nvSpPr>
        <p:spPr>
          <a:xfrm>
            <a:off x="1677798" y="5443098"/>
            <a:ext cx="5201173" cy="1400383"/>
          </a:xfrm>
          <a:prstGeom prst="rect">
            <a:avLst/>
          </a:prstGeom>
          <a:noFill/>
          <a:ln>
            <a:solidFill>
              <a:srgbClr val="FF0000"/>
            </a:solidFill>
          </a:ln>
        </p:spPr>
        <p:txBody>
          <a:bodyPr wrap="square" rtlCol="0">
            <a:spAutoFit/>
          </a:bodyPr>
          <a:lstStyle/>
          <a:p>
            <a:r>
              <a:rPr lang="fr-FR" b="1" dirty="0" err="1">
                <a:solidFill>
                  <a:srgbClr val="FF0000"/>
                </a:solidFill>
              </a:rPr>
              <a:t>Tengase</a:t>
            </a:r>
            <a:r>
              <a:rPr lang="fr-FR" b="1" dirty="0">
                <a:solidFill>
                  <a:srgbClr val="FF0000"/>
                </a:solidFill>
              </a:rPr>
              <a:t> en </a:t>
            </a:r>
            <a:r>
              <a:rPr lang="fr-FR" b="1" dirty="0" err="1">
                <a:solidFill>
                  <a:srgbClr val="FF0000"/>
                </a:solidFill>
              </a:rPr>
              <a:t>cuenta</a:t>
            </a:r>
            <a:r>
              <a:rPr lang="fr-FR" b="1" dirty="0">
                <a:solidFill>
                  <a:srgbClr val="FF0000"/>
                </a:solidFill>
              </a:rPr>
              <a:t> que la formula </a:t>
            </a:r>
            <a:r>
              <a:rPr lang="fr-FR" b="1" dirty="0" err="1">
                <a:solidFill>
                  <a:srgbClr val="FF0000"/>
                </a:solidFill>
              </a:rPr>
              <a:t>del</a:t>
            </a:r>
            <a:r>
              <a:rPr lang="fr-FR" b="1" dirty="0">
                <a:solidFill>
                  <a:srgbClr val="FF0000"/>
                </a:solidFill>
              </a:rPr>
              <a:t> PREN no </a:t>
            </a:r>
            <a:r>
              <a:rPr lang="fr-FR" b="1" dirty="0" err="1">
                <a:solidFill>
                  <a:srgbClr val="FF0000"/>
                </a:solidFill>
              </a:rPr>
              <a:t>incluye</a:t>
            </a:r>
            <a:r>
              <a:rPr lang="fr-FR" b="1" dirty="0">
                <a:solidFill>
                  <a:srgbClr val="FF0000"/>
                </a:solidFill>
              </a:rPr>
              <a:t> al Ni.</a:t>
            </a:r>
          </a:p>
          <a:p>
            <a:r>
              <a:rPr lang="fr-FR" b="1" dirty="0">
                <a:solidFill>
                  <a:srgbClr val="FF0000"/>
                </a:solidFill>
              </a:rPr>
              <a:t>La </a:t>
            </a:r>
            <a:r>
              <a:rPr lang="fr-FR" b="1" dirty="0" err="1">
                <a:solidFill>
                  <a:srgbClr val="FF0000"/>
                </a:solidFill>
              </a:rPr>
              <a:t>resistencia</a:t>
            </a:r>
            <a:r>
              <a:rPr lang="fr-FR" b="1" dirty="0">
                <a:solidFill>
                  <a:srgbClr val="FF0000"/>
                </a:solidFill>
              </a:rPr>
              <a:t> a la </a:t>
            </a:r>
            <a:r>
              <a:rPr lang="fr-FR" b="1" dirty="0" err="1">
                <a:solidFill>
                  <a:srgbClr val="FF0000"/>
                </a:solidFill>
              </a:rPr>
              <a:t>corrosión</a:t>
            </a:r>
            <a:r>
              <a:rPr lang="fr-FR" b="1" dirty="0">
                <a:solidFill>
                  <a:srgbClr val="FF0000"/>
                </a:solidFill>
              </a:rPr>
              <a:t> </a:t>
            </a:r>
            <a:r>
              <a:rPr lang="fr-FR" b="1" dirty="0" err="1">
                <a:solidFill>
                  <a:srgbClr val="FF0000"/>
                </a:solidFill>
              </a:rPr>
              <a:t>por</a:t>
            </a:r>
            <a:r>
              <a:rPr lang="fr-FR" b="1" dirty="0">
                <a:solidFill>
                  <a:srgbClr val="FF0000"/>
                </a:solidFill>
              </a:rPr>
              <a:t> </a:t>
            </a:r>
            <a:r>
              <a:rPr lang="fr-FR" b="1" dirty="0" err="1">
                <a:solidFill>
                  <a:srgbClr val="FF0000"/>
                </a:solidFill>
              </a:rPr>
              <a:t>picaduras</a:t>
            </a:r>
            <a:r>
              <a:rPr lang="fr-FR" b="1" dirty="0">
                <a:solidFill>
                  <a:srgbClr val="FF0000"/>
                </a:solidFill>
              </a:rPr>
              <a:t> no </a:t>
            </a:r>
            <a:r>
              <a:rPr lang="fr-FR" b="1" dirty="0" err="1">
                <a:solidFill>
                  <a:srgbClr val="FF0000"/>
                </a:solidFill>
              </a:rPr>
              <a:t>depende</a:t>
            </a:r>
            <a:r>
              <a:rPr lang="fr-FR" b="1" dirty="0">
                <a:solidFill>
                  <a:srgbClr val="FF0000"/>
                </a:solidFill>
              </a:rPr>
              <a:t> en modo </a:t>
            </a:r>
            <a:r>
              <a:rPr lang="fr-FR" b="1" dirty="0" err="1">
                <a:solidFill>
                  <a:srgbClr val="FF0000"/>
                </a:solidFill>
              </a:rPr>
              <a:t>alguno</a:t>
            </a:r>
            <a:r>
              <a:rPr lang="fr-FR" b="1" dirty="0">
                <a:solidFill>
                  <a:srgbClr val="FF0000"/>
                </a:solidFill>
              </a:rPr>
              <a:t> </a:t>
            </a:r>
            <a:r>
              <a:rPr lang="fr-FR" b="1" dirty="0" err="1">
                <a:solidFill>
                  <a:srgbClr val="FF0000"/>
                </a:solidFill>
              </a:rPr>
              <a:t>del</a:t>
            </a:r>
            <a:r>
              <a:rPr lang="fr-FR" b="1" dirty="0">
                <a:solidFill>
                  <a:srgbClr val="FF0000"/>
                </a:solidFill>
              </a:rPr>
              <a:t> </a:t>
            </a:r>
            <a:r>
              <a:rPr lang="fr-FR" b="1" dirty="0" err="1">
                <a:solidFill>
                  <a:srgbClr val="FF0000"/>
                </a:solidFill>
              </a:rPr>
              <a:t>contenido</a:t>
            </a:r>
            <a:r>
              <a:rPr lang="fr-FR" b="1" dirty="0">
                <a:solidFill>
                  <a:srgbClr val="FF0000"/>
                </a:solidFill>
              </a:rPr>
              <a:t> de Ni </a:t>
            </a:r>
            <a:r>
              <a:rPr lang="fr-FR" b="1" dirty="0" err="1">
                <a:solidFill>
                  <a:srgbClr val="FF0000"/>
                </a:solidFill>
              </a:rPr>
              <a:t>del</a:t>
            </a:r>
            <a:r>
              <a:rPr lang="fr-FR" b="1" dirty="0">
                <a:solidFill>
                  <a:srgbClr val="FF0000"/>
                </a:solidFill>
              </a:rPr>
              <a:t> </a:t>
            </a:r>
            <a:r>
              <a:rPr lang="fr-FR" b="1" dirty="0" err="1">
                <a:solidFill>
                  <a:srgbClr val="FF0000"/>
                </a:solidFill>
              </a:rPr>
              <a:t>acero</a:t>
            </a:r>
            <a:r>
              <a:rPr lang="fr-FR" b="1" dirty="0">
                <a:solidFill>
                  <a:srgbClr val="FF0000"/>
                </a:solidFill>
              </a:rPr>
              <a:t> </a:t>
            </a:r>
            <a:r>
              <a:rPr lang="fr-FR" b="1" dirty="0" err="1">
                <a:solidFill>
                  <a:srgbClr val="FF0000"/>
                </a:solidFill>
              </a:rPr>
              <a:t>inoxidable</a:t>
            </a:r>
            <a:r>
              <a:rPr lang="fr-FR" b="1" dirty="0">
                <a:solidFill>
                  <a:srgbClr val="FF0000"/>
                </a:solidFill>
              </a:rPr>
              <a:t>.</a:t>
            </a:r>
          </a:p>
        </p:txBody>
      </p:sp>
    </p:spTree>
    <p:extLst>
      <p:ext uri="{BB962C8B-B14F-4D97-AF65-F5344CB8AC3E}">
        <p14:creationId xmlns:p14="http://schemas.microsoft.com/office/powerpoint/2010/main" val="1792025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74638"/>
            <a:ext cx="8229600" cy="718139"/>
          </a:xfrm>
        </p:spPr>
        <p:txBody>
          <a:bodyPr>
            <a:normAutofit/>
          </a:bodyPr>
          <a:lstStyle/>
          <a:p>
            <a:r>
              <a:rPr lang="fr-FR" sz="2800" dirty="0"/>
              <a:t>PREN de </a:t>
            </a:r>
            <a:r>
              <a:rPr lang="fr-FR" sz="2800" dirty="0" err="1"/>
              <a:t>algunos</a:t>
            </a:r>
            <a:r>
              <a:rPr lang="fr-FR" sz="2800" dirty="0"/>
              <a:t> </a:t>
            </a:r>
            <a:r>
              <a:rPr lang="fr-FR" sz="2800" dirty="0" err="1"/>
              <a:t>tipos</a:t>
            </a:r>
            <a:r>
              <a:rPr lang="fr-FR" sz="2800" dirty="0"/>
              <a:t> comunes</a:t>
            </a:r>
            <a:r>
              <a:rPr lang="fr-FR" sz="2800" baseline="30000" dirty="0"/>
              <a:t>9</a:t>
            </a:r>
          </a:p>
        </p:txBody>
      </p:sp>
      <p:pic>
        <p:nvPicPr>
          <p:cNvPr id="1026" name="Picture 2" descr="Comparative PR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6304" y="1399784"/>
            <a:ext cx="7891393" cy="405843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16EEAD88-7AB7-4352-89B4-BF917C658D05}" type="slidenum">
              <a:rPr lang="fr-BE" smtClean="0"/>
              <a:pPr/>
              <a:t>23</a:t>
            </a:fld>
            <a:endParaRPr lang="fr-BE"/>
          </a:p>
        </p:txBody>
      </p:sp>
      <p:sp>
        <p:nvSpPr>
          <p:cNvPr id="3" name="TextBox 2"/>
          <p:cNvSpPr txBox="1"/>
          <p:nvPr/>
        </p:nvSpPr>
        <p:spPr>
          <a:xfrm>
            <a:off x="626304" y="6457404"/>
            <a:ext cx="7891393" cy="353943"/>
          </a:xfrm>
          <a:prstGeom prst="rect">
            <a:avLst/>
          </a:prstGeom>
          <a:noFill/>
        </p:spPr>
        <p:txBody>
          <a:bodyPr wrap="square" rtlCol="0">
            <a:spAutoFit/>
          </a:bodyPr>
          <a:lstStyle/>
          <a:p>
            <a:r>
              <a:rPr lang="es-ES" dirty="0"/>
              <a:t>Nota: Por favor, véase el Apéndice de designaciones de las </a:t>
            </a:r>
            <a:r>
              <a:rPr lang="es-ES" dirty="0" err="1"/>
              <a:t>euronormas</a:t>
            </a:r>
            <a:r>
              <a:rPr lang="es-ES" dirty="0"/>
              <a:t>  EN </a:t>
            </a:r>
            <a:endParaRPr lang="fr-FR" dirty="0"/>
          </a:p>
        </p:txBody>
      </p:sp>
      <p:pic>
        <p:nvPicPr>
          <p:cNvPr id="7680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51007" y="1909483"/>
            <a:ext cx="1095375" cy="3364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2282358" y="1885133"/>
            <a:ext cx="1724866" cy="353943"/>
          </a:xfrm>
          <a:prstGeom prst="rect">
            <a:avLst/>
          </a:prstGeom>
          <a:noFill/>
        </p:spPr>
        <p:txBody>
          <a:bodyPr wrap="square" rtlCol="0">
            <a:spAutoFit/>
          </a:bodyPr>
          <a:lstStyle/>
          <a:p>
            <a:r>
              <a:rPr lang="fr-FR" dirty="0"/>
              <a:t> - - - - - - - - - - </a:t>
            </a:r>
          </a:p>
        </p:txBody>
      </p:sp>
      <p:sp>
        <p:nvSpPr>
          <p:cNvPr id="8" name="ZoneTexte 7">
            <a:extLst>
              <a:ext uri="{FF2B5EF4-FFF2-40B4-BE49-F238E27FC236}">
                <a16:creationId xmlns:a16="http://schemas.microsoft.com/office/drawing/2014/main" id="{91E4CF90-3145-4E7A-8FC7-C51C2FFF1C21}"/>
              </a:ext>
            </a:extLst>
          </p:cNvPr>
          <p:cNvSpPr txBox="1"/>
          <p:nvPr/>
        </p:nvSpPr>
        <p:spPr>
          <a:xfrm>
            <a:off x="616496" y="5642520"/>
            <a:ext cx="7901201" cy="523220"/>
          </a:xfrm>
          <a:prstGeom prst="rect">
            <a:avLst/>
          </a:prstGeom>
          <a:noFill/>
          <a:ln>
            <a:solidFill>
              <a:srgbClr val="FF0000"/>
            </a:solidFill>
          </a:ln>
        </p:spPr>
        <p:txBody>
          <a:bodyPr wrap="square" rtlCol="0">
            <a:spAutoFit/>
          </a:bodyPr>
          <a:lstStyle/>
          <a:p>
            <a:r>
              <a:rPr lang="fr-FR" sz="1400" dirty="0">
                <a:solidFill>
                  <a:srgbClr val="FF0000"/>
                </a:solidFill>
              </a:rPr>
              <a:t>Los </a:t>
            </a:r>
            <a:r>
              <a:rPr lang="fr-FR" sz="1400" dirty="0" err="1">
                <a:solidFill>
                  <a:srgbClr val="FF0000"/>
                </a:solidFill>
              </a:rPr>
              <a:t>aceros</a:t>
            </a:r>
            <a:r>
              <a:rPr lang="fr-FR" sz="1400" dirty="0">
                <a:solidFill>
                  <a:srgbClr val="FF0000"/>
                </a:solidFill>
              </a:rPr>
              <a:t> </a:t>
            </a:r>
            <a:r>
              <a:rPr lang="fr-FR" sz="1400" dirty="0" err="1">
                <a:solidFill>
                  <a:srgbClr val="FF0000"/>
                </a:solidFill>
              </a:rPr>
              <a:t>inoxidable</a:t>
            </a:r>
            <a:r>
              <a:rPr lang="fr-FR" sz="1400" dirty="0">
                <a:solidFill>
                  <a:srgbClr val="FF0000"/>
                </a:solidFill>
              </a:rPr>
              <a:t> </a:t>
            </a:r>
            <a:r>
              <a:rPr lang="fr-FR" sz="1400" dirty="0" err="1">
                <a:solidFill>
                  <a:srgbClr val="FF0000"/>
                </a:solidFill>
              </a:rPr>
              <a:t>Ferriticos</a:t>
            </a:r>
            <a:r>
              <a:rPr lang="fr-FR" sz="1400" dirty="0">
                <a:solidFill>
                  <a:srgbClr val="FF0000"/>
                </a:solidFill>
              </a:rPr>
              <a:t>  </a:t>
            </a:r>
            <a:r>
              <a:rPr lang="fr-FR" sz="1400" dirty="0" err="1">
                <a:solidFill>
                  <a:srgbClr val="FF0000"/>
                </a:solidFill>
              </a:rPr>
              <a:t>pueden</a:t>
            </a:r>
            <a:r>
              <a:rPr lang="fr-FR" sz="1400" dirty="0">
                <a:solidFill>
                  <a:srgbClr val="FF0000"/>
                </a:solidFill>
              </a:rPr>
              <a:t> </a:t>
            </a:r>
            <a:r>
              <a:rPr lang="fr-FR" sz="1400" dirty="0" err="1">
                <a:solidFill>
                  <a:srgbClr val="FF0000"/>
                </a:solidFill>
              </a:rPr>
              <a:t>competir</a:t>
            </a:r>
            <a:r>
              <a:rPr lang="fr-FR" sz="1400" dirty="0">
                <a:solidFill>
                  <a:srgbClr val="FF0000"/>
                </a:solidFill>
              </a:rPr>
              <a:t> con los </a:t>
            </a:r>
            <a:r>
              <a:rPr lang="fr-FR" sz="1400" dirty="0" err="1">
                <a:solidFill>
                  <a:srgbClr val="FF0000"/>
                </a:solidFill>
              </a:rPr>
              <a:t>aceros</a:t>
            </a:r>
            <a:r>
              <a:rPr lang="fr-FR" sz="1400" dirty="0">
                <a:solidFill>
                  <a:srgbClr val="FF0000"/>
                </a:solidFill>
              </a:rPr>
              <a:t> </a:t>
            </a:r>
            <a:r>
              <a:rPr lang="fr-FR" sz="1400" dirty="0" err="1">
                <a:solidFill>
                  <a:srgbClr val="FF0000"/>
                </a:solidFill>
              </a:rPr>
              <a:t>austeniticos</a:t>
            </a:r>
            <a:r>
              <a:rPr lang="fr-FR" sz="1400" dirty="0">
                <a:solidFill>
                  <a:srgbClr val="FF0000"/>
                </a:solidFill>
              </a:rPr>
              <a:t> 304 y 316 en </a:t>
            </a:r>
            <a:r>
              <a:rPr lang="fr-FR" sz="1400" dirty="0" err="1">
                <a:solidFill>
                  <a:srgbClr val="FF0000"/>
                </a:solidFill>
              </a:rPr>
              <a:t>cuanto</a:t>
            </a:r>
            <a:r>
              <a:rPr lang="fr-FR" sz="1400" dirty="0">
                <a:solidFill>
                  <a:srgbClr val="FF0000"/>
                </a:solidFill>
              </a:rPr>
              <a:t> a </a:t>
            </a:r>
            <a:r>
              <a:rPr lang="fr-FR" sz="1400" dirty="0" err="1">
                <a:solidFill>
                  <a:srgbClr val="FF0000"/>
                </a:solidFill>
              </a:rPr>
              <a:t>resistencia</a:t>
            </a:r>
            <a:r>
              <a:rPr lang="fr-FR" sz="1400" dirty="0">
                <a:solidFill>
                  <a:srgbClr val="FF0000"/>
                </a:solidFill>
              </a:rPr>
              <a:t> a </a:t>
            </a:r>
            <a:r>
              <a:rPr lang="fr-FR" sz="1400" dirty="0" err="1">
                <a:solidFill>
                  <a:srgbClr val="FF0000"/>
                </a:solidFill>
              </a:rPr>
              <a:t>corrosión</a:t>
            </a:r>
            <a:r>
              <a:rPr lang="fr-FR" sz="1400" dirty="0">
                <a:solidFill>
                  <a:srgbClr val="FF0000"/>
                </a:solidFill>
              </a:rPr>
              <a:t> </a:t>
            </a:r>
            <a:r>
              <a:rPr lang="fr-FR" sz="1400" dirty="0" err="1">
                <a:solidFill>
                  <a:srgbClr val="FF0000"/>
                </a:solidFill>
              </a:rPr>
              <a:t>por</a:t>
            </a:r>
            <a:r>
              <a:rPr lang="fr-FR" sz="1400" dirty="0">
                <a:solidFill>
                  <a:srgbClr val="FF0000"/>
                </a:solidFill>
              </a:rPr>
              <a:t> </a:t>
            </a:r>
            <a:r>
              <a:rPr lang="fr-FR" sz="1400" dirty="0" err="1">
                <a:solidFill>
                  <a:srgbClr val="FF0000"/>
                </a:solidFill>
              </a:rPr>
              <a:t>picadura</a:t>
            </a:r>
            <a:r>
              <a:rPr lang="fr-FR" sz="1400" dirty="0">
                <a:solidFill>
                  <a:srgbClr val="FF0000"/>
                </a:solidFill>
              </a:rPr>
              <a:t>.</a:t>
            </a:r>
          </a:p>
        </p:txBody>
      </p:sp>
    </p:spTree>
    <p:extLst>
      <p:ext uri="{BB962C8B-B14F-4D97-AF65-F5344CB8AC3E}">
        <p14:creationId xmlns:p14="http://schemas.microsoft.com/office/powerpoint/2010/main" val="23632184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fr-FR" sz="3600" dirty="0"/>
              <a:t>c) ¿</a:t>
            </a:r>
            <a:r>
              <a:rPr lang="fr-FR" sz="3600" dirty="0" err="1"/>
              <a:t>Qúe</a:t>
            </a:r>
            <a:r>
              <a:rPr lang="fr-FR" sz="3600" dirty="0"/>
              <a:t> es la </a:t>
            </a:r>
            <a:r>
              <a:rPr lang="fr-FR" sz="3600" dirty="0" err="1"/>
              <a:t>corrosión</a:t>
            </a:r>
            <a:r>
              <a:rPr lang="fr-FR" sz="3600" dirty="0"/>
              <a:t> </a:t>
            </a:r>
            <a:r>
              <a:rPr lang="fr-FR" sz="3600" dirty="0" err="1"/>
              <a:t>Intersticial</a:t>
            </a:r>
            <a:r>
              <a:rPr lang="fr-FR" sz="3600" dirty="0"/>
              <a:t> </a:t>
            </a:r>
            <a:r>
              <a:rPr lang="en-GB" sz="3600" baseline="50000" dirty="0"/>
              <a:t>1</a:t>
            </a:r>
            <a:r>
              <a:rPr lang="fr-FR" sz="3600" dirty="0"/>
              <a:t>?</a:t>
            </a:r>
          </a:p>
        </p:txBody>
      </p:sp>
      <p:sp>
        <p:nvSpPr>
          <p:cNvPr id="7" name="Content Placeholder 6"/>
          <p:cNvSpPr>
            <a:spLocks noGrp="1"/>
          </p:cNvSpPr>
          <p:nvPr>
            <p:ph idx="1"/>
          </p:nvPr>
        </p:nvSpPr>
        <p:spPr/>
        <p:txBody>
          <a:bodyPr>
            <a:normAutofit/>
          </a:bodyPr>
          <a:lstStyle/>
          <a:p>
            <a:pPr marL="0" indent="0" algn="just">
              <a:buNone/>
            </a:pPr>
            <a:r>
              <a:rPr lang="es-ES" sz="2800" dirty="0"/>
              <a:t>corrosión por hendiduras </a:t>
            </a:r>
            <a:r>
              <a:rPr lang="es-ES" sz="2800" dirty="0" err="1"/>
              <a:t>ó</a:t>
            </a:r>
            <a:r>
              <a:rPr lang="es-ES" sz="2800" dirty="0"/>
              <a:t> intersticial se refiere a la corrosión que ocurre en espacios confinados a la que el acceso del fluido de trabajo desde el entorno es limitado. </a:t>
            </a:r>
          </a:p>
          <a:p>
            <a:pPr marL="0" indent="0" algn="just">
              <a:buNone/>
            </a:pPr>
            <a:r>
              <a:rPr lang="es-ES" sz="2800" dirty="0"/>
              <a:t>Estos espacios son generalmente llamados hendiduras. Ejemplos de hendiduras son los huecos y áreas de contacto entre las partes, por empaquetaduras o juntas, en el interior de grietas y costuras interiores, espacios donde se localizan depósitos y bajo capas de lodo.</a:t>
            </a:r>
            <a:endParaRPr lang="fr-FR" sz="2800" dirty="0"/>
          </a:p>
        </p:txBody>
      </p:sp>
      <p:sp>
        <p:nvSpPr>
          <p:cNvPr id="2" name="Slide Number Placeholder 1"/>
          <p:cNvSpPr>
            <a:spLocks noGrp="1"/>
          </p:cNvSpPr>
          <p:nvPr>
            <p:ph type="sldNum" sz="quarter" idx="12"/>
          </p:nvPr>
        </p:nvSpPr>
        <p:spPr/>
        <p:txBody>
          <a:bodyPr/>
          <a:lstStyle/>
          <a:p>
            <a:fld id="{16EEAD88-7AB7-4352-89B4-BF917C658D05}" type="slidenum">
              <a:rPr lang="fr-BE" smtClean="0"/>
              <a:pPr/>
              <a:t>24</a:t>
            </a:fld>
            <a:endParaRPr lang="fr-BE"/>
          </a:p>
        </p:txBody>
      </p:sp>
    </p:spTree>
    <p:extLst>
      <p:ext uri="{BB962C8B-B14F-4D97-AF65-F5344CB8AC3E}">
        <p14:creationId xmlns:p14="http://schemas.microsoft.com/office/powerpoint/2010/main" val="37166186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fr-FR" sz="3600" dirty="0" err="1"/>
              <a:t>Mecanismos</a:t>
            </a:r>
            <a:r>
              <a:rPr lang="fr-FR" sz="3600" dirty="0"/>
              <a:t> de la </a:t>
            </a:r>
            <a:r>
              <a:rPr lang="fr-FR" sz="3600" dirty="0" err="1"/>
              <a:t>Corrosión</a:t>
            </a:r>
            <a:r>
              <a:rPr lang="fr-FR" sz="3600" dirty="0"/>
              <a:t> </a:t>
            </a:r>
            <a:r>
              <a:rPr lang="fr-FR" sz="3600" dirty="0" err="1"/>
              <a:t>Intersticial</a:t>
            </a:r>
            <a:endParaRPr lang="fr-FR" sz="3600" dirty="0"/>
          </a:p>
        </p:txBody>
      </p:sp>
      <p:sp>
        <p:nvSpPr>
          <p:cNvPr id="7" name="Content Placeholder 6"/>
          <p:cNvSpPr>
            <a:spLocks noGrp="1"/>
          </p:cNvSpPr>
          <p:nvPr>
            <p:ph sz="half" idx="1"/>
          </p:nvPr>
        </p:nvSpPr>
        <p:spPr>
          <a:xfrm>
            <a:off x="457200" y="1791144"/>
            <a:ext cx="4038600" cy="3365643"/>
          </a:xfrm>
        </p:spPr>
        <p:txBody>
          <a:bodyPr>
            <a:noAutofit/>
          </a:bodyPr>
          <a:lstStyle/>
          <a:p>
            <a:pPr algn="just"/>
            <a:r>
              <a:rPr lang="es-ES" sz="1600" dirty="0"/>
              <a:t>Inicialmente, no hay diferencia entre la cavidad y el resto de la superficie </a:t>
            </a:r>
          </a:p>
          <a:p>
            <a:pPr algn="just"/>
            <a:r>
              <a:rPr lang="es-ES" sz="1600" dirty="0"/>
              <a:t>Las cosas cambian cuando en el interior de la cavidad se agota el oxígeno</a:t>
            </a:r>
          </a:p>
          <a:p>
            <a:pPr algn="just"/>
            <a:r>
              <a:rPr lang="es-ES" sz="1600" dirty="0"/>
              <a:t>Dentro de la grieta se producen un conjunto de reacciones electroquímicas, con el resultado de aumentar la concentración de Cl- , disminuyendo el pH local, en la medida en que la </a:t>
            </a:r>
            <a:r>
              <a:rPr lang="es-ES" sz="1600" dirty="0" err="1"/>
              <a:t>pasivación</a:t>
            </a:r>
            <a:r>
              <a:rPr lang="es-ES" sz="1600" dirty="0"/>
              <a:t> no puede producirse.</a:t>
            </a:r>
          </a:p>
          <a:p>
            <a:pPr algn="just"/>
            <a:r>
              <a:rPr lang="es-ES" sz="1600" dirty="0"/>
              <a:t>A continuación, el metal dentro en la grieta queda sometido a una corrosión uniforme</a:t>
            </a:r>
            <a:endParaRPr lang="fr-FR" sz="1600" dirty="0"/>
          </a:p>
        </p:txBody>
      </p:sp>
      <p:pic>
        <p:nvPicPr>
          <p:cNvPr id="12" name="Picture 2"/>
          <p:cNvPicPr>
            <a:picLocks noGrp="1" noChangeAspect="1" noChangeArrowheads="1"/>
          </p:cNvPicPr>
          <p:nvPr>
            <p:ph sz="half" idx="2"/>
          </p:nvPr>
        </p:nvPicPr>
        <p:blipFill rotWithShape="1">
          <a:blip r:embed="rId3">
            <a:extLst>
              <a:ext uri="{28A0092B-C50C-407E-A947-70E740481C1C}">
                <a14:useLocalDpi xmlns:a14="http://schemas.microsoft.com/office/drawing/2010/main" val="0"/>
              </a:ext>
            </a:extLst>
          </a:blip>
          <a:srcRect/>
          <a:stretch/>
        </p:blipFill>
        <p:spPr>
          <a:xfrm>
            <a:off x="4785791" y="1916549"/>
            <a:ext cx="4019627" cy="3600000"/>
          </a:xfrm>
          <a:ln>
            <a:solidFill>
              <a:schemeClr val="tx1"/>
            </a:solidFill>
          </a:ln>
        </p:spPr>
      </p:pic>
      <p:sp>
        <p:nvSpPr>
          <p:cNvPr id="2" name="Slide Number Placeholder 1"/>
          <p:cNvSpPr>
            <a:spLocks noGrp="1"/>
          </p:cNvSpPr>
          <p:nvPr>
            <p:ph type="sldNum" sz="quarter" idx="12"/>
          </p:nvPr>
        </p:nvSpPr>
        <p:spPr/>
        <p:txBody>
          <a:bodyPr/>
          <a:lstStyle/>
          <a:p>
            <a:fld id="{16EEAD88-7AB7-4352-89B4-BF917C658D05}" type="slidenum">
              <a:rPr lang="fr-BE" smtClean="0"/>
              <a:pPr/>
              <a:t>25</a:t>
            </a:fld>
            <a:endParaRPr lang="fr-BE"/>
          </a:p>
        </p:txBody>
      </p:sp>
    </p:spTree>
    <p:extLst>
      <p:ext uri="{BB962C8B-B14F-4D97-AF65-F5344CB8AC3E}">
        <p14:creationId xmlns:p14="http://schemas.microsoft.com/office/powerpoint/2010/main" val="41191111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7661" y="30079"/>
            <a:ext cx="8229600" cy="1143000"/>
          </a:xfrm>
        </p:spPr>
        <p:txBody>
          <a:bodyPr>
            <a:normAutofit/>
          </a:bodyPr>
          <a:lstStyle/>
          <a:p>
            <a:r>
              <a:rPr lang="es-ES" sz="2400" b="1" baseline="30000" dirty="0"/>
              <a:t>Temperatura crítica a la resistencia por Picaduras (CPT)? </a:t>
            </a:r>
            <a:br>
              <a:rPr lang="es-ES" sz="2400" b="1" baseline="30000" dirty="0"/>
            </a:br>
            <a:r>
              <a:rPr lang="es-ES" sz="2400" b="1" baseline="30000" dirty="0"/>
              <a:t>Temperatura crítica a la corrosión Intersticial (CCT)? de varios tipos </a:t>
            </a:r>
            <a:r>
              <a:rPr lang="es-ES" sz="2400" b="1" baseline="30000" dirty="0" err="1"/>
              <a:t>austeníticos</a:t>
            </a:r>
            <a:r>
              <a:rPr lang="es-ES" sz="2400" b="1" baseline="30000" dirty="0"/>
              <a:t> y dúplex 8</a:t>
            </a:r>
            <a:endParaRPr lang="fr-FR" sz="2400" b="1" baseline="30000" dirty="0"/>
          </a:p>
        </p:txBody>
      </p:sp>
      <p:sp>
        <p:nvSpPr>
          <p:cNvPr id="3" name="Slide Number Placeholder 2"/>
          <p:cNvSpPr>
            <a:spLocks noGrp="1"/>
          </p:cNvSpPr>
          <p:nvPr>
            <p:ph type="sldNum" sz="quarter" idx="12"/>
          </p:nvPr>
        </p:nvSpPr>
        <p:spPr/>
        <p:txBody>
          <a:bodyPr/>
          <a:lstStyle/>
          <a:p>
            <a:fld id="{16EEAD88-7AB7-4352-89B4-BF917C658D05}" type="slidenum">
              <a:rPr lang="fr-BE" smtClean="0"/>
              <a:pPr/>
              <a:t>26</a:t>
            </a:fld>
            <a:endParaRPr lang="fr-BE"/>
          </a:p>
        </p:txBody>
      </p:sp>
      <p:pic>
        <p:nvPicPr>
          <p:cNvPr id="7577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7661" y="1670809"/>
            <a:ext cx="8448675" cy="4810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347661" y="1316866"/>
            <a:ext cx="7975600" cy="353943"/>
          </a:xfrm>
          <a:prstGeom prst="rect">
            <a:avLst/>
          </a:prstGeom>
          <a:noFill/>
        </p:spPr>
        <p:txBody>
          <a:bodyPr wrap="square" rtlCol="0">
            <a:spAutoFit/>
          </a:bodyPr>
          <a:lstStyle/>
          <a:p>
            <a:r>
              <a:rPr lang="es-ES" dirty="0"/>
              <a:t>Nota: A mayor temperatura, peor es la resistencia a la corrosión</a:t>
            </a:r>
            <a:endParaRPr lang="fr-FR" dirty="0"/>
          </a:p>
        </p:txBody>
      </p:sp>
      <p:sp>
        <p:nvSpPr>
          <p:cNvPr id="7" name="TextBox 6"/>
          <p:cNvSpPr txBox="1"/>
          <p:nvPr/>
        </p:nvSpPr>
        <p:spPr>
          <a:xfrm>
            <a:off x="326173" y="6480934"/>
            <a:ext cx="7891393" cy="353943"/>
          </a:xfrm>
          <a:prstGeom prst="rect">
            <a:avLst/>
          </a:prstGeom>
          <a:noFill/>
        </p:spPr>
        <p:txBody>
          <a:bodyPr wrap="square" rtlCol="0">
            <a:spAutoFit/>
          </a:bodyPr>
          <a:lstStyle/>
          <a:p>
            <a:r>
              <a:rPr lang="es-ES" dirty="0"/>
              <a:t>Nota: Por favor, véase el Apéndice de designaciones de las </a:t>
            </a:r>
            <a:r>
              <a:rPr lang="es-ES" dirty="0" err="1"/>
              <a:t>euronormas</a:t>
            </a:r>
            <a:r>
              <a:rPr lang="es-ES" dirty="0"/>
              <a:t>  EN </a:t>
            </a:r>
            <a:endParaRPr lang="fr-FR" dirty="0"/>
          </a:p>
        </p:txBody>
      </p:sp>
    </p:spTree>
    <p:extLst>
      <p:ext uri="{BB962C8B-B14F-4D97-AF65-F5344CB8AC3E}">
        <p14:creationId xmlns:p14="http://schemas.microsoft.com/office/powerpoint/2010/main" val="11047232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fr-FR" dirty="0" err="1"/>
              <a:t>Cómo</a:t>
            </a:r>
            <a:r>
              <a:rPr lang="fr-FR" dirty="0"/>
              <a:t> </a:t>
            </a:r>
            <a:r>
              <a:rPr lang="fr-FR" dirty="0" err="1"/>
              <a:t>evitar</a:t>
            </a:r>
            <a:r>
              <a:rPr lang="fr-FR" dirty="0"/>
              <a:t> la </a:t>
            </a:r>
            <a:r>
              <a:rPr lang="fr-FR" dirty="0" err="1"/>
              <a:t>corrosión</a:t>
            </a:r>
            <a:r>
              <a:rPr lang="fr-FR" dirty="0"/>
              <a:t> </a:t>
            </a:r>
            <a:r>
              <a:rPr lang="fr-FR" dirty="0" err="1"/>
              <a:t>intersticial</a:t>
            </a:r>
            <a:r>
              <a:rPr lang="fr-FR" dirty="0"/>
              <a:t> </a:t>
            </a:r>
          </a:p>
        </p:txBody>
      </p:sp>
      <p:sp>
        <p:nvSpPr>
          <p:cNvPr id="2" name="Content Placeholder 1"/>
          <p:cNvSpPr>
            <a:spLocks noGrp="1"/>
          </p:cNvSpPr>
          <p:nvPr>
            <p:ph idx="1"/>
          </p:nvPr>
        </p:nvSpPr>
        <p:spPr/>
        <p:txBody>
          <a:bodyPr/>
          <a:lstStyle/>
          <a:p>
            <a:pPr marL="0" indent="0" algn="just">
              <a:buNone/>
            </a:pPr>
            <a:r>
              <a:rPr lang="es-ES" dirty="0"/>
              <a:t>Optimizar el diseño:</a:t>
            </a:r>
          </a:p>
          <a:p>
            <a:pPr marL="514350" indent="-514350" algn="just">
              <a:buFont typeface="+mj-lt"/>
              <a:buAutoNum type="arabicPeriod"/>
            </a:pPr>
            <a:r>
              <a:rPr lang="es-ES" sz="2800" dirty="0"/>
              <a:t>Utilice las piezas soldadas.</a:t>
            </a:r>
          </a:p>
          <a:p>
            <a:pPr marL="514350" indent="-514350" algn="just">
              <a:buFont typeface="+mj-lt"/>
              <a:buAutoNum type="arabicPeriod"/>
            </a:pPr>
            <a:r>
              <a:rPr lang="es-ES" sz="2800" dirty="0"/>
              <a:t>Diseñar para un completo drenaje de espacios</a:t>
            </a:r>
          </a:p>
          <a:p>
            <a:pPr marL="514350" indent="-514350" algn="just">
              <a:buFont typeface="+mj-lt"/>
              <a:buAutoNum type="arabicPeriod"/>
            </a:pPr>
            <a:r>
              <a:rPr lang="es-ES" sz="2800" dirty="0"/>
              <a:t>Limpieza para eliminar los depósitos (cuando sea posible)</a:t>
            </a:r>
          </a:p>
          <a:p>
            <a:pPr marL="514350" indent="-514350" algn="just">
              <a:buFont typeface="+mj-lt"/>
              <a:buAutoNum type="arabicPeriod"/>
            </a:pPr>
            <a:r>
              <a:rPr lang="es-ES" sz="2800" dirty="0"/>
              <a:t>Seleccionar un acero inoxidable resistente a la corrosión adecuado (véase la parte 4 de este capítulo</a:t>
            </a:r>
            <a:r>
              <a:rPr lang="es-ES" dirty="0"/>
              <a:t>)</a:t>
            </a:r>
            <a:endParaRPr lang="fr-FR" dirty="0"/>
          </a:p>
        </p:txBody>
      </p:sp>
      <p:sp>
        <p:nvSpPr>
          <p:cNvPr id="4" name="Slide Number Placeholder 3"/>
          <p:cNvSpPr>
            <a:spLocks noGrp="1"/>
          </p:cNvSpPr>
          <p:nvPr>
            <p:ph type="sldNum" sz="quarter" idx="12"/>
          </p:nvPr>
        </p:nvSpPr>
        <p:spPr/>
        <p:txBody>
          <a:bodyPr/>
          <a:lstStyle/>
          <a:p>
            <a:fld id="{16EEAD88-7AB7-4352-89B4-BF917C658D05}" type="slidenum">
              <a:rPr lang="fr-BE" smtClean="0"/>
              <a:pPr/>
              <a:t>27</a:t>
            </a:fld>
            <a:endParaRPr lang="fr-BE"/>
          </a:p>
        </p:txBody>
      </p:sp>
    </p:spTree>
    <p:extLst>
      <p:ext uri="{BB962C8B-B14F-4D97-AF65-F5344CB8AC3E}">
        <p14:creationId xmlns:p14="http://schemas.microsoft.com/office/powerpoint/2010/main" val="29345277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GB" sz="3600" dirty="0"/>
              <a:t>d) </a:t>
            </a:r>
            <a:r>
              <a:rPr lang="en-GB" sz="3200" dirty="0"/>
              <a:t>¿</a:t>
            </a:r>
            <a:r>
              <a:rPr lang="en-GB" sz="3200" dirty="0" err="1"/>
              <a:t>Qué</a:t>
            </a:r>
            <a:r>
              <a:rPr lang="en-GB" sz="3200" dirty="0"/>
              <a:t> </a:t>
            </a:r>
            <a:r>
              <a:rPr lang="en-GB" sz="3200" dirty="0" err="1"/>
              <a:t>es</a:t>
            </a:r>
            <a:r>
              <a:rPr lang="en-GB" sz="3200" dirty="0"/>
              <a:t> la </a:t>
            </a:r>
            <a:r>
              <a:rPr lang="en-GB" sz="3200" dirty="0" err="1"/>
              <a:t>corrosión</a:t>
            </a:r>
            <a:r>
              <a:rPr lang="en-GB" sz="3200" dirty="0"/>
              <a:t> </a:t>
            </a:r>
            <a:r>
              <a:rPr lang="en-GB" sz="3200" dirty="0" err="1"/>
              <a:t>Galvánica</a:t>
            </a:r>
            <a:r>
              <a:rPr lang="en-GB" sz="3200" dirty="0"/>
              <a:t> </a:t>
            </a:r>
            <a:r>
              <a:rPr lang="en-GB" sz="3200" baseline="30000" dirty="0"/>
              <a:t>1</a:t>
            </a:r>
            <a:r>
              <a:rPr lang="en-GB" sz="3200" dirty="0"/>
              <a:t>?</a:t>
            </a:r>
            <a:br>
              <a:rPr lang="en-GB" sz="3200" dirty="0"/>
            </a:br>
            <a:r>
              <a:rPr lang="en-GB" sz="3200" dirty="0"/>
              <a:t>(</a:t>
            </a:r>
            <a:r>
              <a:rPr lang="en-GB" sz="3200" dirty="0" err="1"/>
              <a:t>también</a:t>
            </a:r>
            <a:r>
              <a:rPr lang="en-GB" sz="3200" dirty="0"/>
              <a:t> </a:t>
            </a:r>
            <a:r>
              <a:rPr lang="en-GB" sz="3200" dirty="0" err="1"/>
              <a:t>conocida</a:t>
            </a:r>
            <a:r>
              <a:rPr lang="en-GB" sz="3200" dirty="0"/>
              <a:t> </a:t>
            </a:r>
            <a:r>
              <a:rPr lang="en-GB" sz="3200" dirty="0" err="1"/>
              <a:t>como</a:t>
            </a:r>
            <a:r>
              <a:rPr lang="en-GB" sz="3200" dirty="0"/>
              <a:t> </a:t>
            </a:r>
            <a:r>
              <a:rPr lang="en-GB" sz="3200" dirty="0" err="1"/>
              <a:t>corrosión</a:t>
            </a:r>
            <a:r>
              <a:rPr lang="en-GB" sz="3200" dirty="0"/>
              <a:t> </a:t>
            </a:r>
            <a:r>
              <a:rPr lang="en-GB" sz="3200" dirty="0" err="1"/>
              <a:t>bimetálica</a:t>
            </a:r>
            <a:r>
              <a:rPr lang="en-GB" sz="3200" dirty="0"/>
              <a:t>)</a:t>
            </a:r>
            <a:endParaRPr lang="fr-BE" sz="3200" dirty="0"/>
          </a:p>
        </p:txBody>
      </p:sp>
      <p:pic>
        <p:nvPicPr>
          <p:cNvPr id="6" name="Picture 4" descr="Galvanic1"/>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tretch>
            <a:fillRect/>
          </a:stretch>
        </p:blipFill>
        <p:spPr>
          <a:xfrm>
            <a:off x="457200" y="2005656"/>
            <a:ext cx="4038600" cy="3028950"/>
          </a:xfrm>
          <a:ln>
            <a:solidFill>
              <a:schemeClr val="tx1"/>
            </a:solidFill>
          </a:ln>
        </p:spPr>
      </p:pic>
      <p:sp>
        <p:nvSpPr>
          <p:cNvPr id="5" name="Text Placeholder 4"/>
          <p:cNvSpPr>
            <a:spLocks noGrp="1"/>
          </p:cNvSpPr>
          <p:nvPr>
            <p:ph sz="half" idx="2"/>
          </p:nvPr>
        </p:nvSpPr>
        <p:spPr>
          <a:xfrm>
            <a:off x="4740797" y="2005656"/>
            <a:ext cx="4038600" cy="3226443"/>
          </a:xfrm>
        </p:spPr>
        <p:txBody>
          <a:bodyPr>
            <a:normAutofit fontScale="62500" lnSpcReduction="20000"/>
          </a:bodyPr>
          <a:lstStyle/>
          <a:p>
            <a:pPr marL="0" indent="0" algn="just">
              <a:buNone/>
            </a:pPr>
            <a:r>
              <a:rPr lang="es-ES" dirty="0"/>
              <a:t>La corrosión que puede ocurrir cuando dos metales con potenciales galvánicos muy diferentes están en contacto directo.</a:t>
            </a:r>
          </a:p>
          <a:p>
            <a:pPr marL="0" indent="0" algn="just">
              <a:buNone/>
            </a:pPr>
            <a:r>
              <a:rPr lang="es-ES" dirty="0"/>
              <a:t>El metal más anódico es el atacado</a:t>
            </a:r>
          </a:p>
          <a:p>
            <a:pPr marL="0" indent="0" algn="just">
              <a:buNone/>
            </a:pPr>
            <a:endParaRPr lang="es-ES" dirty="0"/>
          </a:p>
          <a:p>
            <a:pPr marL="0" indent="0" algn="just">
              <a:buNone/>
            </a:pPr>
            <a:r>
              <a:rPr lang="es-ES" dirty="0"/>
              <a:t>Ejemplo en la foto de la izquierda: La placa de acero inoxidable se asegura a un recipiente de acero inoxidable, con pernos de acero dulce - Lo que resulta en la corrosión galvánica de los pernos en presencia de humedad, (= electrolito)</a:t>
            </a:r>
            <a:endParaRPr lang="fr-FR" dirty="0"/>
          </a:p>
        </p:txBody>
      </p:sp>
      <p:sp>
        <p:nvSpPr>
          <p:cNvPr id="7" name="TextBox 6"/>
          <p:cNvSpPr txBox="1"/>
          <p:nvPr/>
        </p:nvSpPr>
        <p:spPr>
          <a:xfrm>
            <a:off x="127322" y="6481823"/>
            <a:ext cx="2488558" cy="353943"/>
          </a:xfrm>
          <a:prstGeom prst="rect">
            <a:avLst/>
          </a:prstGeom>
          <a:noFill/>
        </p:spPr>
        <p:txBody>
          <a:bodyPr wrap="square" rtlCol="0">
            <a:spAutoFit/>
          </a:bodyPr>
          <a:lstStyle/>
          <a:p>
            <a:r>
              <a:rPr lang="fr-FR" dirty="0"/>
              <a:t>Ver </a:t>
            </a:r>
            <a:r>
              <a:rPr lang="fr-FR" dirty="0" err="1"/>
              <a:t>Referencia</a:t>
            </a:r>
            <a:r>
              <a:rPr lang="fr-FR" dirty="0"/>
              <a:t> 11</a:t>
            </a:r>
          </a:p>
        </p:txBody>
      </p:sp>
      <p:sp>
        <p:nvSpPr>
          <p:cNvPr id="2" name="Slide Number Placeholder 1"/>
          <p:cNvSpPr>
            <a:spLocks noGrp="1"/>
          </p:cNvSpPr>
          <p:nvPr>
            <p:ph type="sldNum" sz="quarter" idx="12"/>
          </p:nvPr>
        </p:nvSpPr>
        <p:spPr/>
        <p:txBody>
          <a:bodyPr/>
          <a:lstStyle/>
          <a:p>
            <a:fld id="{16EEAD88-7AB7-4352-89B4-BF917C658D05}" type="slidenum">
              <a:rPr lang="fr-BE" smtClean="0"/>
              <a:pPr/>
              <a:t>28</a:t>
            </a:fld>
            <a:endParaRPr lang="fr-BE"/>
          </a:p>
        </p:txBody>
      </p:sp>
    </p:spTree>
    <p:extLst>
      <p:ext uri="{BB962C8B-B14F-4D97-AF65-F5344CB8AC3E}">
        <p14:creationId xmlns:p14="http://schemas.microsoft.com/office/powerpoint/2010/main" val="22922161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78951"/>
          </a:xfrm>
        </p:spPr>
        <p:txBody>
          <a:bodyPr>
            <a:normAutofit/>
          </a:bodyPr>
          <a:lstStyle/>
          <a:p>
            <a:r>
              <a:rPr lang="en-GB" sz="3600" dirty="0" err="1"/>
              <a:t>Mecanismo</a:t>
            </a:r>
            <a:r>
              <a:rPr lang="en-GB" sz="3600" dirty="0"/>
              <a:t> de la </a:t>
            </a:r>
            <a:r>
              <a:rPr lang="en-GB" sz="3600" dirty="0" err="1"/>
              <a:t>corrosión</a:t>
            </a:r>
            <a:r>
              <a:rPr lang="en-GB" sz="3600" dirty="0"/>
              <a:t> </a:t>
            </a:r>
            <a:r>
              <a:rPr lang="en-GB" sz="3600" dirty="0" err="1"/>
              <a:t>galvánica</a:t>
            </a:r>
            <a:endParaRPr lang="en-GB" sz="3600" dirty="0"/>
          </a:p>
        </p:txBody>
      </p:sp>
      <p:sp>
        <p:nvSpPr>
          <p:cNvPr id="20" name="Content Placeholder 19"/>
          <p:cNvSpPr>
            <a:spLocks noGrp="1"/>
          </p:cNvSpPr>
          <p:nvPr>
            <p:ph idx="1"/>
          </p:nvPr>
        </p:nvSpPr>
        <p:spPr/>
        <p:txBody>
          <a:bodyPr>
            <a:noAutofit/>
          </a:bodyPr>
          <a:lstStyle/>
          <a:p>
            <a:pPr algn="just">
              <a:spcBef>
                <a:spcPts val="0"/>
              </a:spcBef>
            </a:pPr>
            <a:r>
              <a:rPr lang="es-ES" sz="1800" dirty="0"/>
              <a:t>Cada metal tiene un potencial característico cuando se sumerge en un electrolito (medido contra un electrodo de referencia.)</a:t>
            </a:r>
          </a:p>
          <a:p>
            <a:pPr algn="just">
              <a:spcBef>
                <a:spcPts val="0"/>
              </a:spcBef>
            </a:pPr>
            <a:r>
              <a:rPr lang="es-ES" sz="1800" dirty="0"/>
              <a:t>Cuando 2 metales están conectados con un líquido conductor (humedad es suficiente):</a:t>
            </a:r>
          </a:p>
          <a:p>
            <a:pPr algn="just">
              <a:spcBef>
                <a:spcPts val="0"/>
              </a:spcBef>
            </a:pPr>
            <a:r>
              <a:rPr lang="es-ES" sz="1800" dirty="0"/>
              <a:t>Y  los 2 metales tienen potenciales muy diferentes</a:t>
            </a:r>
          </a:p>
          <a:p>
            <a:pPr algn="just">
              <a:spcBef>
                <a:spcPts val="0"/>
              </a:spcBef>
            </a:pPr>
            <a:r>
              <a:rPr lang="es-ES" sz="1800" dirty="0"/>
              <a:t>La corriente fluirá desde el más electronegativo (ánodo) al más electropositivo (cátodo).</a:t>
            </a:r>
          </a:p>
          <a:p>
            <a:pPr algn="just">
              <a:spcBef>
                <a:spcPts val="0"/>
              </a:spcBef>
            </a:pPr>
            <a:r>
              <a:rPr lang="es-ES" sz="1800" dirty="0"/>
              <a:t>Si el área del ánodo es pequeña se producirá la disolución del metal</a:t>
            </a:r>
            <a:endParaRPr lang="en-GB" sz="1800" dirty="0"/>
          </a:p>
        </p:txBody>
      </p:sp>
      <p:grpSp>
        <p:nvGrpSpPr>
          <p:cNvPr id="6" name="Group 4"/>
          <p:cNvGrpSpPr>
            <a:grpSpLocks/>
          </p:cNvGrpSpPr>
          <p:nvPr/>
        </p:nvGrpSpPr>
        <p:grpSpPr bwMode="auto">
          <a:xfrm>
            <a:off x="1199333" y="4078887"/>
            <a:ext cx="6917806" cy="2060001"/>
            <a:chOff x="421" y="2691"/>
            <a:chExt cx="4878" cy="1666"/>
          </a:xfrm>
        </p:grpSpPr>
        <p:sp>
          <p:nvSpPr>
            <p:cNvPr id="7" name="Rectangle 5"/>
            <p:cNvSpPr>
              <a:spLocks noChangeArrowheads="1"/>
            </p:cNvSpPr>
            <p:nvPr/>
          </p:nvSpPr>
          <p:spPr bwMode="auto">
            <a:xfrm>
              <a:off x="2864" y="3199"/>
              <a:ext cx="1117" cy="798"/>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8" name="Text Box 6"/>
            <p:cNvSpPr txBox="1">
              <a:spLocks noChangeArrowheads="1"/>
            </p:cNvSpPr>
            <p:nvPr/>
          </p:nvSpPr>
          <p:spPr bwMode="auto">
            <a:xfrm>
              <a:off x="4012" y="3507"/>
              <a:ext cx="1287" cy="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r>
                <a:rPr lang="en-GB" sz="2000" dirty="0" err="1">
                  <a:solidFill>
                    <a:srgbClr val="008000"/>
                  </a:solidFill>
                </a:rPr>
                <a:t>electropositivo</a:t>
              </a:r>
              <a:endParaRPr lang="en-US" sz="2000" dirty="0">
                <a:solidFill>
                  <a:srgbClr val="008000"/>
                </a:solidFill>
              </a:endParaRPr>
            </a:p>
          </p:txBody>
        </p:sp>
        <p:sp>
          <p:nvSpPr>
            <p:cNvPr id="9" name="Text Box 7"/>
            <p:cNvSpPr txBox="1">
              <a:spLocks noChangeArrowheads="1"/>
            </p:cNvSpPr>
            <p:nvPr/>
          </p:nvSpPr>
          <p:spPr bwMode="auto">
            <a:xfrm>
              <a:off x="421" y="3507"/>
              <a:ext cx="1357" cy="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r>
                <a:rPr lang="en-GB" sz="2000" dirty="0" err="1">
                  <a:solidFill>
                    <a:srgbClr val="008000"/>
                  </a:solidFill>
                </a:rPr>
                <a:t>electronegativo</a:t>
              </a:r>
              <a:endParaRPr lang="en-US" sz="2000" dirty="0">
                <a:solidFill>
                  <a:srgbClr val="008000"/>
                </a:solidFill>
              </a:endParaRPr>
            </a:p>
          </p:txBody>
        </p:sp>
        <p:sp>
          <p:nvSpPr>
            <p:cNvPr id="10" name="Rectangle 8"/>
            <p:cNvSpPr>
              <a:spLocks noChangeArrowheads="1"/>
            </p:cNvSpPr>
            <p:nvPr/>
          </p:nvSpPr>
          <p:spPr bwMode="auto">
            <a:xfrm>
              <a:off x="1761" y="3212"/>
              <a:ext cx="1117" cy="786"/>
            </a:xfrm>
            <a:prstGeom prst="rect">
              <a:avLst/>
            </a:prstGeom>
            <a:solidFill>
              <a:srgbClr val="CCC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0" hangingPunct="0"/>
              <a:endParaRPr lang="en-US" sz="2000">
                <a:latin typeface="Tahoma" pitchFamily="34" charset="0"/>
              </a:endParaRPr>
            </a:p>
          </p:txBody>
        </p:sp>
        <p:sp>
          <p:nvSpPr>
            <p:cNvPr id="11" name="Text Box 9"/>
            <p:cNvSpPr txBox="1">
              <a:spLocks noChangeArrowheads="1"/>
            </p:cNvSpPr>
            <p:nvPr/>
          </p:nvSpPr>
          <p:spPr bwMode="auto">
            <a:xfrm>
              <a:off x="2015" y="3735"/>
              <a:ext cx="640"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r>
                <a:rPr lang="en-GB" sz="2000">
                  <a:solidFill>
                    <a:srgbClr val="000066"/>
                  </a:solidFill>
                </a:rPr>
                <a:t>Metal 1</a:t>
              </a:r>
              <a:endParaRPr lang="en-US" sz="2000">
                <a:solidFill>
                  <a:srgbClr val="000066"/>
                </a:solidFill>
              </a:endParaRPr>
            </a:p>
          </p:txBody>
        </p:sp>
        <p:sp>
          <p:nvSpPr>
            <p:cNvPr id="12" name="Text Box 10"/>
            <p:cNvSpPr txBox="1">
              <a:spLocks noChangeArrowheads="1"/>
            </p:cNvSpPr>
            <p:nvPr/>
          </p:nvSpPr>
          <p:spPr bwMode="auto">
            <a:xfrm>
              <a:off x="3103" y="3725"/>
              <a:ext cx="640"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r>
                <a:rPr lang="en-GB" sz="2000">
                  <a:solidFill>
                    <a:srgbClr val="000066"/>
                  </a:solidFill>
                </a:rPr>
                <a:t>Metal 2</a:t>
              </a:r>
              <a:endParaRPr lang="en-US" sz="2000">
                <a:solidFill>
                  <a:srgbClr val="000066"/>
                </a:solidFill>
              </a:endParaRPr>
            </a:p>
          </p:txBody>
        </p:sp>
        <p:sp>
          <p:nvSpPr>
            <p:cNvPr id="13" name="Freeform 11"/>
            <p:cNvSpPr>
              <a:spLocks/>
            </p:cNvSpPr>
            <p:nvPr/>
          </p:nvSpPr>
          <p:spPr bwMode="auto">
            <a:xfrm>
              <a:off x="1762" y="3199"/>
              <a:ext cx="1093" cy="98"/>
            </a:xfrm>
            <a:custGeom>
              <a:avLst/>
              <a:gdLst>
                <a:gd name="T0" fmla="*/ 0 w 1093"/>
                <a:gd name="T1" fmla="*/ 0 h 98"/>
                <a:gd name="T2" fmla="*/ 47 w 1093"/>
                <a:gd name="T3" fmla="*/ 58 h 98"/>
                <a:gd name="T4" fmla="*/ 118 w 1093"/>
                <a:gd name="T5" fmla="*/ 35 h 98"/>
                <a:gd name="T6" fmla="*/ 212 w 1093"/>
                <a:gd name="T7" fmla="*/ 47 h 98"/>
                <a:gd name="T8" fmla="*/ 306 w 1093"/>
                <a:gd name="T9" fmla="*/ 58 h 98"/>
                <a:gd name="T10" fmla="*/ 329 w 1093"/>
                <a:gd name="T11" fmla="*/ 94 h 98"/>
                <a:gd name="T12" fmla="*/ 411 w 1093"/>
                <a:gd name="T13" fmla="*/ 70 h 98"/>
                <a:gd name="T14" fmla="*/ 588 w 1093"/>
                <a:gd name="T15" fmla="*/ 94 h 98"/>
                <a:gd name="T16" fmla="*/ 764 w 1093"/>
                <a:gd name="T17" fmla="*/ 47 h 98"/>
                <a:gd name="T18" fmla="*/ 940 w 1093"/>
                <a:gd name="T19" fmla="*/ 58 h 98"/>
                <a:gd name="T20" fmla="*/ 1093 w 1093"/>
                <a:gd name="T21" fmla="*/ 11 h 9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93"/>
                <a:gd name="T34" fmla="*/ 0 h 98"/>
                <a:gd name="T35" fmla="*/ 1093 w 1093"/>
                <a:gd name="T36" fmla="*/ 98 h 9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93" h="98">
                  <a:moveTo>
                    <a:pt x="0" y="0"/>
                  </a:moveTo>
                  <a:cubicBezTo>
                    <a:pt x="8" y="31"/>
                    <a:pt x="2" y="63"/>
                    <a:pt x="47" y="58"/>
                  </a:cubicBezTo>
                  <a:cubicBezTo>
                    <a:pt x="72" y="55"/>
                    <a:pt x="118" y="35"/>
                    <a:pt x="118" y="35"/>
                  </a:cubicBezTo>
                  <a:cubicBezTo>
                    <a:pt x="184" y="78"/>
                    <a:pt x="119" y="47"/>
                    <a:pt x="212" y="47"/>
                  </a:cubicBezTo>
                  <a:cubicBezTo>
                    <a:pt x="244" y="47"/>
                    <a:pt x="275" y="54"/>
                    <a:pt x="306" y="58"/>
                  </a:cubicBezTo>
                  <a:cubicBezTo>
                    <a:pt x="314" y="70"/>
                    <a:pt x="315" y="92"/>
                    <a:pt x="329" y="94"/>
                  </a:cubicBezTo>
                  <a:cubicBezTo>
                    <a:pt x="357" y="98"/>
                    <a:pt x="383" y="70"/>
                    <a:pt x="411" y="70"/>
                  </a:cubicBezTo>
                  <a:cubicBezTo>
                    <a:pt x="474" y="54"/>
                    <a:pt x="526" y="73"/>
                    <a:pt x="588" y="94"/>
                  </a:cubicBezTo>
                  <a:cubicBezTo>
                    <a:pt x="646" y="74"/>
                    <a:pt x="706" y="65"/>
                    <a:pt x="764" y="47"/>
                  </a:cubicBezTo>
                  <a:cubicBezTo>
                    <a:pt x="824" y="58"/>
                    <a:pt x="881" y="78"/>
                    <a:pt x="940" y="58"/>
                  </a:cubicBezTo>
                  <a:cubicBezTo>
                    <a:pt x="983" y="64"/>
                    <a:pt x="1093" y="95"/>
                    <a:pt x="1093" y="11"/>
                  </a:cubicBezTo>
                </a:path>
              </a:pathLst>
            </a:custGeom>
            <a:solidFill>
              <a:srgbClr val="FFFFFF"/>
            </a:solidFill>
            <a:ln w="9525">
              <a:solidFill>
                <a:srgbClr val="CCCCFF"/>
              </a:solidFill>
              <a:round/>
              <a:headEnd/>
              <a:tailEnd/>
            </a:ln>
          </p:spPr>
          <p:txBody>
            <a:bodyPr/>
            <a:lstStyle/>
            <a:p>
              <a:endParaRPr lang="en-GB"/>
            </a:p>
          </p:txBody>
        </p:sp>
        <p:sp>
          <p:nvSpPr>
            <p:cNvPr id="14" name="Text Box 12"/>
            <p:cNvSpPr txBox="1">
              <a:spLocks noChangeArrowheads="1"/>
            </p:cNvSpPr>
            <p:nvPr/>
          </p:nvSpPr>
          <p:spPr bwMode="auto">
            <a:xfrm>
              <a:off x="1995" y="4033"/>
              <a:ext cx="704" cy="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r>
                <a:rPr lang="en-GB" sz="2000" b="1" dirty="0" err="1">
                  <a:solidFill>
                    <a:srgbClr val="FF0000"/>
                  </a:solidFill>
                </a:rPr>
                <a:t>Anodo</a:t>
              </a:r>
              <a:endParaRPr lang="en-US" sz="2000" b="1" dirty="0">
                <a:solidFill>
                  <a:srgbClr val="FF0000"/>
                </a:solidFill>
              </a:endParaRPr>
            </a:p>
          </p:txBody>
        </p:sp>
        <p:sp>
          <p:nvSpPr>
            <p:cNvPr id="15" name="Text Box 13"/>
            <p:cNvSpPr txBox="1">
              <a:spLocks noChangeArrowheads="1"/>
            </p:cNvSpPr>
            <p:nvPr/>
          </p:nvSpPr>
          <p:spPr bwMode="auto">
            <a:xfrm>
              <a:off x="3051" y="4033"/>
              <a:ext cx="754" cy="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r>
                <a:rPr lang="en-GB" sz="2000" b="1" dirty="0" err="1">
                  <a:solidFill>
                    <a:srgbClr val="FF0000"/>
                  </a:solidFill>
                </a:rPr>
                <a:t>Cátodo</a:t>
              </a:r>
              <a:endParaRPr lang="en-US" sz="2000" b="1" dirty="0">
                <a:solidFill>
                  <a:srgbClr val="FF0000"/>
                </a:solidFill>
              </a:endParaRPr>
            </a:p>
          </p:txBody>
        </p:sp>
        <p:sp>
          <p:nvSpPr>
            <p:cNvPr id="16" name="Text Box 14"/>
            <p:cNvSpPr txBox="1">
              <a:spLocks noChangeArrowheads="1"/>
            </p:cNvSpPr>
            <p:nvPr/>
          </p:nvSpPr>
          <p:spPr bwMode="auto">
            <a:xfrm>
              <a:off x="2395" y="2691"/>
              <a:ext cx="1190" cy="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r>
                <a:rPr lang="en-GB" sz="2400" b="1" dirty="0" err="1">
                  <a:solidFill>
                    <a:schemeClr val="hlink"/>
                  </a:solidFill>
                </a:rPr>
                <a:t>Electrolito</a:t>
              </a:r>
              <a:endParaRPr lang="en-US" sz="2400" b="1" dirty="0">
                <a:solidFill>
                  <a:schemeClr val="hlink"/>
                </a:solidFill>
              </a:endParaRPr>
            </a:p>
          </p:txBody>
        </p:sp>
        <p:sp>
          <p:nvSpPr>
            <p:cNvPr id="17" name="AutoShape 15"/>
            <p:cNvSpPr>
              <a:spLocks noChangeArrowheads="1"/>
            </p:cNvSpPr>
            <p:nvPr/>
          </p:nvSpPr>
          <p:spPr bwMode="auto">
            <a:xfrm>
              <a:off x="2348" y="3077"/>
              <a:ext cx="1075" cy="457"/>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55 w 21600"/>
                <a:gd name="T19" fmla="*/ 3167 h 21600"/>
                <a:gd name="T20" fmla="*/ 18445 w 21600"/>
                <a:gd name="T21" fmla="*/ 18433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9422" y="88"/>
                  </a:moveTo>
                  <a:cubicBezTo>
                    <a:pt x="4034" y="781"/>
                    <a:pt x="0" y="5367"/>
                    <a:pt x="0" y="10799"/>
                  </a:cubicBezTo>
                  <a:cubicBezTo>
                    <a:pt x="0" y="16764"/>
                    <a:pt x="4835" y="21600"/>
                    <a:pt x="10800" y="21600"/>
                  </a:cubicBezTo>
                  <a:cubicBezTo>
                    <a:pt x="16764" y="21600"/>
                    <a:pt x="21600" y="16764"/>
                    <a:pt x="21600" y="10800"/>
                  </a:cubicBezTo>
                  <a:cubicBezTo>
                    <a:pt x="21600" y="7188"/>
                    <a:pt x="19795" y="3816"/>
                    <a:pt x="16790" y="1813"/>
                  </a:cubicBezTo>
                  <a:cubicBezTo>
                    <a:pt x="19795" y="3816"/>
                    <a:pt x="21600" y="7188"/>
                    <a:pt x="21600" y="10800"/>
                  </a:cubicBezTo>
                  <a:cubicBezTo>
                    <a:pt x="21600" y="16764"/>
                    <a:pt x="16764" y="21600"/>
                    <a:pt x="10800" y="21600"/>
                  </a:cubicBezTo>
                  <a:cubicBezTo>
                    <a:pt x="4835" y="21600"/>
                    <a:pt x="0" y="16764"/>
                    <a:pt x="0" y="10800"/>
                  </a:cubicBezTo>
                  <a:cubicBezTo>
                    <a:pt x="-1" y="5367"/>
                    <a:pt x="4034" y="781"/>
                    <a:pt x="9422" y="88"/>
                  </a:cubicBezTo>
                  <a:lnTo>
                    <a:pt x="9077" y="-2590"/>
                  </a:lnTo>
                  <a:lnTo>
                    <a:pt x="12100" y="-256"/>
                  </a:lnTo>
                  <a:lnTo>
                    <a:pt x="9766" y="2766"/>
                  </a:lnTo>
                  <a:lnTo>
                    <a:pt x="9422" y="88"/>
                  </a:lnTo>
                  <a:close/>
                </a:path>
              </a:pathLst>
            </a:custGeom>
            <a:solidFill>
              <a:schemeClr val="bg1">
                <a:alpha val="50195"/>
              </a:schemeClr>
            </a:solidFill>
            <a:ln w="57150">
              <a:solidFill>
                <a:srgbClr val="FF9900"/>
              </a:solidFill>
              <a:miter lim="800000"/>
              <a:headEnd/>
              <a:tailEnd/>
            </a:ln>
          </p:spPr>
          <p:txBody>
            <a:bodyPr wrap="none" lIns="90000" tIns="46800" rIns="90000" bIns="46800" anchor="ctr"/>
            <a:lstStyle/>
            <a:p>
              <a:endParaRPr lang="en-GB"/>
            </a:p>
          </p:txBody>
        </p:sp>
        <p:sp>
          <p:nvSpPr>
            <p:cNvPr id="18" name="Text Box 16"/>
            <p:cNvSpPr txBox="1">
              <a:spLocks noChangeArrowheads="1"/>
            </p:cNvSpPr>
            <p:nvPr/>
          </p:nvSpPr>
          <p:spPr bwMode="auto">
            <a:xfrm>
              <a:off x="2543" y="3109"/>
              <a:ext cx="747" cy="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r>
                <a:rPr lang="en-GB" b="1" dirty="0" err="1"/>
                <a:t>Flujo</a:t>
              </a:r>
              <a:r>
                <a:rPr lang="en-GB" b="1" dirty="0"/>
                <a:t> de </a:t>
              </a:r>
              <a:r>
                <a:rPr lang="en-GB" b="1" dirty="0" err="1"/>
                <a:t>corriente</a:t>
              </a:r>
              <a:endParaRPr lang="en-GB" b="1" dirty="0"/>
            </a:p>
          </p:txBody>
        </p:sp>
      </p:grpSp>
      <p:sp>
        <p:nvSpPr>
          <p:cNvPr id="3" name="Slide Number Placeholder 2"/>
          <p:cNvSpPr>
            <a:spLocks noGrp="1"/>
          </p:cNvSpPr>
          <p:nvPr>
            <p:ph type="sldNum" sz="quarter" idx="12"/>
          </p:nvPr>
        </p:nvSpPr>
        <p:spPr/>
        <p:txBody>
          <a:bodyPr/>
          <a:lstStyle/>
          <a:p>
            <a:fld id="{16EEAD88-7AB7-4352-89B4-BF917C658D05}" type="slidenum">
              <a:rPr lang="fr-BE" smtClean="0"/>
              <a:pPr/>
              <a:t>29</a:t>
            </a:fld>
            <a:endParaRPr lang="fr-BE"/>
          </a:p>
        </p:txBody>
      </p:sp>
    </p:spTree>
    <p:extLst>
      <p:ext uri="{BB962C8B-B14F-4D97-AF65-F5344CB8AC3E}">
        <p14:creationId xmlns:p14="http://schemas.microsoft.com/office/powerpoint/2010/main" val="19345542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857500"/>
            <a:ext cx="8229600" cy="1143000"/>
          </a:xfrm>
        </p:spPr>
        <p:txBody>
          <a:bodyPr>
            <a:normAutofit fontScale="90000"/>
          </a:bodyPr>
          <a:lstStyle/>
          <a:p>
            <a:r>
              <a:rPr lang="fr-FR" dirty="0"/>
              <a:t>1. La </a:t>
            </a:r>
            <a:r>
              <a:rPr lang="fr-FR" dirty="0" err="1"/>
              <a:t>mayoria</a:t>
            </a:r>
            <a:r>
              <a:rPr lang="fr-FR" dirty="0"/>
              <a:t> de los </a:t>
            </a:r>
            <a:r>
              <a:rPr lang="fr-FR" dirty="0" err="1"/>
              <a:t>materiales</a:t>
            </a:r>
            <a:r>
              <a:rPr lang="fr-FR" dirty="0"/>
              <a:t> </a:t>
            </a:r>
            <a:r>
              <a:rPr lang="fr-FR" dirty="0" err="1"/>
              <a:t>sufren</a:t>
            </a:r>
            <a:r>
              <a:rPr lang="fr-FR" dirty="0"/>
              <a:t> un </a:t>
            </a:r>
            <a:r>
              <a:rPr lang="fr-FR" dirty="0" err="1"/>
              <a:t>deterioro</a:t>
            </a:r>
            <a:r>
              <a:rPr lang="fr-FR" dirty="0"/>
              <a:t> con el </a:t>
            </a:r>
            <a:r>
              <a:rPr lang="fr-FR" dirty="0" err="1"/>
              <a:t>tiempo</a:t>
            </a:r>
            <a:br>
              <a:rPr lang="fr-FR" dirty="0"/>
            </a:br>
            <a:endParaRPr lang="fr-FR" dirty="0"/>
          </a:p>
        </p:txBody>
      </p:sp>
      <p:sp>
        <p:nvSpPr>
          <p:cNvPr id="4" name="Slide Number Placeholder 3"/>
          <p:cNvSpPr>
            <a:spLocks noGrp="1"/>
          </p:cNvSpPr>
          <p:nvPr>
            <p:ph type="sldNum" sz="quarter" idx="12"/>
          </p:nvPr>
        </p:nvSpPr>
        <p:spPr/>
        <p:txBody>
          <a:bodyPr/>
          <a:lstStyle/>
          <a:p>
            <a:fld id="{16EEAD88-7AB7-4352-89B4-BF917C658D05}" type="slidenum">
              <a:rPr lang="fr-BE" smtClean="0"/>
              <a:pPr/>
              <a:t>3</a:t>
            </a:fld>
            <a:endParaRPr lang="fr-BE"/>
          </a:p>
        </p:txBody>
      </p:sp>
    </p:spTree>
    <p:extLst>
      <p:ext uri="{BB962C8B-B14F-4D97-AF65-F5344CB8AC3E}">
        <p14:creationId xmlns:p14="http://schemas.microsoft.com/office/powerpoint/2010/main" val="21096414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cstate="email">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bwMode="auto">
          <a:xfrm>
            <a:off x="3119849" y="271655"/>
            <a:ext cx="5867744" cy="61895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le 2"/>
          <p:cNvSpPr>
            <a:spLocks noGrp="1"/>
          </p:cNvSpPr>
          <p:nvPr>
            <p:ph type="title"/>
          </p:nvPr>
        </p:nvSpPr>
        <p:spPr>
          <a:xfrm>
            <a:off x="457200" y="273050"/>
            <a:ext cx="3008313" cy="758916"/>
          </a:xfrm>
        </p:spPr>
        <p:txBody>
          <a:bodyPr anchor="t">
            <a:normAutofit/>
          </a:bodyPr>
          <a:lstStyle/>
          <a:p>
            <a:pPr algn="just"/>
            <a:r>
              <a:rPr lang="pt-PT" sz="1600" b="0" dirty="0">
                <a:latin typeface="Calibri" pitchFamily="34" charset="0"/>
                <a:cs typeface="Andalus" pitchFamily="18" charset="-78"/>
              </a:rPr>
              <a:t>Series de potenciales galvánicos de metales en agua de mar.</a:t>
            </a:r>
            <a:endParaRPr lang="fr-BE" sz="1600" b="0" dirty="0"/>
          </a:p>
        </p:txBody>
      </p:sp>
      <p:sp>
        <p:nvSpPr>
          <p:cNvPr id="2" name="Slide Number Placeholder 1"/>
          <p:cNvSpPr>
            <a:spLocks noGrp="1"/>
          </p:cNvSpPr>
          <p:nvPr>
            <p:ph type="sldNum" sz="quarter" idx="12"/>
          </p:nvPr>
        </p:nvSpPr>
        <p:spPr/>
        <p:txBody>
          <a:bodyPr/>
          <a:lstStyle/>
          <a:p>
            <a:fld id="{16EEAD88-7AB7-4352-89B4-BF917C658D05}" type="slidenum">
              <a:rPr lang="fr-BE" smtClean="0"/>
              <a:pPr/>
              <a:t>30</a:t>
            </a:fld>
            <a:endParaRPr lang="fr-BE"/>
          </a:p>
        </p:txBody>
      </p:sp>
    </p:spTree>
    <p:extLst>
      <p:ext uri="{BB962C8B-B14F-4D97-AF65-F5344CB8AC3E}">
        <p14:creationId xmlns:p14="http://schemas.microsoft.com/office/powerpoint/2010/main" val="12124366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23283" y="274638"/>
            <a:ext cx="8729331" cy="1143000"/>
          </a:xfrm>
        </p:spPr>
        <p:txBody>
          <a:bodyPr>
            <a:noAutofit/>
          </a:bodyPr>
          <a:lstStyle/>
          <a:p>
            <a:br>
              <a:rPr lang="es-ES" sz="3600" dirty="0"/>
            </a:br>
            <a:br>
              <a:rPr lang="es-ES" sz="3600" dirty="0"/>
            </a:br>
            <a:r>
              <a:rPr lang="es-ES" sz="2800" dirty="0"/>
              <a:t>Reglas básicas sobre cómo evitar la corrosión galvánica</a:t>
            </a:r>
            <a:br>
              <a:rPr lang="es-ES" sz="2800" dirty="0"/>
            </a:br>
            <a:endParaRPr lang="fr-FR" sz="3600" dirty="0"/>
          </a:p>
        </p:txBody>
      </p:sp>
      <p:sp>
        <p:nvSpPr>
          <p:cNvPr id="7" name="Content Placeholder 6"/>
          <p:cNvSpPr>
            <a:spLocks noGrp="1"/>
          </p:cNvSpPr>
          <p:nvPr>
            <p:ph idx="1"/>
          </p:nvPr>
        </p:nvSpPr>
        <p:spPr/>
        <p:txBody>
          <a:bodyPr>
            <a:normAutofit/>
          </a:bodyPr>
          <a:lstStyle/>
          <a:p>
            <a:endParaRPr lang="es-ES" sz="2400" dirty="0"/>
          </a:p>
          <a:p>
            <a:r>
              <a:rPr lang="es-ES" sz="2400" dirty="0"/>
              <a:t>Evitar ,en lo posible ,uniones de metales diferentes</a:t>
            </a:r>
          </a:p>
          <a:p>
            <a:r>
              <a:rPr lang="es-ES" sz="2400" dirty="0"/>
              <a:t>Cuando dos metales diferentes están en contacto asegurarse de que el metal menos noble (ánodo) tenga un área de superficie mucho más grande que el metal más noble (cátodo)</a:t>
            </a:r>
          </a:p>
          <a:p>
            <a:pPr marL="0" indent="0">
              <a:buNone/>
            </a:pPr>
            <a:r>
              <a:rPr lang="es-ES" sz="2400" dirty="0"/>
              <a:t>Ejemplos:</a:t>
            </a:r>
          </a:p>
          <a:p>
            <a:r>
              <a:rPr lang="es-ES" sz="2400" dirty="0"/>
              <a:t>Utilizar sujeciones de acero inoxidable con piezas de aluminio y elementos de fijación (no de aluminio para acero)</a:t>
            </a:r>
          </a:p>
          <a:p>
            <a:r>
              <a:rPr lang="es-ES" sz="2400" dirty="0"/>
              <a:t>Igualmente entre el acero inoxidable y acero al carbono</a:t>
            </a:r>
            <a:endParaRPr lang="fr-FR" sz="2400" dirty="0"/>
          </a:p>
        </p:txBody>
      </p:sp>
      <p:sp>
        <p:nvSpPr>
          <p:cNvPr id="2" name="Slide Number Placeholder 1"/>
          <p:cNvSpPr>
            <a:spLocks noGrp="1"/>
          </p:cNvSpPr>
          <p:nvPr>
            <p:ph type="sldNum" sz="quarter" idx="12"/>
          </p:nvPr>
        </p:nvSpPr>
        <p:spPr/>
        <p:txBody>
          <a:bodyPr/>
          <a:lstStyle/>
          <a:p>
            <a:fld id="{16EEAD88-7AB7-4352-89B4-BF917C658D05}" type="slidenum">
              <a:rPr lang="fr-BE" smtClean="0"/>
              <a:pPr/>
              <a:t>31</a:t>
            </a:fld>
            <a:endParaRPr lang="fr-BE"/>
          </a:p>
        </p:txBody>
      </p:sp>
    </p:spTree>
    <p:extLst>
      <p:ext uri="{BB962C8B-B14F-4D97-AF65-F5344CB8AC3E}">
        <p14:creationId xmlns:p14="http://schemas.microsoft.com/office/powerpoint/2010/main" val="27259555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576"/>
            <a:ext cx="8229600" cy="1143000"/>
          </a:xfrm>
        </p:spPr>
        <p:txBody>
          <a:bodyPr>
            <a:normAutofit/>
          </a:bodyPr>
          <a:lstStyle/>
          <a:p>
            <a:r>
              <a:rPr lang="en-GB" dirty="0"/>
              <a:t>e) </a:t>
            </a:r>
            <a:r>
              <a:rPr lang="en-GB" sz="3600" dirty="0"/>
              <a:t>¿</a:t>
            </a:r>
            <a:r>
              <a:rPr lang="en-GB" sz="3600" dirty="0" err="1"/>
              <a:t>Qué</a:t>
            </a:r>
            <a:r>
              <a:rPr lang="en-GB" sz="3600" dirty="0"/>
              <a:t> </a:t>
            </a:r>
            <a:r>
              <a:rPr lang="en-GB" sz="3600" dirty="0" err="1"/>
              <a:t>es</a:t>
            </a:r>
            <a:r>
              <a:rPr lang="en-GB" sz="3600" dirty="0"/>
              <a:t> la </a:t>
            </a:r>
            <a:r>
              <a:rPr lang="en-GB" sz="3600" dirty="0" err="1"/>
              <a:t>corrosión</a:t>
            </a:r>
            <a:r>
              <a:rPr lang="en-GB" sz="3600" dirty="0"/>
              <a:t> Intergranular</a:t>
            </a:r>
            <a:r>
              <a:rPr lang="en-GB" sz="3600" baseline="50000" dirty="0"/>
              <a:t>1</a:t>
            </a:r>
            <a:r>
              <a:rPr lang="en-GB" sz="3600" dirty="0"/>
              <a:t>?</a:t>
            </a:r>
          </a:p>
        </p:txBody>
      </p:sp>
      <p:sp>
        <p:nvSpPr>
          <p:cNvPr id="2" name="Content Placeholder 1"/>
          <p:cNvSpPr>
            <a:spLocks noGrp="1"/>
          </p:cNvSpPr>
          <p:nvPr>
            <p:ph idx="1"/>
          </p:nvPr>
        </p:nvSpPr>
        <p:spPr>
          <a:xfrm>
            <a:off x="456168" y="1101789"/>
            <a:ext cx="8229600" cy="4961965"/>
          </a:xfrm>
        </p:spPr>
        <p:txBody>
          <a:bodyPr>
            <a:normAutofit fontScale="62500" lnSpcReduction="20000"/>
          </a:bodyPr>
          <a:lstStyle/>
          <a:p>
            <a:pPr algn="just"/>
            <a:r>
              <a:rPr lang="es-ES" dirty="0"/>
              <a:t>El ataque </a:t>
            </a:r>
            <a:r>
              <a:rPr lang="es-ES" dirty="0" err="1"/>
              <a:t>intergranular</a:t>
            </a:r>
            <a:r>
              <a:rPr lang="es-ES" dirty="0"/>
              <a:t> es causado por la formación de carburos de cromo (Fe, Cr23C6 en los límites de grano, lo que reduce el contenido de cromo y la estabilidad de la capa pasiva.</a:t>
            </a:r>
            <a:endParaRPr lang="fr-BE" dirty="0"/>
          </a:p>
          <a:p>
            <a:pPr algn="just"/>
            <a:endParaRPr lang="fr-BE" dirty="0"/>
          </a:p>
          <a:p>
            <a:pPr algn="just"/>
            <a:endParaRPr lang="fr-BE" dirty="0"/>
          </a:p>
          <a:p>
            <a:pPr algn="just"/>
            <a:endParaRPr lang="fr-BE" dirty="0"/>
          </a:p>
          <a:p>
            <a:pPr algn="just"/>
            <a:endParaRPr lang="fr-BE" dirty="0"/>
          </a:p>
          <a:p>
            <a:pPr algn="just"/>
            <a:endParaRPr lang="fr-BE" dirty="0"/>
          </a:p>
          <a:p>
            <a:pPr algn="just"/>
            <a:endParaRPr lang="fr-FR" dirty="0"/>
          </a:p>
          <a:p>
            <a:pPr algn="just"/>
            <a:endParaRPr lang="fr-FR" dirty="0"/>
          </a:p>
          <a:p>
            <a:pPr algn="just"/>
            <a:endParaRPr lang="fr-FR" dirty="0"/>
          </a:p>
          <a:p>
            <a:pPr marL="0" indent="0" algn="just">
              <a:buNone/>
            </a:pPr>
            <a:endParaRPr lang="fr-FR" i="1" dirty="0"/>
          </a:p>
          <a:p>
            <a:pPr marL="0" indent="0" algn="just">
              <a:buNone/>
            </a:pPr>
            <a:r>
              <a:rPr lang="es-ES" i="1" dirty="0"/>
              <a:t> </a:t>
            </a:r>
          </a:p>
          <a:p>
            <a:pPr marL="0" indent="0" algn="just">
              <a:buNone/>
            </a:pPr>
            <a:r>
              <a:rPr lang="es-ES" sz="2900" i="1" dirty="0"/>
              <a:t>En las micrografías anteriores, las probetas de aceros inoxidables  se pulieron y después se grabaron con un medio fuertemente ácido. La red de líneas negras corresponde a un fuerte ataque químico de los límites de grano que presentan una resistencia a la corrosión mucho más bajo que los propios granos</a:t>
            </a:r>
            <a:endParaRPr lang="fr-FR" sz="2900" i="1" dirty="0"/>
          </a:p>
        </p:txBody>
      </p:sp>
      <p:sp>
        <p:nvSpPr>
          <p:cNvPr id="4" name="Slide Number Placeholder 3"/>
          <p:cNvSpPr>
            <a:spLocks noGrp="1"/>
          </p:cNvSpPr>
          <p:nvPr>
            <p:ph type="sldNum" sz="quarter" idx="12"/>
          </p:nvPr>
        </p:nvSpPr>
        <p:spPr/>
        <p:txBody>
          <a:bodyPr/>
          <a:lstStyle/>
          <a:p>
            <a:fld id="{16EEAD88-7AB7-4352-89B4-BF917C658D05}" type="slidenum">
              <a:rPr lang="fr-BE" smtClean="0"/>
              <a:pPr/>
              <a:t>32</a:t>
            </a:fld>
            <a:endParaRPr lang="fr-BE"/>
          </a:p>
        </p:txBody>
      </p:sp>
      <p:grpSp>
        <p:nvGrpSpPr>
          <p:cNvPr id="12" name="Group 11"/>
          <p:cNvGrpSpPr/>
          <p:nvPr/>
        </p:nvGrpSpPr>
        <p:grpSpPr>
          <a:xfrm>
            <a:off x="886444" y="2222456"/>
            <a:ext cx="7371113" cy="2259012"/>
            <a:chOff x="601726" y="3138488"/>
            <a:chExt cx="7371113" cy="2259012"/>
          </a:xfrm>
        </p:grpSpPr>
        <p:pic>
          <p:nvPicPr>
            <p:cNvPr id="7" name="Picture 3" descr="IGC2r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26111" y="3138488"/>
              <a:ext cx="3446728" cy="225901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8"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a:stretch/>
          </p:blipFill>
          <p:spPr bwMode="auto">
            <a:xfrm>
              <a:off x="601726" y="3138488"/>
              <a:ext cx="3684524" cy="225901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grpSp>
      <p:sp>
        <p:nvSpPr>
          <p:cNvPr id="9" name="ZoneTexte 2">
            <a:extLst>
              <a:ext uri="{FF2B5EF4-FFF2-40B4-BE49-F238E27FC236}">
                <a16:creationId xmlns:a16="http://schemas.microsoft.com/office/drawing/2014/main" id="{638DCAC8-9915-4D9B-BDC4-94280DF8F4FE}"/>
              </a:ext>
            </a:extLst>
          </p:cNvPr>
          <p:cNvSpPr txBox="1"/>
          <p:nvPr/>
        </p:nvSpPr>
        <p:spPr>
          <a:xfrm>
            <a:off x="200928" y="5928956"/>
            <a:ext cx="8740080" cy="877163"/>
          </a:xfrm>
          <a:prstGeom prst="rect">
            <a:avLst/>
          </a:prstGeom>
          <a:noFill/>
          <a:ln>
            <a:solidFill>
              <a:srgbClr val="FF0000"/>
            </a:solidFill>
          </a:ln>
        </p:spPr>
        <p:txBody>
          <a:bodyPr wrap="square" rtlCol="0">
            <a:spAutoFit/>
          </a:bodyPr>
          <a:lstStyle/>
          <a:p>
            <a:r>
              <a:rPr lang="fr-FR" dirty="0">
                <a:solidFill>
                  <a:srgbClr val="FF0000"/>
                </a:solidFill>
              </a:rPr>
              <a:t>En </a:t>
            </a:r>
            <a:r>
              <a:rPr lang="fr-FR" dirty="0" err="1">
                <a:solidFill>
                  <a:srgbClr val="FF0000"/>
                </a:solidFill>
              </a:rPr>
              <a:t>hormigones</a:t>
            </a:r>
            <a:r>
              <a:rPr lang="fr-FR" dirty="0">
                <a:solidFill>
                  <a:srgbClr val="FF0000"/>
                </a:solidFill>
              </a:rPr>
              <a:t> de alto PH </a:t>
            </a:r>
            <a:r>
              <a:rPr lang="fr-FR" dirty="0" err="1">
                <a:solidFill>
                  <a:srgbClr val="FF0000"/>
                </a:solidFill>
              </a:rPr>
              <a:t>contaminados</a:t>
            </a:r>
            <a:r>
              <a:rPr lang="fr-FR" dirty="0">
                <a:solidFill>
                  <a:srgbClr val="FF0000"/>
                </a:solidFill>
              </a:rPr>
              <a:t> con </a:t>
            </a:r>
            <a:r>
              <a:rPr lang="fr-FR" dirty="0" err="1">
                <a:solidFill>
                  <a:srgbClr val="FF0000"/>
                </a:solidFill>
              </a:rPr>
              <a:t>cloruros</a:t>
            </a:r>
            <a:r>
              <a:rPr lang="fr-FR" dirty="0">
                <a:solidFill>
                  <a:srgbClr val="FF0000"/>
                </a:solidFill>
              </a:rPr>
              <a:t>, el </a:t>
            </a:r>
            <a:r>
              <a:rPr lang="fr-FR" dirty="0" err="1">
                <a:solidFill>
                  <a:srgbClr val="FF0000"/>
                </a:solidFill>
              </a:rPr>
              <a:t>corrugado</a:t>
            </a:r>
            <a:r>
              <a:rPr lang="fr-FR" dirty="0">
                <a:solidFill>
                  <a:srgbClr val="FF0000"/>
                </a:solidFill>
              </a:rPr>
              <a:t> de </a:t>
            </a:r>
            <a:r>
              <a:rPr lang="fr-FR" dirty="0" err="1">
                <a:solidFill>
                  <a:srgbClr val="FF0000"/>
                </a:solidFill>
              </a:rPr>
              <a:t>acero</a:t>
            </a:r>
            <a:r>
              <a:rPr lang="fr-FR" dirty="0">
                <a:solidFill>
                  <a:srgbClr val="FF0000"/>
                </a:solidFill>
              </a:rPr>
              <a:t> </a:t>
            </a:r>
            <a:r>
              <a:rPr lang="fr-FR" dirty="0" err="1">
                <a:solidFill>
                  <a:srgbClr val="FF0000"/>
                </a:solidFill>
              </a:rPr>
              <a:t>inoxidable</a:t>
            </a:r>
            <a:r>
              <a:rPr lang="fr-FR" dirty="0">
                <a:solidFill>
                  <a:srgbClr val="FF0000"/>
                </a:solidFill>
              </a:rPr>
              <a:t> NO INCREMENTA de </a:t>
            </a:r>
            <a:r>
              <a:rPr lang="fr-FR" dirty="0" err="1">
                <a:solidFill>
                  <a:srgbClr val="FF0000"/>
                </a:solidFill>
              </a:rPr>
              <a:t>manera</a:t>
            </a:r>
            <a:r>
              <a:rPr lang="fr-FR" dirty="0">
                <a:solidFill>
                  <a:srgbClr val="FF0000"/>
                </a:solidFill>
              </a:rPr>
              <a:t> </a:t>
            </a:r>
            <a:r>
              <a:rPr lang="fr-FR" dirty="0" err="1">
                <a:solidFill>
                  <a:srgbClr val="FF0000"/>
                </a:solidFill>
              </a:rPr>
              <a:t>significativa</a:t>
            </a:r>
            <a:r>
              <a:rPr lang="fr-FR" dirty="0">
                <a:solidFill>
                  <a:srgbClr val="FF0000"/>
                </a:solidFill>
              </a:rPr>
              <a:t> la </a:t>
            </a:r>
            <a:r>
              <a:rPr lang="fr-FR" dirty="0" err="1">
                <a:solidFill>
                  <a:srgbClr val="FF0000"/>
                </a:solidFill>
              </a:rPr>
              <a:t>posible</a:t>
            </a:r>
            <a:r>
              <a:rPr lang="fr-FR" dirty="0">
                <a:solidFill>
                  <a:srgbClr val="FF0000"/>
                </a:solidFill>
              </a:rPr>
              <a:t> </a:t>
            </a:r>
            <a:r>
              <a:rPr lang="fr-FR" dirty="0" err="1">
                <a:solidFill>
                  <a:srgbClr val="FF0000"/>
                </a:solidFill>
              </a:rPr>
              <a:t>corrosión</a:t>
            </a:r>
            <a:r>
              <a:rPr lang="fr-FR" dirty="0">
                <a:solidFill>
                  <a:srgbClr val="FF0000"/>
                </a:solidFill>
              </a:rPr>
              <a:t> </a:t>
            </a:r>
            <a:r>
              <a:rPr lang="fr-FR" dirty="0" err="1">
                <a:solidFill>
                  <a:srgbClr val="FF0000"/>
                </a:solidFill>
              </a:rPr>
              <a:t>del</a:t>
            </a:r>
            <a:r>
              <a:rPr lang="fr-FR" dirty="0">
                <a:solidFill>
                  <a:srgbClr val="FF0000"/>
                </a:solidFill>
              </a:rPr>
              <a:t> </a:t>
            </a:r>
            <a:r>
              <a:rPr lang="fr-FR" dirty="0" err="1">
                <a:solidFill>
                  <a:srgbClr val="FF0000"/>
                </a:solidFill>
              </a:rPr>
              <a:t>acero</a:t>
            </a:r>
            <a:r>
              <a:rPr lang="fr-FR" dirty="0">
                <a:solidFill>
                  <a:srgbClr val="FF0000"/>
                </a:solidFill>
              </a:rPr>
              <a:t> al </a:t>
            </a:r>
            <a:r>
              <a:rPr lang="fr-FR" dirty="0" err="1">
                <a:solidFill>
                  <a:srgbClr val="FF0000"/>
                </a:solidFill>
              </a:rPr>
              <a:t>carbono</a:t>
            </a:r>
            <a:r>
              <a:rPr lang="fr-FR" dirty="0">
                <a:solidFill>
                  <a:srgbClr val="FF0000"/>
                </a:solidFill>
              </a:rPr>
              <a:t> </a:t>
            </a:r>
            <a:r>
              <a:rPr lang="fr-FR" dirty="0" err="1">
                <a:solidFill>
                  <a:srgbClr val="FF0000"/>
                </a:solidFill>
              </a:rPr>
              <a:t>debido</a:t>
            </a:r>
            <a:r>
              <a:rPr lang="fr-FR" dirty="0">
                <a:solidFill>
                  <a:srgbClr val="FF0000"/>
                </a:solidFill>
              </a:rPr>
              <a:t> al par </a:t>
            </a:r>
            <a:r>
              <a:rPr lang="fr-FR" dirty="0" err="1">
                <a:solidFill>
                  <a:srgbClr val="FF0000"/>
                </a:solidFill>
              </a:rPr>
              <a:t>galvánico</a:t>
            </a:r>
            <a:r>
              <a:rPr lang="fr-FR" dirty="0">
                <a:solidFill>
                  <a:srgbClr val="FF0000"/>
                </a:solidFill>
              </a:rPr>
              <a:t>. Ver </a:t>
            </a:r>
            <a:r>
              <a:rPr lang="fr-FR" dirty="0" err="1">
                <a:solidFill>
                  <a:srgbClr val="FF0000"/>
                </a:solidFill>
              </a:rPr>
              <a:t>referencias</a:t>
            </a:r>
            <a:r>
              <a:rPr lang="fr-FR" dirty="0">
                <a:solidFill>
                  <a:srgbClr val="FF0000"/>
                </a:solidFill>
              </a:rPr>
              <a:t> en </a:t>
            </a:r>
            <a:r>
              <a:rPr lang="fr-FR" dirty="0">
                <a:solidFill>
                  <a:srgbClr val="FF0000"/>
                </a:solidFill>
                <a:hlinkClick r:id="rId5"/>
              </a:rPr>
              <a:t>www.stainlesssteelrebar.org</a:t>
            </a:r>
            <a:endParaRPr lang="fr-FR" dirty="0">
              <a:solidFill>
                <a:srgbClr val="FF0000"/>
              </a:solidFill>
            </a:endParaRPr>
          </a:p>
        </p:txBody>
      </p:sp>
    </p:spTree>
    <p:extLst>
      <p:ext uri="{BB962C8B-B14F-4D97-AF65-F5344CB8AC3E}">
        <p14:creationId xmlns:p14="http://schemas.microsoft.com/office/powerpoint/2010/main" val="194987413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br>
              <a:rPr lang="es-ES" sz="3600" dirty="0"/>
            </a:br>
            <a:r>
              <a:rPr lang="es-ES" sz="2800" dirty="0"/>
              <a:t>Vista esquemática de la reducción de Cr en los límites de grano</a:t>
            </a:r>
            <a:br>
              <a:rPr lang="es-ES" sz="2800" dirty="0"/>
            </a:br>
            <a:endParaRPr lang="fr-FR" sz="2800" dirty="0"/>
          </a:p>
        </p:txBody>
      </p:sp>
      <p:sp>
        <p:nvSpPr>
          <p:cNvPr id="2" name="Slide Number Placeholder 1"/>
          <p:cNvSpPr>
            <a:spLocks noGrp="1"/>
          </p:cNvSpPr>
          <p:nvPr>
            <p:ph type="sldNum" sz="quarter" idx="12"/>
          </p:nvPr>
        </p:nvSpPr>
        <p:spPr/>
        <p:txBody>
          <a:bodyPr/>
          <a:lstStyle/>
          <a:p>
            <a:fld id="{16EEAD88-7AB7-4352-89B4-BF917C658D05}" type="slidenum">
              <a:rPr lang="fr-BE" smtClean="0"/>
              <a:pPr/>
              <a:t>33</a:t>
            </a:fld>
            <a:endParaRPr lang="fr-BE"/>
          </a:p>
        </p:txBody>
      </p:sp>
      <p:pic>
        <p:nvPicPr>
          <p:cNvPr id="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5692558" y="2446337"/>
            <a:ext cx="2956142" cy="344011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5"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a:stretch/>
        </p:blipFill>
        <p:spPr bwMode="auto">
          <a:xfrm>
            <a:off x="472075" y="2843012"/>
            <a:ext cx="3703509" cy="221600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6" name="Rectangle 5"/>
          <p:cNvSpPr/>
          <p:nvPr/>
        </p:nvSpPr>
        <p:spPr>
          <a:xfrm>
            <a:off x="3482236" y="3757808"/>
            <a:ext cx="100208" cy="112734"/>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cxnSp>
        <p:nvCxnSpPr>
          <p:cNvPr id="8" name="Straight Connector 7"/>
          <p:cNvCxnSpPr>
            <a:stCxn id="6" idx="0"/>
          </p:cNvCxnSpPr>
          <p:nvPr/>
        </p:nvCxnSpPr>
        <p:spPr>
          <a:xfrm flipV="1">
            <a:off x="3532340" y="2446338"/>
            <a:ext cx="2160218" cy="1311470"/>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3532340" y="3870542"/>
            <a:ext cx="2160218" cy="2026480"/>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8115218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GB" sz="3600" dirty="0"/>
              <a:t>¿</a:t>
            </a:r>
            <a:r>
              <a:rPr lang="en-GB" sz="3600" dirty="0" err="1"/>
              <a:t>Cuando</a:t>
            </a:r>
            <a:r>
              <a:rPr lang="en-GB" sz="3600" dirty="0"/>
              <a:t> </a:t>
            </a:r>
            <a:r>
              <a:rPr lang="en-GB" sz="3600" dirty="0" err="1"/>
              <a:t>ocurre</a:t>
            </a:r>
            <a:r>
              <a:rPr lang="en-GB" sz="3600" dirty="0"/>
              <a:t> la </a:t>
            </a:r>
            <a:r>
              <a:rPr lang="en-GB" sz="3600" dirty="0" err="1"/>
              <a:t>corrosión</a:t>
            </a:r>
            <a:r>
              <a:rPr lang="en-GB" sz="3600" dirty="0"/>
              <a:t> Intergranular?</a:t>
            </a:r>
          </a:p>
        </p:txBody>
      </p:sp>
      <p:sp>
        <p:nvSpPr>
          <p:cNvPr id="2" name="Content Placeholder 1"/>
          <p:cNvSpPr>
            <a:spLocks noGrp="1"/>
          </p:cNvSpPr>
          <p:nvPr>
            <p:ph sz="half" idx="1"/>
          </p:nvPr>
        </p:nvSpPr>
        <p:spPr/>
        <p:txBody>
          <a:bodyPr>
            <a:normAutofit fontScale="47500" lnSpcReduction="20000"/>
          </a:bodyPr>
          <a:lstStyle/>
          <a:p>
            <a:r>
              <a:rPr lang="es-ES" sz="3800" dirty="0"/>
              <a:t>Los aceros inoxidables adecuadamente fabricados no son propensos a la corrosión </a:t>
            </a:r>
            <a:r>
              <a:rPr lang="es-ES" sz="3800" dirty="0" err="1"/>
              <a:t>ntergranular</a:t>
            </a:r>
            <a:endParaRPr lang="es-ES" sz="3800" dirty="0"/>
          </a:p>
          <a:p>
            <a:pPr marL="0" indent="0">
              <a:buNone/>
            </a:pPr>
            <a:endParaRPr lang="es-ES" sz="3300" dirty="0"/>
          </a:p>
          <a:p>
            <a:r>
              <a:rPr lang="es-ES" sz="3800" dirty="0"/>
              <a:t>Puede producirse por  el calor en la zona afectada de una soldadura (a cada lado de un cordón de soldadura) cuando :</a:t>
            </a:r>
            <a:endParaRPr lang="en-GB" sz="3800" dirty="0"/>
          </a:p>
          <a:p>
            <a:pPr lvl="1"/>
            <a:r>
              <a:rPr lang="en-GB" sz="2900" dirty="0"/>
              <a:t>El </a:t>
            </a:r>
            <a:r>
              <a:rPr lang="en-GB" sz="2900" dirty="0" err="1"/>
              <a:t>contenido</a:t>
            </a:r>
            <a:r>
              <a:rPr lang="en-GB" sz="2900" dirty="0"/>
              <a:t> de </a:t>
            </a:r>
            <a:r>
              <a:rPr lang="en-GB" sz="2900" dirty="0" err="1"/>
              <a:t>carbono</a:t>
            </a:r>
            <a:r>
              <a:rPr lang="en-GB" sz="2900" dirty="0"/>
              <a:t> </a:t>
            </a:r>
            <a:r>
              <a:rPr lang="en-GB" sz="2900" dirty="0" err="1"/>
              <a:t>es</a:t>
            </a:r>
            <a:r>
              <a:rPr lang="en-GB" sz="2900" dirty="0"/>
              <a:t> alto  </a:t>
            </a:r>
          </a:p>
          <a:p>
            <a:pPr lvl="1"/>
            <a:endParaRPr lang="en-GB" sz="2900" dirty="0"/>
          </a:p>
          <a:p>
            <a:pPr lvl="1"/>
            <a:r>
              <a:rPr lang="en-GB" sz="2900" dirty="0"/>
              <a:t>Y el </a:t>
            </a:r>
            <a:r>
              <a:rPr lang="en-GB" sz="2900" dirty="0" err="1"/>
              <a:t>acero</a:t>
            </a:r>
            <a:r>
              <a:rPr lang="en-GB" sz="2900" dirty="0"/>
              <a:t> no sea </a:t>
            </a:r>
            <a:r>
              <a:rPr lang="en-GB" sz="2900" dirty="0" err="1"/>
              <a:t>estabilizado</a:t>
            </a:r>
            <a:r>
              <a:rPr lang="en-GB" sz="2900" dirty="0"/>
              <a:t> (</a:t>
            </a:r>
            <a:r>
              <a:rPr lang="en-GB" sz="2900" dirty="0" err="1"/>
              <a:t>por</a:t>
            </a:r>
            <a:r>
              <a:rPr lang="en-GB" sz="2900" dirty="0"/>
              <a:t> </a:t>
            </a:r>
            <a:r>
              <a:rPr lang="en-GB" sz="2900" dirty="0" err="1"/>
              <a:t>contenidos</a:t>
            </a:r>
            <a:r>
              <a:rPr lang="en-GB" sz="2900" dirty="0"/>
              <a:t> de  </a:t>
            </a:r>
            <a:r>
              <a:rPr lang="en-GB" sz="2900" dirty="0" err="1"/>
              <a:t>Ti</a:t>
            </a:r>
            <a:r>
              <a:rPr lang="en-GB" sz="2900" dirty="0"/>
              <a:t>, </a:t>
            </a:r>
            <a:r>
              <a:rPr lang="en-GB" sz="2900" dirty="0" err="1"/>
              <a:t>Nb</a:t>
            </a:r>
            <a:r>
              <a:rPr lang="en-GB" sz="2900" dirty="0"/>
              <a:t>, </a:t>
            </a:r>
            <a:r>
              <a:rPr lang="en-GB" sz="2900" dirty="0" err="1"/>
              <a:t>Zr</a:t>
            </a:r>
            <a:r>
              <a:rPr lang="en-GB" sz="2900" dirty="0"/>
              <a:t> * que “</a:t>
            </a:r>
            <a:r>
              <a:rPr lang="en-GB" sz="2900" dirty="0" err="1"/>
              <a:t>atrapan</a:t>
            </a:r>
            <a:r>
              <a:rPr lang="en-GB" sz="2900" dirty="0"/>
              <a:t>” el carbon </a:t>
            </a:r>
            <a:r>
              <a:rPr lang="en-GB" sz="2900" dirty="0" err="1"/>
              <a:t>en</a:t>
            </a:r>
            <a:r>
              <a:rPr lang="en-GB" sz="2900" dirty="0"/>
              <a:t> la </a:t>
            </a:r>
            <a:r>
              <a:rPr lang="en-GB" sz="2900" dirty="0" err="1"/>
              <a:t>matriz</a:t>
            </a:r>
            <a:r>
              <a:rPr lang="en-GB" sz="2900" dirty="0"/>
              <a:t>, </a:t>
            </a:r>
            <a:r>
              <a:rPr lang="en-GB" sz="2900" dirty="0" err="1"/>
              <a:t>evitando</a:t>
            </a:r>
            <a:r>
              <a:rPr lang="en-GB" sz="2900" dirty="0"/>
              <a:t> </a:t>
            </a:r>
            <a:r>
              <a:rPr lang="en-GB" sz="2900" dirty="0" err="1"/>
              <a:t>su</a:t>
            </a:r>
            <a:r>
              <a:rPr lang="en-GB" sz="2900" dirty="0"/>
              <a:t> </a:t>
            </a:r>
            <a:r>
              <a:rPr lang="en-GB" sz="2900" dirty="0" err="1"/>
              <a:t>precipitación</a:t>
            </a:r>
            <a:r>
              <a:rPr lang="en-GB" sz="2900" dirty="0"/>
              <a:t> </a:t>
            </a:r>
            <a:r>
              <a:rPr lang="en-GB" sz="2900" dirty="0" err="1"/>
              <a:t>en</a:t>
            </a:r>
            <a:r>
              <a:rPr lang="en-GB" sz="2900" dirty="0"/>
              <a:t>  </a:t>
            </a:r>
            <a:r>
              <a:rPr lang="en-GB" sz="2900" dirty="0" err="1"/>
              <a:t>carburos</a:t>
            </a:r>
            <a:r>
              <a:rPr lang="en-GB" sz="2900" dirty="0"/>
              <a:t> de </a:t>
            </a:r>
            <a:r>
              <a:rPr lang="en-GB" sz="2900" dirty="0" err="1"/>
              <a:t>cromo</a:t>
            </a:r>
            <a:r>
              <a:rPr lang="en-GB" sz="2900" dirty="0"/>
              <a:t> ,</a:t>
            </a:r>
            <a:r>
              <a:rPr lang="en-GB" sz="2900" dirty="0" err="1"/>
              <a:t>en</a:t>
            </a:r>
            <a:r>
              <a:rPr lang="en-GB" sz="2900" dirty="0"/>
              <a:t> </a:t>
            </a:r>
            <a:r>
              <a:rPr lang="en-GB" sz="2900" dirty="0" err="1"/>
              <a:t>los</a:t>
            </a:r>
            <a:r>
              <a:rPr lang="en-GB" sz="2900" dirty="0"/>
              <a:t> </a:t>
            </a:r>
            <a:r>
              <a:rPr lang="en-GB" sz="2900" dirty="0" err="1"/>
              <a:t>bordes</a:t>
            </a:r>
            <a:r>
              <a:rPr lang="en-GB" sz="2900" dirty="0"/>
              <a:t> de </a:t>
            </a:r>
            <a:r>
              <a:rPr lang="en-GB" sz="2900" dirty="0" err="1"/>
              <a:t>grano</a:t>
            </a:r>
            <a:r>
              <a:rPr lang="en-GB" sz="2900" dirty="0"/>
              <a:t> )</a:t>
            </a:r>
          </a:p>
          <a:p>
            <a:endParaRPr lang="en-GB" sz="2900" dirty="0"/>
          </a:p>
          <a:p>
            <a:pPr marL="0" indent="0">
              <a:buNone/>
            </a:pPr>
            <a:r>
              <a:rPr lang="en-GB" dirty="0"/>
              <a:t>*</a:t>
            </a:r>
            <a:r>
              <a:rPr lang="es-ES" sz="2900" dirty="0"/>
              <a:t>Esta es la razón de que haya  tipos de aceros inoxidables que contienen Ti ,y/</a:t>
            </a:r>
            <a:r>
              <a:rPr lang="es-ES" sz="2900" dirty="0" err="1"/>
              <a:t>ó</a:t>
            </a:r>
            <a:r>
              <a:rPr lang="es-ES" sz="2900" dirty="0"/>
              <a:t> Nb , y/</a:t>
            </a:r>
            <a:r>
              <a:rPr lang="es-ES" sz="2900" dirty="0" err="1"/>
              <a:t>ó</a:t>
            </a:r>
            <a:r>
              <a:rPr lang="es-ES" sz="2900" dirty="0"/>
              <a:t>  Zr,  tipos llamados "estabilizados"</a:t>
            </a:r>
            <a:endParaRPr lang="en-GB" sz="2900" dirty="0"/>
          </a:p>
        </p:txBody>
      </p:sp>
      <p:sp>
        <p:nvSpPr>
          <p:cNvPr id="9" name="Content Placeholder 8"/>
          <p:cNvSpPr>
            <a:spLocks noGrp="1"/>
          </p:cNvSpPr>
          <p:nvPr>
            <p:ph sz="half" idx="2"/>
          </p:nvPr>
        </p:nvSpPr>
        <p:spPr/>
        <p:txBody>
          <a:bodyPr>
            <a:normAutofit fontScale="47500" lnSpcReduction="20000"/>
          </a:bodyPr>
          <a:lstStyle/>
          <a:p>
            <a:endParaRPr lang="nl-BE" dirty="0"/>
          </a:p>
        </p:txBody>
      </p:sp>
      <p:sp>
        <p:nvSpPr>
          <p:cNvPr id="5" name="Slide Number Placeholder 4"/>
          <p:cNvSpPr>
            <a:spLocks noGrp="1"/>
          </p:cNvSpPr>
          <p:nvPr>
            <p:ph type="sldNum" sz="quarter" idx="12"/>
          </p:nvPr>
        </p:nvSpPr>
        <p:spPr/>
        <p:txBody>
          <a:bodyPr/>
          <a:lstStyle/>
          <a:p>
            <a:fld id="{16EEAD88-7AB7-4352-89B4-BF917C658D05}" type="slidenum">
              <a:rPr lang="fr-BE" smtClean="0"/>
              <a:pPr/>
              <a:t>34</a:t>
            </a:fld>
            <a:endParaRPr lang="fr-BE"/>
          </a:p>
        </p:txBody>
      </p:sp>
      <p:grpSp>
        <p:nvGrpSpPr>
          <p:cNvPr id="4" name="Group 3"/>
          <p:cNvGrpSpPr/>
          <p:nvPr/>
        </p:nvGrpSpPr>
        <p:grpSpPr>
          <a:xfrm>
            <a:off x="4648199" y="1596231"/>
            <a:ext cx="4017963" cy="3692227"/>
            <a:chOff x="4648199" y="1596231"/>
            <a:chExt cx="4017963" cy="3692227"/>
          </a:xfrm>
        </p:grpSpPr>
        <p:grpSp>
          <p:nvGrpSpPr>
            <p:cNvPr id="22" name="Group 21"/>
            <p:cNvGrpSpPr/>
            <p:nvPr/>
          </p:nvGrpSpPr>
          <p:grpSpPr>
            <a:xfrm>
              <a:off x="4648199" y="1596231"/>
              <a:ext cx="4017963" cy="3230563"/>
              <a:chOff x="4648199" y="1596231"/>
              <a:chExt cx="4017963" cy="3230563"/>
            </a:xfrm>
          </p:grpSpPr>
          <p:pic>
            <p:nvPicPr>
              <p:cNvPr id="24" name="Picture 4" descr="welddecay2red"/>
              <p:cNvPicPr>
                <a:picLocks noChangeAspect="1" noChangeArrowheads="1"/>
              </p:cNvPicPr>
              <p:nvPr/>
            </p:nvPicPr>
            <p:blipFill>
              <a:blip r:embed="rId3">
                <a:lum contrast="12000"/>
                <a:extLst>
                  <a:ext uri="{28A0092B-C50C-407E-A947-70E740481C1C}">
                    <a14:useLocalDpi xmlns:a14="http://schemas.microsoft.com/office/drawing/2010/main" val="0"/>
                  </a:ext>
                </a:extLst>
              </a:blip>
              <a:srcRect/>
              <a:stretch>
                <a:fillRect/>
              </a:stretch>
            </p:blipFill>
            <p:spPr bwMode="auto">
              <a:xfrm>
                <a:off x="4648199" y="1596231"/>
                <a:ext cx="4017963" cy="32305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5" name="Text Box 5"/>
              <p:cNvSpPr txBox="1">
                <a:spLocks noChangeArrowheads="1"/>
              </p:cNvSpPr>
              <p:nvPr/>
            </p:nvSpPr>
            <p:spPr bwMode="auto">
              <a:xfrm>
                <a:off x="7087087" y="2678113"/>
                <a:ext cx="1579075" cy="83099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r>
                  <a:rPr lang="en-GB" sz="2400" b="1" dirty="0" err="1">
                    <a:solidFill>
                      <a:schemeClr val="tx1">
                        <a:lumMod val="95000"/>
                        <a:lumOff val="5000"/>
                      </a:schemeClr>
                    </a:solidFill>
                    <a:latin typeface="+mn-lt"/>
                  </a:rPr>
                  <a:t>Ataque</a:t>
                </a:r>
                <a:r>
                  <a:rPr lang="en-GB" sz="2400" b="1" dirty="0">
                    <a:solidFill>
                      <a:schemeClr val="tx1">
                        <a:lumMod val="95000"/>
                        <a:lumOff val="5000"/>
                      </a:schemeClr>
                    </a:solidFill>
                    <a:latin typeface="+mn-lt"/>
                  </a:rPr>
                  <a:t> </a:t>
                </a:r>
                <a:r>
                  <a:rPr lang="en-GB" sz="2400" b="1" dirty="0" err="1">
                    <a:solidFill>
                      <a:schemeClr val="tx1">
                        <a:lumMod val="95000"/>
                        <a:lumOff val="5000"/>
                      </a:schemeClr>
                    </a:solidFill>
                    <a:latin typeface="+mn-lt"/>
                  </a:rPr>
                  <a:t>en</a:t>
                </a:r>
                <a:r>
                  <a:rPr lang="en-GB" sz="2400" b="1" dirty="0">
                    <a:solidFill>
                      <a:schemeClr val="tx1">
                        <a:lumMod val="95000"/>
                        <a:lumOff val="5000"/>
                      </a:schemeClr>
                    </a:solidFill>
                    <a:latin typeface="+mn-lt"/>
                  </a:rPr>
                  <a:t> </a:t>
                </a:r>
                <a:r>
                  <a:rPr lang="en-GB" sz="2400" b="1" dirty="0" err="1">
                    <a:solidFill>
                      <a:schemeClr val="tx1">
                        <a:lumMod val="95000"/>
                        <a:lumOff val="5000"/>
                      </a:schemeClr>
                    </a:solidFill>
                    <a:latin typeface="+mn-lt"/>
                  </a:rPr>
                  <a:t>línea</a:t>
                </a:r>
                <a:endParaRPr lang="en-US" sz="2400" b="1" dirty="0">
                  <a:solidFill>
                    <a:schemeClr val="tx1">
                      <a:lumMod val="95000"/>
                      <a:lumOff val="5000"/>
                    </a:schemeClr>
                  </a:solidFill>
                  <a:latin typeface="+mn-lt"/>
                </a:endParaRPr>
              </a:p>
            </p:txBody>
          </p:sp>
          <p:sp>
            <p:nvSpPr>
              <p:cNvPr id="26" name="Line 6"/>
              <p:cNvSpPr>
                <a:spLocks noChangeShapeType="1"/>
              </p:cNvSpPr>
              <p:nvPr/>
            </p:nvSpPr>
            <p:spPr bwMode="auto">
              <a:xfrm flipH="1" flipV="1">
                <a:off x="6048375" y="2284413"/>
                <a:ext cx="1038712" cy="528361"/>
              </a:xfrm>
              <a:prstGeom prst="line">
                <a:avLst/>
              </a:prstGeom>
              <a:noFill/>
              <a:ln w="28575">
                <a:solidFill>
                  <a:srgbClr val="FFC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27" name="Line 7"/>
              <p:cNvSpPr>
                <a:spLocks noChangeShapeType="1"/>
              </p:cNvSpPr>
              <p:nvPr/>
            </p:nvSpPr>
            <p:spPr bwMode="auto">
              <a:xfrm flipH="1">
                <a:off x="5968999" y="3289852"/>
                <a:ext cx="1118087" cy="356636"/>
              </a:xfrm>
              <a:prstGeom prst="line">
                <a:avLst/>
              </a:prstGeom>
              <a:noFill/>
              <a:ln w="28575">
                <a:solidFill>
                  <a:srgbClr val="FFC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grpSp>
        <p:sp>
          <p:nvSpPr>
            <p:cNvPr id="23" name="Text Box 9"/>
            <p:cNvSpPr txBox="1">
              <a:spLocks noChangeArrowheads="1"/>
            </p:cNvSpPr>
            <p:nvPr/>
          </p:nvSpPr>
          <p:spPr bwMode="auto">
            <a:xfrm>
              <a:off x="4941197" y="4826793"/>
              <a:ext cx="3431965" cy="46166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r>
                <a:rPr lang="en-GB" sz="2400" b="1" dirty="0" err="1">
                  <a:latin typeface="+mn-lt"/>
                </a:rPr>
                <a:t>Deterioro</a:t>
              </a:r>
              <a:r>
                <a:rPr lang="en-GB" sz="2400" b="1" dirty="0">
                  <a:latin typeface="+mn-lt"/>
                </a:rPr>
                <a:t> de la </a:t>
              </a:r>
              <a:r>
                <a:rPr lang="en-GB" sz="2400" b="1" dirty="0" err="1">
                  <a:latin typeface="+mn-lt"/>
                </a:rPr>
                <a:t>soldadura</a:t>
              </a:r>
              <a:endParaRPr lang="en-US" sz="2400" b="1" dirty="0">
                <a:latin typeface="+mn-lt"/>
              </a:endParaRPr>
            </a:p>
          </p:txBody>
        </p:sp>
      </p:grpSp>
      <p:sp>
        <p:nvSpPr>
          <p:cNvPr id="13" name="Rectangle à coins arrondis 12"/>
          <p:cNvSpPr/>
          <p:nvPr/>
        </p:nvSpPr>
        <p:spPr>
          <a:xfrm>
            <a:off x="218660" y="6213189"/>
            <a:ext cx="8468140" cy="49739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dirty="0">
                <a:solidFill>
                  <a:srgbClr val="FF0000"/>
                </a:solidFill>
                <a:hlinkClick r:id="rId4"/>
              </a:rPr>
              <a:t>Para obtener más información sobre soldadura y otros métodos de unión, por favor diríjase al Módulo 09</a:t>
            </a:r>
            <a:endParaRPr lang="fr-FR" dirty="0">
              <a:solidFill>
                <a:srgbClr val="FF0000"/>
              </a:solidFill>
            </a:endParaRPr>
          </a:p>
        </p:txBody>
      </p:sp>
    </p:spTree>
    <p:extLst>
      <p:ext uri="{BB962C8B-B14F-4D97-AF65-F5344CB8AC3E}">
        <p14:creationId xmlns:p14="http://schemas.microsoft.com/office/powerpoint/2010/main" val="1566999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fr-FR" sz="3600" dirty="0" err="1"/>
              <a:t>Cómo</a:t>
            </a:r>
            <a:r>
              <a:rPr lang="fr-FR" sz="3600" dirty="0"/>
              <a:t> </a:t>
            </a:r>
            <a:r>
              <a:rPr lang="fr-FR" sz="3600" dirty="0" err="1"/>
              <a:t>evitar</a:t>
            </a:r>
            <a:r>
              <a:rPr lang="fr-FR" sz="3600" dirty="0"/>
              <a:t> la Corrosion </a:t>
            </a:r>
            <a:r>
              <a:rPr lang="fr-FR" sz="3600" dirty="0" err="1"/>
              <a:t>Intergranuular</a:t>
            </a:r>
            <a:endParaRPr lang="fr-FR" sz="3600" dirty="0"/>
          </a:p>
        </p:txBody>
      </p:sp>
      <p:sp>
        <p:nvSpPr>
          <p:cNvPr id="2" name="Content Placeholder 1"/>
          <p:cNvSpPr>
            <a:spLocks noGrp="1"/>
          </p:cNvSpPr>
          <p:nvPr>
            <p:ph idx="1"/>
          </p:nvPr>
        </p:nvSpPr>
        <p:spPr/>
        <p:txBody>
          <a:bodyPr>
            <a:normAutofit/>
          </a:bodyPr>
          <a:lstStyle/>
          <a:p>
            <a:pPr algn="just"/>
            <a:r>
              <a:rPr lang="es-ES" sz="2800" dirty="0"/>
              <a:t>Utilice tipos con bajos contenidos de carbono, por debajo de 0,03% para los </a:t>
            </a:r>
            <a:r>
              <a:rPr lang="es-ES" sz="2800" dirty="0" err="1"/>
              <a:t>austeníticos</a:t>
            </a:r>
            <a:r>
              <a:rPr lang="es-ES" sz="2800" dirty="0"/>
              <a:t>.</a:t>
            </a:r>
          </a:p>
          <a:p>
            <a:pPr algn="just"/>
            <a:r>
              <a:rPr lang="es-ES" sz="2800" dirty="0" err="1"/>
              <a:t>Ó</a:t>
            </a:r>
            <a:r>
              <a:rPr lang="es-ES" sz="2800" dirty="0"/>
              <a:t> el uso de tipos </a:t>
            </a:r>
            <a:r>
              <a:rPr lang="es-ES" sz="2800" dirty="0" err="1"/>
              <a:t>ferríticos</a:t>
            </a:r>
            <a:r>
              <a:rPr lang="es-ES" sz="2800" dirty="0"/>
              <a:t> y </a:t>
            </a:r>
            <a:r>
              <a:rPr lang="es-ES" sz="2800" dirty="0" err="1"/>
              <a:t>austeníticos</a:t>
            </a:r>
            <a:r>
              <a:rPr lang="es-ES" sz="2800" dirty="0"/>
              <a:t> estabilizados</a:t>
            </a:r>
          </a:p>
          <a:p>
            <a:pPr algn="just"/>
            <a:r>
              <a:rPr lang="es-ES" sz="2800" dirty="0" err="1"/>
              <a:t>Ó</a:t>
            </a:r>
            <a:r>
              <a:rPr lang="es-ES" sz="2800" dirty="0"/>
              <a:t> para los </a:t>
            </a:r>
            <a:r>
              <a:rPr lang="es-ES" sz="2800" dirty="0" err="1"/>
              <a:t>austeníticos</a:t>
            </a:r>
            <a:r>
              <a:rPr lang="es-ES" sz="2800" dirty="0"/>
              <a:t>, llevar a cabo un tratamiento de recocido por disolución (a 1050 ° C se disuelven todos los carburos) ,seguido de inactivación. (Esto sin embargo es por lo general poco práctico.</a:t>
            </a:r>
            <a:endParaRPr lang="fr-FR" sz="2800" dirty="0"/>
          </a:p>
        </p:txBody>
      </p:sp>
      <p:sp>
        <p:nvSpPr>
          <p:cNvPr id="4" name="Slide Number Placeholder 3"/>
          <p:cNvSpPr>
            <a:spLocks noGrp="1"/>
          </p:cNvSpPr>
          <p:nvPr>
            <p:ph type="sldNum" sz="quarter" idx="12"/>
          </p:nvPr>
        </p:nvSpPr>
        <p:spPr/>
        <p:txBody>
          <a:bodyPr/>
          <a:lstStyle/>
          <a:p>
            <a:fld id="{16EEAD88-7AB7-4352-89B4-BF917C658D05}" type="slidenum">
              <a:rPr lang="fr-BE" smtClean="0"/>
              <a:pPr/>
              <a:t>35</a:t>
            </a:fld>
            <a:endParaRPr lang="fr-BE"/>
          </a:p>
        </p:txBody>
      </p:sp>
    </p:spTree>
    <p:extLst>
      <p:ext uri="{BB962C8B-B14F-4D97-AF65-F5344CB8AC3E}">
        <p14:creationId xmlns:p14="http://schemas.microsoft.com/office/powerpoint/2010/main" val="315337994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f) </a:t>
            </a:r>
            <a:r>
              <a:rPr lang="en-GB" sz="3600" dirty="0"/>
              <a:t>¿</a:t>
            </a:r>
            <a:r>
              <a:rPr lang="en-GB" sz="3600" dirty="0" err="1"/>
              <a:t>Qué</a:t>
            </a:r>
            <a:r>
              <a:rPr lang="en-GB" sz="3600" dirty="0"/>
              <a:t> </a:t>
            </a:r>
            <a:r>
              <a:rPr lang="en-GB" sz="3600" dirty="0" err="1"/>
              <a:t>es</a:t>
            </a:r>
            <a:r>
              <a:rPr lang="en-GB" sz="3600" dirty="0"/>
              <a:t> la Corrosion </a:t>
            </a:r>
            <a:r>
              <a:rPr lang="en-GB" sz="3600" dirty="0" err="1"/>
              <a:t>bajo</a:t>
            </a:r>
            <a:r>
              <a:rPr lang="en-GB" sz="3600" dirty="0"/>
              <a:t> tensiones</a:t>
            </a:r>
            <a:r>
              <a:rPr lang="en-GB" sz="3600" baseline="50000" dirty="0"/>
              <a:t>1</a:t>
            </a:r>
            <a:r>
              <a:rPr lang="en-GB" sz="3600" dirty="0"/>
              <a:t> (SCC)?</a:t>
            </a:r>
          </a:p>
        </p:txBody>
      </p:sp>
      <p:sp>
        <p:nvSpPr>
          <p:cNvPr id="8" name="Content Placeholder 7"/>
          <p:cNvSpPr>
            <a:spLocks noGrp="1"/>
          </p:cNvSpPr>
          <p:nvPr>
            <p:ph idx="1"/>
          </p:nvPr>
        </p:nvSpPr>
        <p:spPr/>
        <p:txBody>
          <a:bodyPr>
            <a:normAutofit/>
          </a:bodyPr>
          <a:lstStyle/>
          <a:p>
            <a:r>
              <a:rPr lang="en-GB" sz="2000" dirty="0"/>
              <a:t>El a</a:t>
            </a:r>
            <a:r>
              <a:rPr lang="es-ES" sz="2000" dirty="0" err="1"/>
              <a:t>grietamiento</a:t>
            </a:r>
            <a:r>
              <a:rPr lang="es-ES" sz="2000" dirty="0"/>
              <a:t> súbito y fallo de un componente sin deformación.</a:t>
            </a:r>
          </a:p>
          <a:p>
            <a:pPr marL="0" indent="0">
              <a:buNone/>
            </a:pPr>
            <a:endParaRPr lang="es-ES" sz="2000" dirty="0"/>
          </a:p>
          <a:p>
            <a:r>
              <a:rPr lang="es-ES" sz="1800" dirty="0"/>
              <a:t>Esto puede ocurrir cuando</a:t>
            </a:r>
          </a:p>
          <a:p>
            <a:endParaRPr lang="en-GB" sz="1800" dirty="0"/>
          </a:p>
          <a:p>
            <a:pPr lvl="1"/>
            <a:r>
              <a:rPr lang="es-ES" sz="1600" dirty="0"/>
              <a:t>El elemento está sometido a tensiones (por una carga aplicada o por una tensión residual)</a:t>
            </a:r>
          </a:p>
          <a:p>
            <a:pPr lvl="1"/>
            <a:r>
              <a:rPr lang="es-ES" sz="1600" dirty="0"/>
              <a:t>El medio ambiente es agresivo (alto nivel de cloruro, temperatura superior a 50 ° C)</a:t>
            </a:r>
          </a:p>
          <a:p>
            <a:pPr lvl="1"/>
            <a:r>
              <a:rPr lang="es-ES" sz="1600" dirty="0"/>
              <a:t>El acero inoxidable no es suficientemente resistente a la corrosión bajo tensiones SCC</a:t>
            </a:r>
            <a:endParaRPr lang="en-GB" sz="1600" dirty="0"/>
          </a:p>
        </p:txBody>
      </p:sp>
      <p:sp>
        <p:nvSpPr>
          <p:cNvPr id="3" name="Slide Number Placeholder 2"/>
          <p:cNvSpPr>
            <a:spLocks noGrp="1"/>
          </p:cNvSpPr>
          <p:nvPr>
            <p:ph type="sldNum" sz="quarter" idx="12"/>
          </p:nvPr>
        </p:nvSpPr>
        <p:spPr/>
        <p:txBody>
          <a:bodyPr/>
          <a:lstStyle/>
          <a:p>
            <a:fld id="{16EEAD88-7AB7-4352-89B4-BF917C658D05}" type="slidenum">
              <a:rPr lang="fr-BE" smtClean="0"/>
              <a:pPr/>
              <a:t>36</a:t>
            </a:fld>
            <a:endParaRPr lang="fr-BE"/>
          </a:p>
        </p:txBody>
      </p:sp>
      <p:sp>
        <p:nvSpPr>
          <p:cNvPr id="7" name="Rectangle 6"/>
          <p:cNvSpPr/>
          <p:nvPr/>
        </p:nvSpPr>
        <p:spPr>
          <a:xfrm>
            <a:off x="2156482" y="5886455"/>
            <a:ext cx="4788000" cy="830997"/>
          </a:xfrm>
          <a:prstGeom prst="rect">
            <a:avLst/>
          </a:prstGeom>
        </p:spPr>
        <p:txBody>
          <a:bodyPr wrap="square">
            <a:spAutoFit/>
          </a:bodyPr>
          <a:lstStyle/>
          <a:p>
            <a:pPr algn="ctr"/>
            <a:r>
              <a:rPr lang="en-GB" sz="1600" b="1" dirty="0">
                <a:latin typeface="Calibri" pitchFamily="34" charset="0"/>
              </a:rPr>
              <a:t>Los </a:t>
            </a:r>
            <a:r>
              <a:rPr lang="en-GB" sz="1600" b="1" dirty="0" err="1">
                <a:latin typeface="Calibri" pitchFamily="34" charset="0"/>
              </a:rPr>
              <a:t>tipos</a:t>
            </a:r>
            <a:r>
              <a:rPr lang="en-GB" sz="1600" b="1" dirty="0">
                <a:latin typeface="Calibri" pitchFamily="34" charset="0"/>
              </a:rPr>
              <a:t> de </a:t>
            </a:r>
            <a:r>
              <a:rPr lang="en-GB" sz="1600" b="1" dirty="0" err="1">
                <a:latin typeface="Calibri" pitchFamily="34" charset="0"/>
              </a:rPr>
              <a:t>aceros</a:t>
            </a:r>
            <a:r>
              <a:rPr lang="en-GB" sz="1600" b="1" dirty="0">
                <a:latin typeface="Calibri" pitchFamily="34" charset="0"/>
              </a:rPr>
              <a:t> </a:t>
            </a:r>
            <a:r>
              <a:rPr lang="en-GB" sz="1600" b="1" dirty="0" err="1">
                <a:latin typeface="Calibri" pitchFamily="34" charset="0"/>
              </a:rPr>
              <a:t>inoxidables</a:t>
            </a:r>
            <a:r>
              <a:rPr lang="en-GB" sz="1600" b="1" dirty="0">
                <a:latin typeface="Calibri" pitchFamily="34" charset="0"/>
              </a:rPr>
              <a:t> </a:t>
            </a:r>
            <a:r>
              <a:rPr lang="en-GB" sz="1600" b="1" dirty="0" err="1">
                <a:latin typeface="Calibri" pitchFamily="34" charset="0"/>
              </a:rPr>
              <a:t>ferríticos</a:t>
            </a:r>
            <a:r>
              <a:rPr lang="en-GB" sz="1600" b="1" dirty="0">
                <a:latin typeface="Calibri" pitchFamily="34" charset="0"/>
              </a:rPr>
              <a:t> y </a:t>
            </a:r>
            <a:r>
              <a:rPr lang="en-GB" sz="1600" b="1" dirty="0" err="1">
                <a:latin typeface="Calibri" pitchFamily="34" charset="0"/>
              </a:rPr>
              <a:t>dúplex</a:t>
            </a:r>
            <a:r>
              <a:rPr lang="en-GB" sz="1600" b="1" dirty="0">
                <a:latin typeface="Calibri" pitchFamily="34" charset="0"/>
              </a:rPr>
              <a:t> (</a:t>
            </a:r>
            <a:r>
              <a:rPr lang="en-GB" sz="1600" b="1" dirty="0" err="1">
                <a:latin typeface="Calibri" pitchFamily="34" charset="0"/>
              </a:rPr>
              <a:t>austeno-ferriticos</a:t>
            </a:r>
            <a:r>
              <a:rPr lang="en-GB" sz="1600" b="1" dirty="0">
                <a:latin typeface="Calibri" pitchFamily="34" charset="0"/>
              </a:rPr>
              <a:t>) ,son </a:t>
            </a:r>
            <a:r>
              <a:rPr lang="en-GB" sz="1600" b="1" dirty="0" err="1">
                <a:latin typeface="Calibri" pitchFamily="34" charset="0"/>
              </a:rPr>
              <a:t>inmunes</a:t>
            </a:r>
            <a:r>
              <a:rPr lang="en-GB" sz="1600" b="1" dirty="0">
                <a:latin typeface="Calibri" pitchFamily="34" charset="0"/>
              </a:rPr>
              <a:t> a la </a:t>
            </a:r>
            <a:r>
              <a:rPr lang="en-GB" sz="1600" b="1" dirty="0" err="1">
                <a:latin typeface="Calibri" pitchFamily="34" charset="0"/>
              </a:rPr>
              <a:t>corrosión</a:t>
            </a:r>
            <a:r>
              <a:rPr lang="en-GB" sz="1600" b="1" dirty="0">
                <a:latin typeface="Calibri" pitchFamily="34" charset="0"/>
              </a:rPr>
              <a:t> </a:t>
            </a:r>
            <a:r>
              <a:rPr lang="en-GB" sz="1600" b="1" dirty="0" err="1">
                <a:latin typeface="Calibri" pitchFamily="34" charset="0"/>
              </a:rPr>
              <a:t>bajo</a:t>
            </a:r>
            <a:r>
              <a:rPr lang="en-GB" sz="1600" b="1" dirty="0">
                <a:latin typeface="Calibri" pitchFamily="34" charset="0"/>
              </a:rPr>
              <a:t> </a:t>
            </a:r>
            <a:r>
              <a:rPr lang="en-GB" sz="1600" b="1" dirty="0" err="1">
                <a:latin typeface="Calibri" pitchFamily="34" charset="0"/>
              </a:rPr>
              <a:t>tensiones</a:t>
            </a:r>
            <a:r>
              <a:rPr lang="en-GB" sz="1600" b="1" dirty="0">
                <a:latin typeface="Calibri" pitchFamily="34" charset="0"/>
              </a:rPr>
              <a:t>  SCC</a:t>
            </a:r>
            <a:endParaRPr lang="en-US" sz="1600" b="1" dirty="0">
              <a:latin typeface="Calibri" pitchFamily="34" charset="0"/>
            </a:endParaRPr>
          </a:p>
        </p:txBody>
      </p:sp>
      <p:sp>
        <p:nvSpPr>
          <p:cNvPr id="4" name="AutoShape 2" descr="https://encrypted-tbn3.gstatic.com/images?q=tbn:ANd9GcSUKu9DdG1me6bhEK9l3RVhG0kdfCeY1DW9VCD1dfjjDRudlJAYJw"/>
          <p:cNvSpPr>
            <a:spLocks noChangeAspect="1" noChangeArrowheads="1"/>
          </p:cNvSpPr>
          <p:nvPr/>
        </p:nvSpPr>
        <p:spPr bwMode="auto">
          <a:xfrm>
            <a:off x="155575" y="-669925"/>
            <a:ext cx="3267075" cy="14001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grpSp>
        <p:nvGrpSpPr>
          <p:cNvPr id="12" name="Group 11"/>
          <p:cNvGrpSpPr/>
          <p:nvPr/>
        </p:nvGrpSpPr>
        <p:grpSpPr>
          <a:xfrm>
            <a:off x="2882463" y="4124498"/>
            <a:ext cx="3353701" cy="1579618"/>
            <a:chOff x="1594550" y="2799902"/>
            <a:chExt cx="4817164" cy="2279374"/>
          </a:xfrm>
        </p:grpSpPr>
        <p:sp>
          <p:nvSpPr>
            <p:cNvPr id="13" name="Oval 12"/>
            <p:cNvSpPr/>
            <p:nvPr/>
          </p:nvSpPr>
          <p:spPr>
            <a:xfrm>
              <a:off x="2559212" y="3687798"/>
              <a:ext cx="2862469" cy="1391478"/>
            </a:xfrm>
            <a:prstGeom prst="ellipse">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GB" sz="1800" b="1" dirty="0">
                <a:solidFill>
                  <a:schemeClr val="tx1"/>
                </a:solidFill>
              </a:endParaRPr>
            </a:p>
          </p:txBody>
        </p:sp>
        <p:sp>
          <p:nvSpPr>
            <p:cNvPr id="14" name="Oval 13"/>
            <p:cNvSpPr/>
            <p:nvPr/>
          </p:nvSpPr>
          <p:spPr>
            <a:xfrm>
              <a:off x="1594550" y="2799902"/>
              <a:ext cx="2862469" cy="1391478"/>
            </a:xfrm>
            <a:prstGeom prst="ellipse">
              <a:avLst/>
            </a:prstGeom>
            <a:noFill/>
          </p:spPr>
          <p:style>
            <a:lnRef idx="2">
              <a:schemeClr val="accent1"/>
            </a:lnRef>
            <a:fillRef idx="1">
              <a:schemeClr val="lt1"/>
            </a:fillRef>
            <a:effectRef idx="0">
              <a:schemeClr val="accent1"/>
            </a:effectRef>
            <a:fontRef idx="minor">
              <a:schemeClr val="dk1"/>
            </a:fontRef>
          </p:style>
          <p:txBody>
            <a:bodyPr vert="horz" rtlCol="0" anchor="ctr" anchorCtr="0"/>
            <a:lstStyle/>
            <a:p>
              <a:pPr algn="ctr"/>
              <a:endParaRPr lang="en-GB" sz="1800" b="1" dirty="0">
                <a:solidFill>
                  <a:schemeClr val="tx1"/>
                </a:solidFill>
              </a:endParaRPr>
            </a:p>
          </p:txBody>
        </p:sp>
        <p:sp>
          <p:nvSpPr>
            <p:cNvPr id="15" name="Oval 14"/>
            <p:cNvSpPr/>
            <p:nvPr/>
          </p:nvSpPr>
          <p:spPr>
            <a:xfrm>
              <a:off x="3549245" y="2799902"/>
              <a:ext cx="2862469" cy="1391478"/>
            </a:xfrm>
            <a:prstGeom prst="ellipse">
              <a:avLst/>
            </a:prstGeom>
            <a:noFill/>
          </p:spPr>
          <p:style>
            <a:lnRef idx="2">
              <a:schemeClr val="accent1"/>
            </a:lnRef>
            <a:fillRef idx="1">
              <a:schemeClr val="lt1"/>
            </a:fillRef>
            <a:effectRef idx="0">
              <a:schemeClr val="accent1"/>
            </a:effectRef>
            <a:fontRef idx="minor">
              <a:schemeClr val="dk1"/>
            </a:fontRef>
          </p:style>
          <p:txBody>
            <a:bodyPr rtlCol="0" anchor="ctr" anchorCtr="1"/>
            <a:lstStyle/>
            <a:p>
              <a:pPr algn="ctr"/>
              <a:endParaRPr lang="en-GB" sz="1800" b="1" dirty="0">
                <a:solidFill>
                  <a:schemeClr val="tx1"/>
                </a:solidFill>
              </a:endParaRPr>
            </a:p>
          </p:txBody>
        </p:sp>
        <p:sp>
          <p:nvSpPr>
            <p:cNvPr id="16" name="TextBox 15"/>
            <p:cNvSpPr txBox="1"/>
            <p:nvPr/>
          </p:nvSpPr>
          <p:spPr>
            <a:xfrm>
              <a:off x="4531418" y="3095056"/>
              <a:ext cx="1449421" cy="755002"/>
            </a:xfrm>
            <a:prstGeom prst="rect">
              <a:avLst/>
            </a:prstGeom>
            <a:noFill/>
          </p:spPr>
          <p:txBody>
            <a:bodyPr wrap="square" rtlCol="0">
              <a:spAutoFit/>
            </a:bodyPr>
            <a:lstStyle/>
            <a:p>
              <a:r>
                <a:rPr lang="fr-BE" sz="1400" b="1" dirty="0">
                  <a:solidFill>
                    <a:schemeClr val="accent1"/>
                  </a:solidFill>
                </a:rPr>
                <a:t>Medio </a:t>
              </a:r>
              <a:r>
                <a:rPr lang="fr-BE" sz="1400" b="1" dirty="0" err="1">
                  <a:solidFill>
                    <a:schemeClr val="accent1"/>
                  </a:solidFill>
                </a:rPr>
                <a:t>ambiente</a:t>
              </a:r>
              <a:endParaRPr lang="en-GB" sz="1400" b="1" dirty="0">
                <a:solidFill>
                  <a:schemeClr val="accent1"/>
                </a:solidFill>
              </a:endParaRPr>
            </a:p>
          </p:txBody>
        </p:sp>
        <p:sp>
          <p:nvSpPr>
            <p:cNvPr id="17" name="TextBox 16"/>
            <p:cNvSpPr txBox="1"/>
            <p:nvPr/>
          </p:nvSpPr>
          <p:spPr>
            <a:xfrm>
              <a:off x="3025785" y="4343833"/>
              <a:ext cx="1969366" cy="444119"/>
            </a:xfrm>
            <a:prstGeom prst="rect">
              <a:avLst/>
            </a:prstGeom>
            <a:noFill/>
          </p:spPr>
          <p:txBody>
            <a:bodyPr wrap="square" rtlCol="0">
              <a:spAutoFit/>
            </a:bodyPr>
            <a:lstStyle/>
            <a:p>
              <a:r>
                <a:rPr lang="fr-BE" sz="1400" b="1" dirty="0">
                  <a:solidFill>
                    <a:schemeClr val="accent1"/>
                  </a:solidFill>
                </a:rPr>
                <a:t>     </a:t>
              </a:r>
              <a:r>
                <a:rPr lang="fr-BE" sz="1400" b="1" dirty="0" err="1">
                  <a:solidFill>
                    <a:schemeClr val="accent1"/>
                  </a:solidFill>
                </a:rPr>
                <a:t>Tensiones</a:t>
              </a:r>
              <a:endParaRPr lang="en-GB" sz="1400" b="1" dirty="0">
                <a:solidFill>
                  <a:schemeClr val="accent1"/>
                </a:solidFill>
              </a:endParaRPr>
            </a:p>
          </p:txBody>
        </p:sp>
        <p:sp>
          <p:nvSpPr>
            <p:cNvPr id="18" name="TextBox 17"/>
            <p:cNvSpPr txBox="1"/>
            <p:nvPr/>
          </p:nvSpPr>
          <p:spPr>
            <a:xfrm>
              <a:off x="1918518" y="3010890"/>
              <a:ext cx="2214532" cy="307777"/>
            </a:xfrm>
            <a:prstGeom prst="rect">
              <a:avLst/>
            </a:prstGeom>
            <a:noFill/>
          </p:spPr>
          <p:txBody>
            <a:bodyPr wrap="square" rtlCol="0">
              <a:spAutoFit/>
            </a:bodyPr>
            <a:lstStyle/>
            <a:p>
              <a:r>
                <a:rPr lang="fr-BE" sz="1400" b="1" dirty="0" err="1">
                  <a:solidFill>
                    <a:schemeClr val="accent1"/>
                  </a:solidFill>
                </a:rPr>
                <a:t>Material</a:t>
              </a:r>
              <a:r>
                <a:rPr lang="fr-BE" sz="1400" b="1" dirty="0">
                  <a:solidFill>
                    <a:schemeClr val="accent1"/>
                  </a:solidFill>
                </a:rPr>
                <a:t> Susceptible</a:t>
              </a:r>
              <a:endParaRPr lang="en-GB" sz="1400" b="1" dirty="0">
                <a:solidFill>
                  <a:schemeClr val="accent1"/>
                </a:solidFill>
              </a:endParaRPr>
            </a:p>
          </p:txBody>
        </p:sp>
      </p:grpSp>
    </p:spTree>
    <p:extLst>
      <p:ext uri="{BB962C8B-B14F-4D97-AF65-F5344CB8AC3E}">
        <p14:creationId xmlns:p14="http://schemas.microsoft.com/office/powerpoint/2010/main" val="193455423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3200" dirty="0" err="1"/>
              <a:t>Mecanismo</a:t>
            </a:r>
            <a:r>
              <a:rPr lang="en-GB" sz="3200" dirty="0"/>
              <a:t> de la corrosion </a:t>
            </a:r>
            <a:r>
              <a:rPr lang="en-GB" sz="3200" dirty="0" err="1"/>
              <a:t>bajo</a:t>
            </a:r>
            <a:r>
              <a:rPr lang="en-GB" sz="3200" dirty="0"/>
              <a:t> </a:t>
            </a:r>
            <a:r>
              <a:rPr lang="en-GB" sz="3200" dirty="0" err="1"/>
              <a:t>tensiones</a:t>
            </a:r>
            <a:r>
              <a:rPr lang="en-GB" sz="3200" dirty="0"/>
              <a:t> (SCC)</a:t>
            </a:r>
          </a:p>
        </p:txBody>
      </p:sp>
      <p:sp>
        <p:nvSpPr>
          <p:cNvPr id="10" name="Content Placeholder 9"/>
          <p:cNvSpPr>
            <a:spLocks noGrp="1"/>
          </p:cNvSpPr>
          <p:nvPr>
            <p:ph sz="half" idx="1"/>
          </p:nvPr>
        </p:nvSpPr>
        <p:spPr>
          <a:xfrm>
            <a:off x="457200" y="1600200"/>
            <a:ext cx="4263656" cy="4525963"/>
          </a:xfrm>
        </p:spPr>
        <p:txBody>
          <a:bodyPr>
            <a:normAutofit fontScale="92500" lnSpcReduction="10000"/>
          </a:bodyPr>
          <a:lstStyle/>
          <a:p>
            <a:pPr marL="0" indent="0" algn="just">
              <a:buNone/>
            </a:pPr>
            <a:r>
              <a:rPr lang="es-ES" sz="2400" dirty="0"/>
              <a:t>La acción combinada de las condiciones ambientales (cloruros/ temperatura elevada) y tensiones - Ya sea por carga  aplicada, residuales </a:t>
            </a:r>
            <a:r>
              <a:rPr lang="es-ES" sz="2400" dirty="0" err="1"/>
              <a:t>ó</a:t>
            </a:r>
            <a:r>
              <a:rPr lang="es-ES" sz="2400" dirty="0"/>
              <a:t> ambas causan la siguiente secuencia de eventos</a:t>
            </a:r>
            <a:r>
              <a:rPr lang="en-GB" dirty="0"/>
              <a:t>:</a:t>
            </a:r>
          </a:p>
          <a:p>
            <a:pPr marL="914400" lvl="1" indent="-457200" algn="just">
              <a:buFont typeface="+mj-lt"/>
              <a:buAutoNum type="arabicPeriod"/>
            </a:pPr>
            <a:r>
              <a:rPr lang="en-GB" sz="2200" dirty="0" err="1"/>
              <a:t>Aparece</a:t>
            </a:r>
            <a:r>
              <a:rPr lang="en-GB" sz="2200" dirty="0"/>
              <a:t> </a:t>
            </a:r>
            <a:r>
              <a:rPr lang="en-GB" sz="2200" dirty="0" err="1"/>
              <a:t>una</a:t>
            </a:r>
            <a:r>
              <a:rPr lang="en-GB" sz="2200" dirty="0"/>
              <a:t> </a:t>
            </a:r>
            <a:r>
              <a:rPr lang="en-GB" sz="2200" dirty="0" err="1"/>
              <a:t>picadura</a:t>
            </a:r>
            <a:endParaRPr lang="en-GB" sz="2200" dirty="0"/>
          </a:p>
          <a:p>
            <a:pPr marL="914400" lvl="1" indent="-457200" algn="just">
              <a:buFont typeface="+mj-lt"/>
              <a:buAutoNum type="arabicPeriod"/>
            </a:pPr>
            <a:r>
              <a:rPr lang="en-GB" sz="2200" dirty="0" err="1"/>
              <a:t>Comienza</a:t>
            </a:r>
            <a:r>
              <a:rPr lang="en-GB" sz="2200" dirty="0"/>
              <a:t> </a:t>
            </a:r>
            <a:r>
              <a:rPr lang="en-GB" sz="2200" dirty="0" err="1"/>
              <a:t>una</a:t>
            </a:r>
            <a:r>
              <a:rPr lang="en-GB" sz="2200" dirty="0"/>
              <a:t> </a:t>
            </a:r>
            <a:r>
              <a:rPr lang="en-GB" sz="2200" dirty="0" err="1"/>
              <a:t>grieta</a:t>
            </a:r>
            <a:r>
              <a:rPr lang="en-GB" sz="2200" dirty="0"/>
              <a:t> </a:t>
            </a:r>
            <a:r>
              <a:rPr lang="en-GB" sz="2200" dirty="0" err="1"/>
              <a:t>desde</a:t>
            </a:r>
            <a:r>
              <a:rPr lang="en-GB" sz="2200" dirty="0"/>
              <a:t> el </a:t>
            </a:r>
            <a:r>
              <a:rPr lang="en-GB" sz="2200" dirty="0" err="1"/>
              <a:t>lugar</a:t>
            </a:r>
            <a:r>
              <a:rPr lang="en-GB" sz="2200" dirty="0"/>
              <a:t> de </a:t>
            </a:r>
            <a:r>
              <a:rPr lang="en-GB" sz="2200" dirty="0" err="1"/>
              <a:t>inicio</a:t>
            </a:r>
            <a:r>
              <a:rPr lang="en-GB" sz="2200" dirty="0"/>
              <a:t> de la </a:t>
            </a:r>
            <a:r>
              <a:rPr lang="en-GB" sz="2200" dirty="0" err="1"/>
              <a:t>picadura</a:t>
            </a:r>
            <a:r>
              <a:rPr lang="en-GB" sz="2200" dirty="0"/>
              <a:t>.</a:t>
            </a:r>
          </a:p>
          <a:p>
            <a:pPr marL="914400" lvl="1" indent="-457200" algn="just">
              <a:buFont typeface="+mj-lt"/>
              <a:buAutoNum type="arabicPeriod"/>
            </a:pPr>
            <a:r>
              <a:rPr lang="en-GB" sz="2200" dirty="0"/>
              <a:t>Las </a:t>
            </a:r>
            <a:r>
              <a:rPr lang="en-GB" sz="2200" dirty="0" err="1"/>
              <a:t>grietas</a:t>
            </a:r>
            <a:r>
              <a:rPr lang="en-GB" sz="2200" dirty="0"/>
              <a:t> se </a:t>
            </a:r>
            <a:r>
              <a:rPr lang="en-GB" sz="2200" dirty="0" err="1"/>
              <a:t>propagan</a:t>
            </a:r>
            <a:r>
              <a:rPr lang="en-GB" sz="2200" dirty="0"/>
              <a:t> a </a:t>
            </a:r>
            <a:r>
              <a:rPr lang="en-GB" sz="2200" dirty="0" err="1"/>
              <a:t>través</a:t>
            </a:r>
            <a:r>
              <a:rPr lang="en-GB" sz="2200" dirty="0"/>
              <a:t> del metal de forma intergranular ó </a:t>
            </a:r>
            <a:r>
              <a:rPr lang="en-GB" sz="2200" dirty="0" err="1"/>
              <a:t>transgranular</a:t>
            </a:r>
            <a:r>
              <a:rPr lang="en-GB" sz="2200" dirty="0"/>
              <a:t>.</a:t>
            </a:r>
          </a:p>
          <a:p>
            <a:pPr marL="914400" lvl="1" indent="-457200" algn="just">
              <a:buFont typeface="+mj-lt"/>
              <a:buAutoNum type="arabicPeriod"/>
            </a:pPr>
            <a:r>
              <a:rPr lang="en-GB" sz="2200" dirty="0"/>
              <a:t>Se produce un </a:t>
            </a:r>
            <a:r>
              <a:rPr lang="en-GB" sz="2200" dirty="0" err="1"/>
              <a:t>fallo</a:t>
            </a:r>
            <a:r>
              <a:rPr lang="en-GB" sz="2200" dirty="0"/>
              <a:t> del </a:t>
            </a:r>
            <a:r>
              <a:rPr lang="en-GB" sz="2200" dirty="0" err="1"/>
              <a:t>elemento</a:t>
            </a:r>
            <a:endParaRPr lang="en-GB" sz="2200" dirty="0"/>
          </a:p>
        </p:txBody>
      </p:sp>
      <p:pic>
        <p:nvPicPr>
          <p:cNvPr id="13" name="Picture 3"/>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805362" y="2115344"/>
            <a:ext cx="3724275" cy="3495675"/>
          </a:xfrm>
        </p:spPr>
      </p:pic>
      <p:sp>
        <p:nvSpPr>
          <p:cNvPr id="3" name="Slide Number Placeholder 2"/>
          <p:cNvSpPr>
            <a:spLocks noGrp="1"/>
          </p:cNvSpPr>
          <p:nvPr>
            <p:ph type="sldNum" sz="quarter" idx="12"/>
          </p:nvPr>
        </p:nvSpPr>
        <p:spPr/>
        <p:txBody>
          <a:bodyPr/>
          <a:lstStyle/>
          <a:p>
            <a:fld id="{16EEAD88-7AB7-4352-89B4-BF917C658D05}" type="slidenum">
              <a:rPr lang="fr-BE" smtClean="0"/>
              <a:pPr/>
              <a:t>37</a:t>
            </a:fld>
            <a:endParaRPr lang="fr-BE"/>
          </a:p>
        </p:txBody>
      </p:sp>
      <p:sp>
        <p:nvSpPr>
          <p:cNvPr id="4" name="AutoShape 2" descr="http://www.corrosionclinic.com/types_of_corrosion/stress_corrosion_cracking2.jpg"/>
          <p:cNvSpPr>
            <a:spLocks noChangeAspect="1" noChangeArrowheads="1"/>
          </p:cNvSpPr>
          <p:nvPr/>
        </p:nvSpPr>
        <p:spPr bwMode="auto">
          <a:xfrm>
            <a:off x="155575" y="-1355725"/>
            <a:ext cx="3076575" cy="28289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 name="TextBox 6"/>
          <p:cNvSpPr txBox="1"/>
          <p:nvPr/>
        </p:nvSpPr>
        <p:spPr>
          <a:xfrm>
            <a:off x="330468" y="6324437"/>
            <a:ext cx="7891393" cy="353943"/>
          </a:xfrm>
          <a:prstGeom prst="rect">
            <a:avLst/>
          </a:prstGeom>
          <a:noFill/>
        </p:spPr>
        <p:txBody>
          <a:bodyPr wrap="square" rtlCol="0">
            <a:spAutoFit/>
          </a:bodyPr>
          <a:lstStyle/>
          <a:p>
            <a:r>
              <a:rPr lang="es-ES" dirty="0"/>
              <a:t>Nota: Por favor, véase el Apéndice de designaciones de las </a:t>
            </a:r>
            <a:r>
              <a:rPr lang="es-ES" dirty="0" err="1"/>
              <a:t>euronormas</a:t>
            </a:r>
            <a:r>
              <a:rPr lang="es-ES" dirty="0"/>
              <a:t>  EN </a:t>
            </a:r>
            <a:endParaRPr lang="fr-FR" dirty="0"/>
          </a:p>
        </p:txBody>
      </p:sp>
    </p:spTree>
    <p:extLst>
      <p:ext uri="{BB962C8B-B14F-4D97-AF65-F5344CB8AC3E}">
        <p14:creationId xmlns:p14="http://schemas.microsoft.com/office/powerpoint/2010/main" val="301034861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5076"/>
          </a:xfrm>
        </p:spPr>
        <p:txBody>
          <a:bodyPr>
            <a:normAutofit/>
          </a:bodyPr>
          <a:lstStyle/>
          <a:p>
            <a:r>
              <a:rPr lang="en-GB" sz="3200" dirty="0" err="1"/>
              <a:t>Evitar</a:t>
            </a:r>
            <a:r>
              <a:rPr lang="en-GB" sz="3200" dirty="0"/>
              <a:t> la </a:t>
            </a:r>
            <a:r>
              <a:rPr lang="en-GB" sz="3200" dirty="0" err="1"/>
              <a:t>corrosión</a:t>
            </a:r>
            <a:r>
              <a:rPr lang="en-GB" sz="3200" dirty="0"/>
              <a:t> </a:t>
            </a:r>
            <a:r>
              <a:rPr lang="en-GB" sz="3200" dirty="0" err="1"/>
              <a:t>bajo</a:t>
            </a:r>
            <a:r>
              <a:rPr lang="en-GB" sz="3200" dirty="0"/>
              <a:t> </a:t>
            </a:r>
            <a:r>
              <a:rPr lang="en-GB" sz="3200" dirty="0" err="1"/>
              <a:t>tensiones</a:t>
            </a:r>
            <a:r>
              <a:rPr lang="en-GB" sz="3200" dirty="0"/>
              <a:t> – Dos </a:t>
            </a:r>
            <a:r>
              <a:rPr lang="en-GB" sz="3200" dirty="0" err="1"/>
              <a:t>formas</a:t>
            </a:r>
            <a:r>
              <a:rPr lang="en-GB" sz="3200" dirty="0"/>
              <a:t>:</a:t>
            </a:r>
            <a:endParaRPr lang="fr-BE" sz="3200" dirty="0"/>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2656" y="1126151"/>
            <a:ext cx="3146425" cy="2030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3883422" y="1126150"/>
            <a:ext cx="4776952" cy="830997"/>
          </a:xfrm>
          <a:prstGeom prst="rect">
            <a:avLst/>
          </a:prstGeom>
          <a:noFill/>
        </p:spPr>
        <p:txBody>
          <a:bodyPr wrap="square" rtlCol="0">
            <a:spAutoFit/>
          </a:bodyPr>
          <a:lstStyle/>
          <a:p>
            <a:pPr algn="just"/>
            <a:r>
              <a:rPr lang="es-ES" sz="1600" dirty="0"/>
              <a:t>Agrietamiento por corrosión bajo tensiones inducida por cloruros en los aceros inoxidables </a:t>
            </a:r>
            <a:r>
              <a:rPr lang="es-ES" sz="1600" dirty="0" err="1"/>
              <a:t>austeníticos</a:t>
            </a:r>
            <a:r>
              <a:rPr lang="es-ES" sz="1600" dirty="0"/>
              <a:t> estándar, a saber. 1.4301/304 o 1.4401 /316</a:t>
            </a:r>
            <a:endParaRPr lang="fr-BE" sz="1600" dirty="0"/>
          </a:p>
        </p:txBody>
      </p:sp>
      <p:sp>
        <p:nvSpPr>
          <p:cNvPr id="9" name="TextBox 8"/>
          <p:cNvSpPr txBox="1"/>
          <p:nvPr/>
        </p:nvSpPr>
        <p:spPr>
          <a:xfrm>
            <a:off x="5628290" y="2914036"/>
            <a:ext cx="3058510" cy="877163"/>
          </a:xfrm>
          <a:prstGeom prst="rect">
            <a:avLst/>
          </a:prstGeom>
          <a:noFill/>
          <a:ln>
            <a:solidFill>
              <a:schemeClr val="tx1"/>
            </a:solidFill>
          </a:ln>
        </p:spPr>
        <p:txBody>
          <a:bodyPr wrap="square" rtlCol="0">
            <a:spAutoFit/>
          </a:bodyPr>
          <a:lstStyle/>
          <a:p>
            <a:r>
              <a:rPr lang="fr-BE" dirty="0" err="1"/>
              <a:t>Seleccionar</a:t>
            </a:r>
            <a:r>
              <a:rPr lang="fr-BE" dirty="0"/>
              <a:t> </a:t>
            </a:r>
            <a:r>
              <a:rPr lang="fr-BE" dirty="0" err="1"/>
              <a:t>tipos</a:t>
            </a:r>
            <a:r>
              <a:rPr lang="fr-BE" dirty="0"/>
              <a:t>  duplex , con </a:t>
            </a:r>
            <a:r>
              <a:rPr lang="fr-BE" dirty="0" err="1"/>
              <a:t>precios</a:t>
            </a:r>
            <a:r>
              <a:rPr lang="fr-BE" dirty="0"/>
              <a:t> </a:t>
            </a:r>
            <a:r>
              <a:rPr lang="fr-BE" dirty="0" err="1"/>
              <a:t>más</a:t>
            </a:r>
            <a:r>
              <a:rPr lang="fr-BE" dirty="0"/>
              <a:t> </a:t>
            </a:r>
            <a:r>
              <a:rPr lang="fr-BE" dirty="0" err="1"/>
              <a:t>estables</a:t>
            </a:r>
            <a:r>
              <a:rPr lang="fr-BE" dirty="0"/>
              <a:t> </a:t>
            </a:r>
          </a:p>
          <a:p>
            <a:r>
              <a:rPr lang="fr-BE" dirty="0"/>
              <a:t>(</a:t>
            </a:r>
            <a:r>
              <a:rPr lang="fr-BE" dirty="0" err="1"/>
              <a:t>por</a:t>
            </a:r>
            <a:r>
              <a:rPr lang="fr-BE" dirty="0"/>
              <a:t> </a:t>
            </a:r>
            <a:r>
              <a:rPr lang="fr-BE" dirty="0" err="1"/>
              <a:t>contener</a:t>
            </a:r>
            <a:r>
              <a:rPr lang="fr-BE" dirty="0"/>
              <a:t> </a:t>
            </a:r>
            <a:r>
              <a:rPr lang="fr-BE" dirty="0" err="1"/>
              <a:t>menos</a:t>
            </a:r>
            <a:r>
              <a:rPr lang="fr-BE" dirty="0"/>
              <a:t> nickel)</a:t>
            </a:r>
          </a:p>
        </p:txBody>
      </p:sp>
      <p:sp>
        <p:nvSpPr>
          <p:cNvPr id="10" name="TextBox 9"/>
          <p:cNvSpPr txBox="1"/>
          <p:nvPr/>
        </p:nvSpPr>
        <p:spPr>
          <a:xfrm>
            <a:off x="452656" y="5058160"/>
            <a:ext cx="3146425" cy="877163"/>
          </a:xfrm>
          <a:prstGeom prst="rect">
            <a:avLst/>
          </a:prstGeom>
          <a:noFill/>
          <a:ln>
            <a:solidFill>
              <a:schemeClr val="tx1"/>
            </a:solidFill>
          </a:ln>
        </p:spPr>
        <p:txBody>
          <a:bodyPr wrap="square" rtlCol="0">
            <a:spAutoFit/>
          </a:bodyPr>
          <a:lstStyle/>
          <a:p>
            <a:pPr algn="just"/>
            <a:r>
              <a:rPr lang="fr-BE" dirty="0" err="1"/>
              <a:t>Seleccionar</a:t>
            </a:r>
            <a:r>
              <a:rPr lang="fr-BE" dirty="0"/>
              <a:t> </a:t>
            </a:r>
            <a:r>
              <a:rPr lang="fr-BE" dirty="0" err="1"/>
              <a:t>tipos</a:t>
            </a:r>
            <a:r>
              <a:rPr lang="fr-BE" dirty="0"/>
              <a:t> </a:t>
            </a:r>
            <a:r>
              <a:rPr lang="fr-BE" dirty="0" err="1"/>
              <a:t>austeníticos</a:t>
            </a:r>
            <a:r>
              <a:rPr lang="fr-BE" dirty="0"/>
              <a:t> con </a:t>
            </a:r>
            <a:r>
              <a:rPr lang="fr-BE" dirty="0" err="1"/>
              <a:t>mayores</a:t>
            </a:r>
            <a:r>
              <a:rPr lang="fr-BE" dirty="0"/>
              <a:t> </a:t>
            </a:r>
            <a:r>
              <a:rPr lang="fr-BE" dirty="0" err="1"/>
              <a:t>contenidos</a:t>
            </a:r>
            <a:r>
              <a:rPr lang="fr-BE" dirty="0"/>
              <a:t> de Ni y Mo (</a:t>
            </a:r>
            <a:r>
              <a:rPr lang="fr-BE" dirty="0" err="1"/>
              <a:t>mayor</a:t>
            </a:r>
            <a:r>
              <a:rPr lang="fr-BE" dirty="0"/>
              <a:t> </a:t>
            </a:r>
            <a:r>
              <a:rPr lang="fr-BE" dirty="0" err="1"/>
              <a:t>resistencia</a:t>
            </a:r>
            <a:r>
              <a:rPr lang="fr-BE" dirty="0"/>
              <a:t> a la corrosion )</a:t>
            </a:r>
          </a:p>
        </p:txBody>
      </p:sp>
      <p:cxnSp>
        <p:nvCxnSpPr>
          <p:cNvPr id="12" name="Straight Arrow Connector 11"/>
          <p:cNvCxnSpPr/>
          <p:nvPr/>
        </p:nvCxnSpPr>
        <p:spPr>
          <a:xfrm>
            <a:off x="1907628" y="3221812"/>
            <a:ext cx="0" cy="74920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819806" y="3355465"/>
            <a:ext cx="740979" cy="615553"/>
          </a:xfrm>
          <a:prstGeom prst="rect">
            <a:avLst/>
          </a:prstGeom>
          <a:noFill/>
        </p:spPr>
        <p:txBody>
          <a:bodyPr wrap="square" rtlCol="0">
            <a:spAutoFit/>
          </a:bodyPr>
          <a:lstStyle/>
          <a:p>
            <a:r>
              <a:rPr lang="fr-BE" dirty="0"/>
              <a:t>+Ni</a:t>
            </a:r>
          </a:p>
          <a:p>
            <a:r>
              <a:rPr lang="fr-BE" dirty="0"/>
              <a:t>+Mo</a:t>
            </a:r>
          </a:p>
        </p:txBody>
      </p:sp>
      <p:sp>
        <p:nvSpPr>
          <p:cNvPr id="15" name="TextBox 14"/>
          <p:cNvSpPr txBox="1"/>
          <p:nvPr/>
        </p:nvSpPr>
        <p:spPr>
          <a:xfrm>
            <a:off x="1450441" y="4080675"/>
            <a:ext cx="1911324" cy="6155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fr-BE" dirty="0"/>
              <a:t>1.4539</a:t>
            </a:r>
          </a:p>
          <a:p>
            <a:pPr algn="ctr"/>
            <a:r>
              <a:rPr lang="fr-BE" dirty="0"/>
              <a:t>1.4547 (6Mo)</a:t>
            </a:r>
          </a:p>
        </p:txBody>
      </p:sp>
      <p:sp>
        <p:nvSpPr>
          <p:cNvPr id="16" name="TextBox 15"/>
          <p:cNvSpPr txBox="1"/>
          <p:nvPr/>
        </p:nvSpPr>
        <p:spPr>
          <a:xfrm>
            <a:off x="4981903" y="2914036"/>
            <a:ext cx="536028" cy="353943"/>
          </a:xfrm>
          <a:prstGeom prst="rect">
            <a:avLst/>
          </a:prstGeom>
          <a:noFill/>
        </p:spPr>
        <p:txBody>
          <a:bodyPr wrap="square" rtlCol="0">
            <a:spAutoFit/>
          </a:bodyPr>
          <a:lstStyle/>
          <a:p>
            <a:r>
              <a:rPr lang="fr-BE" dirty="0"/>
              <a:t>+Cr</a:t>
            </a:r>
          </a:p>
        </p:txBody>
      </p:sp>
      <p:sp>
        <p:nvSpPr>
          <p:cNvPr id="17" name="TextBox 16"/>
          <p:cNvSpPr txBox="1"/>
          <p:nvPr/>
        </p:nvSpPr>
        <p:spPr>
          <a:xfrm>
            <a:off x="6684628" y="4080675"/>
            <a:ext cx="993195" cy="8771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fr-BE" dirty="0"/>
              <a:t>1.4462</a:t>
            </a:r>
          </a:p>
          <a:p>
            <a:pPr algn="ctr"/>
            <a:r>
              <a:rPr lang="fr-BE" dirty="0"/>
              <a:t>1.4410</a:t>
            </a:r>
          </a:p>
          <a:p>
            <a:pPr algn="ctr"/>
            <a:r>
              <a:rPr lang="fr-BE" dirty="0"/>
              <a:t>1.4501</a:t>
            </a:r>
          </a:p>
        </p:txBody>
      </p:sp>
      <p:cxnSp>
        <p:nvCxnSpPr>
          <p:cNvPr id="19" name="Straight Arrow Connector 18"/>
          <p:cNvCxnSpPr/>
          <p:nvPr/>
        </p:nvCxnSpPr>
        <p:spPr>
          <a:xfrm>
            <a:off x="3682484" y="3180566"/>
            <a:ext cx="2734082" cy="133869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2"/>
          </p:nvPr>
        </p:nvSpPr>
        <p:spPr/>
        <p:txBody>
          <a:bodyPr/>
          <a:lstStyle/>
          <a:p>
            <a:fld id="{16EEAD88-7AB7-4352-89B4-BF917C658D05}" type="slidenum">
              <a:rPr lang="fr-BE" smtClean="0"/>
              <a:pPr/>
              <a:t>38</a:t>
            </a:fld>
            <a:endParaRPr lang="fr-BE"/>
          </a:p>
        </p:txBody>
      </p:sp>
      <p:sp>
        <p:nvSpPr>
          <p:cNvPr id="14" name="Rectangle à coins arrondis 17"/>
          <p:cNvSpPr/>
          <p:nvPr/>
        </p:nvSpPr>
        <p:spPr>
          <a:xfrm>
            <a:off x="218660" y="6040778"/>
            <a:ext cx="8468140" cy="78963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_tradnl" dirty="0">
                <a:solidFill>
                  <a:srgbClr val="FF0000"/>
                </a:solidFill>
                <a:hlinkClick r:id="rId4"/>
              </a:rPr>
              <a:t>Aceros inoxidables </a:t>
            </a:r>
            <a:r>
              <a:rPr lang="es-ES_tradnl" dirty="0" err="1">
                <a:solidFill>
                  <a:srgbClr val="FF0000"/>
                </a:solidFill>
                <a:hlinkClick r:id="rId4"/>
              </a:rPr>
              <a:t>ferríticos</a:t>
            </a:r>
            <a:r>
              <a:rPr lang="es-ES_tradnl" dirty="0">
                <a:solidFill>
                  <a:srgbClr val="FF0000"/>
                </a:solidFill>
                <a:hlinkClick r:id="rId4"/>
              </a:rPr>
              <a:t> y dúplex son inmunes a la corrosión bajo tensiones (debido a que la fase ferrita no es sensible a este tipo de corrosión, como lo es la </a:t>
            </a:r>
            <a:r>
              <a:rPr lang="es-ES_tradnl" dirty="0" err="1">
                <a:solidFill>
                  <a:srgbClr val="FF0000"/>
                </a:solidFill>
                <a:hlinkClick r:id="rId4"/>
              </a:rPr>
              <a:t>austenita</a:t>
            </a:r>
            <a:r>
              <a:rPr lang="es-ES_tradnl" dirty="0">
                <a:solidFill>
                  <a:srgbClr val="FF0000"/>
                </a:solidFill>
                <a:hlinkClick r:id="rId4"/>
              </a:rPr>
              <a:t>).</a:t>
            </a:r>
            <a:endParaRPr lang="en-GB" dirty="0">
              <a:solidFill>
                <a:srgbClr val="FF0000"/>
              </a:solidFill>
              <a:hlinkClick r:id="rId4"/>
            </a:endParaRPr>
          </a:p>
          <a:p>
            <a:r>
              <a:rPr lang="es-ES_tradnl" dirty="0">
                <a:solidFill>
                  <a:srgbClr val="FF0000"/>
                </a:solidFill>
                <a:hlinkClick r:id="rId4"/>
              </a:rPr>
              <a:t>Para más información sobre estos tipos de acero inoxidable, por favor vaya al Módulo 04</a:t>
            </a:r>
            <a:endParaRPr lang="en-US" dirty="0">
              <a:solidFill>
                <a:srgbClr val="FF0000"/>
              </a:solidFill>
            </a:endParaRPr>
          </a:p>
        </p:txBody>
      </p:sp>
    </p:spTree>
    <p:extLst>
      <p:ext uri="{BB962C8B-B14F-4D97-AF65-F5344CB8AC3E}">
        <p14:creationId xmlns:p14="http://schemas.microsoft.com/office/powerpoint/2010/main" val="107339440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fr-FR" sz="3200" dirty="0"/>
              <a:t>4. </a:t>
            </a:r>
            <a:r>
              <a:rPr lang="es-ES" sz="3200" dirty="0"/>
              <a:t>¿Cómo seleccionar el tipo correcto de acero inoxidable resistente a la corrosión adecuada?</a:t>
            </a:r>
            <a:endParaRPr lang="fr-FR" sz="3200" dirty="0"/>
          </a:p>
        </p:txBody>
      </p:sp>
      <p:sp>
        <p:nvSpPr>
          <p:cNvPr id="6" name="Subtitle 5"/>
          <p:cNvSpPr>
            <a:spLocks noGrp="1"/>
          </p:cNvSpPr>
          <p:nvPr>
            <p:ph idx="1"/>
          </p:nvPr>
        </p:nvSpPr>
        <p:spPr>
          <a:xfrm>
            <a:off x="457200" y="2484892"/>
            <a:ext cx="8229600" cy="1888217"/>
          </a:xfrm>
        </p:spPr>
        <p:txBody>
          <a:bodyPr>
            <a:normAutofit/>
          </a:bodyPr>
          <a:lstStyle/>
          <a:p>
            <a:pPr marL="0" indent="0">
              <a:buNone/>
            </a:pPr>
            <a:r>
              <a:rPr lang="fr-FR" dirty="0"/>
              <a:t>Dos </a:t>
            </a:r>
            <a:r>
              <a:rPr lang="fr-FR" dirty="0" err="1"/>
              <a:t>situaciones</a:t>
            </a:r>
            <a:r>
              <a:rPr lang="fr-FR" dirty="0"/>
              <a:t> </a:t>
            </a:r>
            <a:r>
              <a:rPr lang="fr-FR" dirty="0" err="1"/>
              <a:t>diferentes</a:t>
            </a:r>
            <a:r>
              <a:rPr lang="fr-FR" dirty="0"/>
              <a:t>:</a:t>
            </a:r>
          </a:p>
          <a:p>
            <a:pPr marL="514350" indent="-514350">
              <a:buFont typeface="+mj-lt"/>
              <a:buAutoNum type="arabicPeriod"/>
            </a:pPr>
            <a:r>
              <a:rPr lang="fr-FR" dirty="0" err="1"/>
              <a:t>Aplicaciones</a:t>
            </a:r>
            <a:r>
              <a:rPr lang="fr-FR" dirty="0"/>
              <a:t> </a:t>
            </a:r>
            <a:r>
              <a:rPr lang="fr-FR" dirty="0" err="1"/>
              <a:t>estructurales</a:t>
            </a:r>
            <a:r>
              <a:rPr lang="fr-FR" dirty="0"/>
              <a:t> </a:t>
            </a:r>
            <a:r>
              <a:rPr lang="fr-FR" baseline="30000" dirty="0"/>
              <a:t>(10a)</a:t>
            </a:r>
          </a:p>
          <a:p>
            <a:pPr marL="514350" indent="-514350">
              <a:buFont typeface="+mj-lt"/>
              <a:buAutoNum type="arabicPeriod"/>
            </a:pPr>
            <a:r>
              <a:rPr lang="fr-FR" dirty="0" err="1"/>
              <a:t>Otros</a:t>
            </a:r>
            <a:r>
              <a:rPr lang="fr-FR" dirty="0"/>
              <a:t> </a:t>
            </a:r>
            <a:r>
              <a:rPr lang="fr-FR" dirty="0" err="1"/>
              <a:t>usos</a:t>
            </a:r>
            <a:r>
              <a:rPr lang="fr-FR" dirty="0"/>
              <a:t> </a:t>
            </a:r>
            <a:r>
              <a:rPr lang="fr-FR" baseline="30000" dirty="0"/>
              <a:t>(10b)</a:t>
            </a:r>
          </a:p>
        </p:txBody>
      </p:sp>
      <p:sp>
        <p:nvSpPr>
          <p:cNvPr id="3" name="Slide Number Placeholder 2"/>
          <p:cNvSpPr>
            <a:spLocks noGrp="1"/>
          </p:cNvSpPr>
          <p:nvPr>
            <p:ph type="sldNum" sz="quarter" idx="12"/>
          </p:nvPr>
        </p:nvSpPr>
        <p:spPr/>
        <p:txBody>
          <a:bodyPr/>
          <a:lstStyle/>
          <a:p>
            <a:fld id="{16EEAD88-7AB7-4352-89B4-BF917C658D05}" type="slidenum">
              <a:rPr lang="fr-BE" smtClean="0"/>
              <a:pPr/>
              <a:t>39</a:t>
            </a:fld>
            <a:endParaRPr lang="fr-BE"/>
          </a:p>
        </p:txBody>
      </p:sp>
    </p:spTree>
    <p:extLst>
      <p:ext uri="{BB962C8B-B14F-4D97-AF65-F5344CB8AC3E}">
        <p14:creationId xmlns:p14="http://schemas.microsoft.com/office/powerpoint/2010/main" val="14470345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6320" y="801189"/>
            <a:ext cx="7650480" cy="616448"/>
          </a:xfrm>
        </p:spPr>
        <p:txBody>
          <a:bodyPr>
            <a:normAutofit fontScale="90000"/>
          </a:bodyPr>
          <a:lstStyle/>
          <a:p>
            <a:r>
              <a:rPr lang="fr-FR" dirty="0"/>
              <a:t>La </a:t>
            </a:r>
            <a:r>
              <a:rPr lang="fr-FR" dirty="0" err="1"/>
              <a:t>mayoria</a:t>
            </a:r>
            <a:r>
              <a:rPr lang="fr-FR" dirty="0"/>
              <a:t> de los </a:t>
            </a:r>
            <a:r>
              <a:rPr lang="fr-FR" dirty="0" err="1"/>
              <a:t>materiales</a:t>
            </a:r>
            <a:r>
              <a:rPr lang="fr-FR" dirty="0"/>
              <a:t> </a:t>
            </a:r>
            <a:r>
              <a:rPr lang="fr-FR" dirty="0" err="1"/>
              <a:t>sufren</a:t>
            </a:r>
            <a:r>
              <a:rPr lang="fr-FR" dirty="0"/>
              <a:t> un </a:t>
            </a:r>
            <a:r>
              <a:rPr lang="fr-FR" dirty="0" err="1"/>
              <a:t>deterioro</a:t>
            </a:r>
            <a:r>
              <a:rPr lang="fr-FR" dirty="0"/>
              <a:t> con el </a:t>
            </a:r>
            <a:r>
              <a:rPr lang="fr-FR" dirty="0" err="1"/>
              <a:t>tiempo</a:t>
            </a:r>
            <a:br>
              <a:rPr lang="fr-FR" dirty="0"/>
            </a:br>
            <a:endParaRPr lang="fr-BE"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958787928"/>
              </p:ext>
            </p:extLst>
          </p:nvPr>
        </p:nvGraphicFramePr>
        <p:xfrm>
          <a:off x="457200" y="1600200"/>
          <a:ext cx="8229600" cy="3905048"/>
        </p:xfrm>
        <a:graphic>
          <a:graphicData uri="http://schemas.openxmlformats.org/drawingml/2006/table">
            <a:tbl>
              <a:tblPr firstRow="1" bandRow="1">
                <a:tableStyleId>{B301B821-A1FF-4177-AEE7-76D212191A09}</a:tableStyleId>
              </a:tblPr>
              <a:tblGrid>
                <a:gridCol w="2057400">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gridCol w="2057400">
                  <a:extLst>
                    <a:ext uri="{9D8B030D-6E8A-4147-A177-3AD203B41FA5}">
                      <a16:colId xmlns:a16="http://schemas.microsoft.com/office/drawing/2014/main" val="20002"/>
                    </a:ext>
                  </a:extLst>
                </a:gridCol>
                <a:gridCol w="2057400">
                  <a:extLst>
                    <a:ext uri="{9D8B030D-6E8A-4147-A177-3AD203B41FA5}">
                      <a16:colId xmlns:a16="http://schemas.microsoft.com/office/drawing/2014/main" val="20003"/>
                    </a:ext>
                  </a:extLst>
                </a:gridCol>
              </a:tblGrid>
              <a:tr h="440772">
                <a:tc>
                  <a:txBody>
                    <a:bodyPr/>
                    <a:lstStyle/>
                    <a:p>
                      <a:r>
                        <a:rPr lang="fr-BE" dirty="0" err="1"/>
                        <a:t>Material</a:t>
                      </a:r>
                      <a:endParaRPr lang="fr-BE" dirty="0"/>
                    </a:p>
                  </a:txBody>
                  <a:tcPr/>
                </a:tc>
                <a:tc>
                  <a:txBody>
                    <a:bodyPr/>
                    <a:lstStyle/>
                    <a:p>
                      <a:r>
                        <a:rPr lang="fr-BE" dirty="0" err="1"/>
                        <a:t>Madera</a:t>
                      </a:r>
                      <a:endParaRPr lang="fr-BE" dirty="0"/>
                    </a:p>
                  </a:txBody>
                  <a:tcPr/>
                </a:tc>
                <a:tc>
                  <a:txBody>
                    <a:bodyPr/>
                    <a:lstStyle/>
                    <a:p>
                      <a:r>
                        <a:rPr lang="fr-BE" dirty="0" err="1"/>
                        <a:t>Acero</a:t>
                      </a:r>
                      <a:endParaRPr lang="fr-BE" dirty="0"/>
                    </a:p>
                  </a:txBody>
                  <a:tcPr/>
                </a:tc>
                <a:tc>
                  <a:txBody>
                    <a:bodyPr/>
                    <a:lstStyle/>
                    <a:p>
                      <a:r>
                        <a:rPr lang="fr-BE" dirty="0" err="1"/>
                        <a:t>Hormigón</a:t>
                      </a:r>
                      <a:endParaRPr lang="fr-BE" dirty="0"/>
                    </a:p>
                  </a:txBody>
                  <a:tcPr/>
                </a:tc>
                <a:extLst>
                  <a:ext uri="{0D108BD9-81ED-4DB2-BD59-A6C34878D82A}">
                    <a16:rowId xmlns:a16="http://schemas.microsoft.com/office/drawing/2014/main" val="10000"/>
                  </a:ext>
                </a:extLst>
              </a:tr>
              <a:tr h="440772">
                <a:tc>
                  <a:txBody>
                    <a:bodyPr/>
                    <a:lstStyle/>
                    <a:p>
                      <a:endParaRPr lang="fr-BE" dirty="0">
                        <a:solidFill>
                          <a:schemeClr val="bg1"/>
                        </a:solidFill>
                      </a:endParaRPr>
                    </a:p>
                  </a:txBody>
                  <a:tcPr/>
                </a:tc>
                <a:tc>
                  <a:txBody>
                    <a:bodyPr/>
                    <a:lstStyle/>
                    <a:p>
                      <a:endParaRPr lang="fr-BE" dirty="0"/>
                    </a:p>
                    <a:p>
                      <a:endParaRPr lang="fr-BE" dirty="0"/>
                    </a:p>
                    <a:p>
                      <a:endParaRPr lang="fr-BE" dirty="0"/>
                    </a:p>
                    <a:p>
                      <a:endParaRPr lang="fr-BE" dirty="0"/>
                    </a:p>
                    <a:p>
                      <a:endParaRPr lang="fr-BE" dirty="0"/>
                    </a:p>
                  </a:txBody>
                  <a:tcPr/>
                </a:tc>
                <a:tc>
                  <a:txBody>
                    <a:bodyPr/>
                    <a:lstStyle/>
                    <a:p>
                      <a:endParaRPr lang="fr-BE" dirty="0"/>
                    </a:p>
                  </a:txBody>
                  <a:tcPr/>
                </a:tc>
                <a:tc>
                  <a:txBody>
                    <a:bodyPr/>
                    <a:lstStyle/>
                    <a:p>
                      <a:endParaRPr lang="fr-BE" dirty="0"/>
                    </a:p>
                  </a:txBody>
                  <a:tcPr/>
                </a:tc>
                <a:extLst>
                  <a:ext uri="{0D108BD9-81ED-4DB2-BD59-A6C34878D82A}">
                    <a16:rowId xmlns:a16="http://schemas.microsoft.com/office/drawing/2014/main" val="10001"/>
                  </a:ext>
                </a:extLst>
              </a:tr>
              <a:tr h="1086836">
                <a:tc>
                  <a:txBody>
                    <a:bodyPr/>
                    <a:lstStyle/>
                    <a:p>
                      <a:r>
                        <a:rPr lang="fr-BE" dirty="0" err="1"/>
                        <a:t>Tipo</a:t>
                      </a:r>
                      <a:r>
                        <a:rPr lang="fr-BE" dirty="0"/>
                        <a:t> de </a:t>
                      </a:r>
                      <a:r>
                        <a:rPr lang="fr-BE" dirty="0" err="1"/>
                        <a:t>deterioro</a:t>
                      </a:r>
                      <a:endParaRPr lang="fr-BE" dirty="0">
                        <a:solidFill>
                          <a:schemeClr val="bg1"/>
                        </a:solidFill>
                      </a:endParaRPr>
                    </a:p>
                  </a:txBody>
                  <a:tcPr/>
                </a:tc>
                <a:tc>
                  <a:txBody>
                    <a:bodyPr/>
                    <a:lstStyle/>
                    <a:p>
                      <a:r>
                        <a:rPr lang="fr-BE" dirty="0" err="1"/>
                        <a:t>Hongos</a:t>
                      </a:r>
                      <a:endParaRPr lang="fr-BE" dirty="0"/>
                    </a:p>
                    <a:p>
                      <a:r>
                        <a:rPr lang="fr-BE" dirty="0" err="1"/>
                        <a:t>Insectos</a:t>
                      </a:r>
                      <a:endParaRPr lang="fr-BE" dirty="0"/>
                    </a:p>
                    <a:p>
                      <a:r>
                        <a:rPr lang="fr-BE" dirty="0" err="1"/>
                        <a:t>Insolación</a:t>
                      </a:r>
                      <a:r>
                        <a:rPr lang="fr-BE" dirty="0"/>
                        <a:t>+ </a:t>
                      </a:r>
                      <a:r>
                        <a:rPr lang="fr-BE" dirty="0" err="1"/>
                        <a:t>lluvia</a:t>
                      </a:r>
                      <a:endParaRPr lang="fr-BE" dirty="0"/>
                    </a:p>
                  </a:txBody>
                  <a:tcPr/>
                </a:tc>
                <a:tc>
                  <a:txBody>
                    <a:bodyPr/>
                    <a:lstStyle/>
                    <a:p>
                      <a:r>
                        <a:rPr lang="fr-BE" dirty="0" err="1"/>
                        <a:t>Corrosión</a:t>
                      </a:r>
                      <a:endParaRPr lang="fr-BE" dirty="0"/>
                    </a:p>
                  </a:txBody>
                  <a:tcPr/>
                </a:tc>
                <a:tc>
                  <a:txBody>
                    <a:bodyPr/>
                    <a:lstStyle/>
                    <a:p>
                      <a:r>
                        <a:rPr lang="fr-BE" dirty="0" err="1"/>
                        <a:t>Agrietamiento</a:t>
                      </a:r>
                      <a:r>
                        <a:rPr lang="fr-BE" dirty="0"/>
                        <a:t>/</a:t>
                      </a:r>
                    </a:p>
                    <a:p>
                      <a:r>
                        <a:rPr lang="fr-BE" dirty="0" err="1"/>
                        <a:t>desprendimiento</a:t>
                      </a:r>
                      <a:endParaRPr lang="fr-BE" dirty="0"/>
                    </a:p>
                  </a:txBody>
                  <a:tcPr/>
                </a:tc>
                <a:extLst>
                  <a:ext uri="{0D108BD9-81ED-4DB2-BD59-A6C34878D82A}">
                    <a16:rowId xmlns:a16="http://schemas.microsoft.com/office/drawing/2014/main" val="10002"/>
                  </a:ext>
                </a:extLst>
              </a:tr>
              <a:tr h="911620">
                <a:tc>
                  <a:txBody>
                    <a:bodyPr/>
                    <a:lstStyle/>
                    <a:p>
                      <a:r>
                        <a:rPr lang="fr-BE" dirty="0" err="1"/>
                        <a:t>Acciones</a:t>
                      </a:r>
                      <a:r>
                        <a:rPr lang="fr-BE" dirty="0"/>
                        <a:t>  para </a:t>
                      </a:r>
                      <a:r>
                        <a:rPr lang="fr-BE" dirty="0" err="1"/>
                        <a:t>mitigarlo</a:t>
                      </a:r>
                      <a:endParaRPr lang="fr-BE" dirty="0">
                        <a:solidFill>
                          <a:schemeClr val="bg1"/>
                        </a:solidFill>
                      </a:endParaRPr>
                    </a:p>
                  </a:txBody>
                  <a:tcPr/>
                </a:tc>
                <a:tc>
                  <a:txBody>
                    <a:bodyPr/>
                    <a:lstStyle/>
                    <a:p>
                      <a:r>
                        <a:rPr lang="fr-BE" dirty="0" err="1"/>
                        <a:t>Tratamientos</a:t>
                      </a:r>
                      <a:r>
                        <a:rPr lang="fr-BE" dirty="0"/>
                        <a:t> </a:t>
                      </a:r>
                      <a:r>
                        <a:rPr lang="fr-BE" dirty="0" err="1"/>
                        <a:t>químicos</a:t>
                      </a:r>
                      <a:endParaRPr lang="fr-BE" dirty="0"/>
                    </a:p>
                    <a:p>
                      <a:r>
                        <a:rPr lang="fr-BE" dirty="0" err="1"/>
                        <a:t>Pintura</a:t>
                      </a:r>
                      <a:r>
                        <a:rPr lang="fr-BE" dirty="0"/>
                        <a:t>/</a:t>
                      </a:r>
                      <a:r>
                        <a:rPr lang="fr-BE" dirty="0" err="1"/>
                        <a:t>barniz</a:t>
                      </a:r>
                      <a:endParaRPr lang="fr-BE" dirty="0"/>
                    </a:p>
                  </a:txBody>
                  <a:tcPr/>
                </a:tc>
                <a:tc>
                  <a:txBody>
                    <a:bodyPr/>
                    <a:lstStyle/>
                    <a:p>
                      <a:r>
                        <a:rPr lang="fr-BE" dirty="0" err="1"/>
                        <a:t>Galvanizado</a:t>
                      </a:r>
                      <a:endParaRPr lang="fr-BE" dirty="0"/>
                    </a:p>
                    <a:p>
                      <a:r>
                        <a:rPr lang="fr-BE" dirty="0" err="1"/>
                        <a:t>Pintado</a:t>
                      </a:r>
                      <a:endParaRPr lang="fr-BE" dirty="0"/>
                    </a:p>
                  </a:txBody>
                  <a:tcPr/>
                </a:tc>
                <a:tc>
                  <a:txBody>
                    <a:bodyPr/>
                    <a:lstStyle/>
                    <a:p>
                      <a:r>
                        <a:rPr lang="fr-BE" dirty="0"/>
                        <a:t>Barra de </a:t>
                      </a:r>
                      <a:r>
                        <a:rPr lang="fr-BE" dirty="0" err="1"/>
                        <a:t>refuerzo</a:t>
                      </a:r>
                      <a:r>
                        <a:rPr lang="fr-BE" dirty="0"/>
                        <a:t> </a:t>
                      </a:r>
                      <a:r>
                        <a:rPr lang="fr-BE" dirty="0" err="1"/>
                        <a:t>resistente</a:t>
                      </a:r>
                      <a:r>
                        <a:rPr lang="fr-BE" dirty="0"/>
                        <a:t> a la </a:t>
                      </a:r>
                      <a:r>
                        <a:rPr lang="fr-BE" dirty="0" err="1"/>
                        <a:t>corrosión</a:t>
                      </a:r>
                      <a:r>
                        <a:rPr lang="fr-BE" dirty="0"/>
                        <a:t> </a:t>
                      </a:r>
                    </a:p>
                  </a:txBody>
                  <a:tcPr/>
                </a:tc>
                <a:extLst>
                  <a:ext uri="{0D108BD9-81ED-4DB2-BD59-A6C34878D82A}">
                    <a16:rowId xmlns:a16="http://schemas.microsoft.com/office/drawing/2014/main" val="10003"/>
                  </a:ext>
                </a:extLst>
              </a:tr>
            </a:tbl>
          </a:graphicData>
        </a:graphic>
      </p:graphicFrame>
      <p:sp>
        <p:nvSpPr>
          <p:cNvPr id="3" name="Slide Number Placeholder 2"/>
          <p:cNvSpPr>
            <a:spLocks noGrp="1"/>
          </p:cNvSpPr>
          <p:nvPr>
            <p:ph type="sldNum" sz="quarter" idx="12"/>
          </p:nvPr>
        </p:nvSpPr>
        <p:spPr/>
        <p:txBody>
          <a:bodyPr/>
          <a:lstStyle/>
          <a:p>
            <a:fld id="{16EEAD88-7AB7-4352-89B4-BF917C658D05}" type="slidenum">
              <a:rPr lang="fr-BE" smtClean="0"/>
              <a:pPr/>
              <a:t>4</a:t>
            </a:fld>
            <a:endParaRPr lang="fr-BE"/>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38720" y="2137414"/>
            <a:ext cx="1800000" cy="1197796"/>
          </a:xfrm>
          <a:prstGeom prst="rect">
            <a:avLst/>
          </a:prstGeom>
          <a:ln w="12700">
            <a:solidFill>
              <a:schemeClr val="tx1"/>
            </a:solidFill>
          </a:ln>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75461" y="2139121"/>
            <a:ext cx="1800000" cy="1197818"/>
          </a:xfrm>
          <a:prstGeom prst="rect">
            <a:avLst/>
          </a:prstGeom>
          <a:ln w="12700">
            <a:solidFill>
              <a:schemeClr val="tx1"/>
            </a:solidFill>
          </a:ln>
        </p:spPr>
      </p:pic>
      <p:pic>
        <p:nvPicPr>
          <p:cNvPr id="7" name="Picture 6"/>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6736804" y="2139121"/>
            <a:ext cx="1800000" cy="1197818"/>
          </a:xfrm>
          <a:prstGeom prst="rect">
            <a:avLst/>
          </a:prstGeom>
          <a:ln w="12700">
            <a:solidFill>
              <a:schemeClr val="tx1"/>
            </a:solidFill>
          </a:ln>
        </p:spPr>
      </p:pic>
    </p:spTree>
    <p:extLst>
      <p:ext uri="{BB962C8B-B14F-4D97-AF65-F5344CB8AC3E}">
        <p14:creationId xmlns:p14="http://schemas.microsoft.com/office/powerpoint/2010/main" val="134559994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FR" sz="4000" dirty="0"/>
              <a:t> 4 – 1  </a:t>
            </a:r>
            <a:r>
              <a:rPr lang="fr-FR" sz="4000" dirty="0" err="1"/>
              <a:t>Aplicaciones</a:t>
            </a:r>
            <a:r>
              <a:rPr lang="fr-FR" sz="4000" dirty="0"/>
              <a:t> </a:t>
            </a:r>
            <a:r>
              <a:rPr lang="fr-FR" sz="4000" dirty="0" err="1"/>
              <a:t>estructurales</a:t>
            </a:r>
            <a:endParaRPr lang="fr-FR" sz="4000" dirty="0"/>
          </a:p>
        </p:txBody>
      </p:sp>
      <p:sp>
        <p:nvSpPr>
          <p:cNvPr id="3" name="Subtitle 2"/>
          <p:cNvSpPr>
            <a:spLocks noGrp="1"/>
          </p:cNvSpPr>
          <p:nvPr>
            <p:ph idx="1"/>
          </p:nvPr>
        </p:nvSpPr>
        <p:spPr/>
        <p:txBody>
          <a:bodyPr>
            <a:normAutofit lnSpcReduction="10000"/>
          </a:bodyPr>
          <a:lstStyle/>
          <a:p>
            <a:pPr marL="0" indent="0" algn="just">
              <a:buNone/>
            </a:pPr>
            <a:r>
              <a:rPr lang="es-ES" sz="2600" dirty="0"/>
              <a:t>El </a:t>
            </a:r>
            <a:r>
              <a:rPr lang="es-ES" sz="2600" dirty="0" err="1"/>
              <a:t>Eurocódigo</a:t>
            </a:r>
            <a:r>
              <a:rPr lang="es-ES" sz="2600" dirty="0"/>
              <a:t> 1-4 proporciona un procedimiento para la selección de un tipo  apropiado de acero inoxidable para el entorno de servicio de los elementos estructurales. (Tenga en cuenta que en el momento actual - es decir, Nov 2014 - las recomendaciones del Grupo de Evolución de EN 1993-1-4 no han sido todavía hechas obligatorias)</a:t>
            </a:r>
            <a:endParaRPr lang="fr-FR" sz="2600" dirty="0"/>
          </a:p>
          <a:p>
            <a:pPr marL="0" indent="0" algn="just">
              <a:buNone/>
            </a:pPr>
            <a:r>
              <a:rPr lang="fr-FR" sz="2200" b="1" dirty="0"/>
              <a:t>Este </a:t>
            </a:r>
            <a:r>
              <a:rPr lang="fr-FR" sz="2200" b="1" dirty="0" err="1"/>
              <a:t>procedimiento</a:t>
            </a:r>
            <a:r>
              <a:rPr lang="fr-FR" sz="2200" b="1" dirty="0"/>
              <a:t> se </a:t>
            </a:r>
            <a:r>
              <a:rPr lang="fr-FR" sz="2200" b="1" dirty="0" err="1"/>
              <a:t>presenta</a:t>
            </a:r>
            <a:r>
              <a:rPr lang="fr-FR" sz="2200" b="1" dirty="0"/>
              <a:t> en las </a:t>
            </a:r>
            <a:r>
              <a:rPr lang="fr-FR" sz="2200" b="1" dirty="0" err="1"/>
              <a:t>siguientes</a:t>
            </a:r>
            <a:r>
              <a:rPr lang="fr-FR" sz="2200" b="1" dirty="0"/>
              <a:t> </a:t>
            </a:r>
            <a:r>
              <a:rPr lang="fr-FR" sz="2200" b="1" dirty="0" err="1"/>
              <a:t>diapositivas</a:t>
            </a:r>
            <a:endParaRPr lang="fr-FR" sz="2200" b="1" dirty="0"/>
          </a:p>
          <a:p>
            <a:pPr marL="0" indent="0" algn="just">
              <a:buNone/>
            </a:pPr>
            <a:r>
              <a:rPr lang="fr-FR" sz="2200" b="1" dirty="0"/>
              <a:t>Se </a:t>
            </a:r>
            <a:r>
              <a:rPr lang="fr-FR" sz="2200" b="1" dirty="0" err="1"/>
              <a:t>aplica</a:t>
            </a:r>
            <a:r>
              <a:rPr lang="fr-FR" sz="2200" b="1" dirty="0"/>
              <a:t> a:</a:t>
            </a:r>
          </a:p>
          <a:p>
            <a:pPr algn="just"/>
            <a:r>
              <a:rPr lang="fr-FR" sz="2200" dirty="0" err="1"/>
              <a:t>Elementos</a:t>
            </a:r>
            <a:r>
              <a:rPr lang="fr-FR" sz="2200" dirty="0"/>
              <a:t> que </a:t>
            </a:r>
            <a:r>
              <a:rPr lang="fr-FR" sz="2200" dirty="0" err="1"/>
              <a:t>soportan</a:t>
            </a:r>
            <a:r>
              <a:rPr lang="fr-FR" sz="2200" dirty="0"/>
              <a:t> </a:t>
            </a:r>
            <a:r>
              <a:rPr lang="fr-FR" sz="2200" dirty="0" err="1"/>
              <a:t>cargas</a:t>
            </a:r>
            <a:endParaRPr lang="fr-FR" sz="2200" dirty="0"/>
          </a:p>
          <a:p>
            <a:pPr algn="just"/>
            <a:r>
              <a:rPr lang="fr-FR" sz="2200" dirty="0" err="1"/>
              <a:t>Uso</a:t>
            </a:r>
            <a:r>
              <a:rPr lang="fr-FR" sz="2200" dirty="0"/>
              <a:t> </a:t>
            </a:r>
            <a:r>
              <a:rPr lang="fr-FR" sz="2200" dirty="0" err="1"/>
              <a:t>exterior</a:t>
            </a:r>
            <a:endParaRPr lang="fr-FR" sz="2200" dirty="0"/>
          </a:p>
          <a:p>
            <a:pPr algn="just"/>
            <a:r>
              <a:rPr lang="fr-FR" sz="2200" dirty="0" err="1"/>
              <a:t>Entornos</a:t>
            </a:r>
            <a:r>
              <a:rPr lang="fr-FR" sz="2200" dirty="0"/>
              <a:t> con </a:t>
            </a:r>
            <a:r>
              <a:rPr lang="fr-FR" sz="2200" dirty="0" err="1"/>
              <a:t>frecuente</a:t>
            </a:r>
            <a:r>
              <a:rPr lang="fr-FR" sz="2200" dirty="0"/>
              <a:t> </a:t>
            </a:r>
            <a:r>
              <a:rPr lang="fr-FR" sz="2200" dirty="0" err="1"/>
              <a:t>inmersión</a:t>
            </a:r>
            <a:r>
              <a:rPr lang="fr-FR" sz="2200" dirty="0"/>
              <a:t> en </a:t>
            </a:r>
            <a:r>
              <a:rPr lang="fr-FR" sz="2200" dirty="0" err="1"/>
              <a:t>agua</a:t>
            </a:r>
            <a:r>
              <a:rPr lang="fr-FR" sz="2200" dirty="0"/>
              <a:t> de </a:t>
            </a:r>
            <a:r>
              <a:rPr lang="fr-FR" sz="2200" dirty="0" err="1"/>
              <a:t>mar</a:t>
            </a:r>
            <a:endParaRPr lang="fr-FR" sz="2200" dirty="0"/>
          </a:p>
          <a:p>
            <a:pPr algn="just"/>
            <a:r>
              <a:rPr lang="fr-FR" sz="2200" dirty="0"/>
              <a:t>PH entre 4 and 10</a:t>
            </a:r>
          </a:p>
          <a:p>
            <a:pPr algn="just"/>
            <a:r>
              <a:rPr lang="fr-FR" sz="2200" dirty="0"/>
              <a:t>Sin </a:t>
            </a:r>
            <a:r>
              <a:rPr lang="fr-FR" sz="2200" dirty="0" err="1"/>
              <a:t>exposición</a:t>
            </a:r>
            <a:r>
              <a:rPr lang="fr-FR" sz="2200" dirty="0"/>
              <a:t> a </a:t>
            </a:r>
            <a:r>
              <a:rPr lang="fr-FR" sz="2200" dirty="0" err="1"/>
              <a:t>corriente</a:t>
            </a:r>
            <a:r>
              <a:rPr lang="fr-FR" sz="2200" dirty="0"/>
              <a:t> de </a:t>
            </a:r>
            <a:r>
              <a:rPr lang="fr-FR" sz="2200" dirty="0" err="1"/>
              <a:t>flujo</a:t>
            </a:r>
            <a:r>
              <a:rPr lang="fr-FR" sz="2200" dirty="0"/>
              <a:t> con </a:t>
            </a:r>
            <a:r>
              <a:rPr lang="fr-FR" sz="2200" dirty="0" err="1"/>
              <a:t>procesos</a:t>
            </a:r>
            <a:r>
              <a:rPr lang="fr-FR" sz="2200" dirty="0"/>
              <a:t> </a:t>
            </a:r>
            <a:r>
              <a:rPr lang="fr-FR" sz="2200" dirty="0" err="1"/>
              <a:t>químicos</a:t>
            </a:r>
            <a:endParaRPr lang="fr-FR" sz="2200" dirty="0"/>
          </a:p>
        </p:txBody>
      </p:sp>
      <p:sp>
        <p:nvSpPr>
          <p:cNvPr id="4" name="Slide Number Placeholder 3"/>
          <p:cNvSpPr>
            <a:spLocks noGrp="1"/>
          </p:cNvSpPr>
          <p:nvPr>
            <p:ph type="sldNum" sz="quarter" idx="12"/>
          </p:nvPr>
        </p:nvSpPr>
        <p:spPr/>
        <p:txBody>
          <a:bodyPr/>
          <a:lstStyle/>
          <a:p>
            <a:fld id="{16EEAD88-7AB7-4352-89B4-BF917C658D05}" type="slidenum">
              <a:rPr lang="fr-BE" smtClean="0"/>
              <a:pPr/>
              <a:t>40</a:t>
            </a:fld>
            <a:endParaRPr lang="fr-BE"/>
          </a:p>
        </p:txBody>
      </p:sp>
    </p:spTree>
    <p:extLst>
      <p:ext uri="{BB962C8B-B14F-4D97-AF65-F5344CB8AC3E}">
        <p14:creationId xmlns:p14="http://schemas.microsoft.com/office/powerpoint/2010/main" val="224723004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fr-FR" dirty="0" err="1"/>
              <a:t>Cómo</a:t>
            </a:r>
            <a:r>
              <a:rPr lang="fr-FR" dirty="0"/>
              <a:t> se </a:t>
            </a:r>
            <a:r>
              <a:rPr lang="fr-FR" dirty="0" err="1"/>
              <a:t>produce</a:t>
            </a:r>
            <a:r>
              <a:rPr lang="fr-FR" dirty="0"/>
              <a:t> el </a:t>
            </a:r>
            <a:r>
              <a:rPr lang="fr-FR" dirty="0" err="1"/>
              <a:t>proceso</a:t>
            </a:r>
            <a:r>
              <a:rPr lang="fr-FR" dirty="0"/>
              <a:t> </a:t>
            </a:r>
          </a:p>
        </p:txBody>
      </p:sp>
      <p:sp>
        <p:nvSpPr>
          <p:cNvPr id="5" name="Content Placeholder 4"/>
          <p:cNvSpPr>
            <a:spLocks noGrp="1"/>
          </p:cNvSpPr>
          <p:nvPr>
            <p:ph idx="1"/>
          </p:nvPr>
        </p:nvSpPr>
        <p:spPr/>
        <p:txBody>
          <a:bodyPr>
            <a:normAutofit fontScale="77500" lnSpcReduction="20000"/>
          </a:bodyPr>
          <a:lstStyle/>
          <a:p>
            <a:pPr marL="514350" indent="-514350">
              <a:buFont typeface="+mj-lt"/>
              <a:buAutoNum type="arabicPeriod"/>
            </a:pPr>
            <a:r>
              <a:rPr lang="es-ES" dirty="0"/>
              <a:t>El entorno es evaluado por un Factor de resistencia a corrosión (CRF) compuesto por 3 sumandos (CRF = F1 + F2 + F3) donde</a:t>
            </a:r>
            <a:endParaRPr lang="fr-FR" dirty="0"/>
          </a:p>
          <a:p>
            <a:pPr marL="971550" lvl="1" indent="-514350">
              <a:buFont typeface="+mj-lt"/>
              <a:buAutoNum type="alphaLcParenR"/>
            </a:pPr>
            <a:r>
              <a:rPr lang="es-ES" dirty="0"/>
              <a:t>F1 tasa el riesgo de exposición a cloruros de agua salina </a:t>
            </a:r>
            <a:r>
              <a:rPr lang="es-ES" dirty="0" err="1"/>
              <a:t>ó</a:t>
            </a:r>
            <a:r>
              <a:rPr lang="es-ES" dirty="0"/>
              <a:t> sales de deshielo</a:t>
            </a:r>
          </a:p>
          <a:p>
            <a:pPr marL="971550" lvl="1" indent="-514350">
              <a:buFont typeface="+mj-lt"/>
              <a:buAutoNum type="alphaLcParenR"/>
            </a:pPr>
            <a:r>
              <a:rPr lang="en-US" dirty="0"/>
              <a:t>F2 </a:t>
            </a:r>
            <a:r>
              <a:rPr lang="en-US" dirty="0" err="1"/>
              <a:t>tasa</a:t>
            </a:r>
            <a:r>
              <a:rPr lang="en-US" dirty="0"/>
              <a:t> el </a:t>
            </a:r>
            <a:r>
              <a:rPr lang="en-US" dirty="0" err="1"/>
              <a:t>riesgo</a:t>
            </a:r>
            <a:r>
              <a:rPr lang="en-US" dirty="0"/>
              <a:t> de </a:t>
            </a:r>
            <a:r>
              <a:rPr lang="en-US" dirty="0" err="1"/>
              <a:t>exposición</a:t>
            </a:r>
            <a:r>
              <a:rPr lang="en-US" dirty="0"/>
              <a:t> a </a:t>
            </a:r>
            <a:r>
              <a:rPr lang="en-US" dirty="0" err="1"/>
              <a:t>dióxido</a:t>
            </a:r>
            <a:r>
              <a:rPr lang="en-US" dirty="0"/>
              <a:t> de </a:t>
            </a:r>
            <a:r>
              <a:rPr lang="en-US" dirty="0" err="1"/>
              <a:t>azufre</a:t>
            </a:r>
            <a:endParaRPr lang="en-US" dirty="0"/>
          </a:p>
          <a:p>
            <a:pPr marL="971550" lvl="1" indent="-514350">
              <a:buFont typeface="+mj-lt"/>
              <a:buAutoNum type="alphaLcParenR"/>
            </a:pPr>
            <a:r>
              <a:rPr lang="en-US" dirty="0"/>
              <a:t>F3 </a:t>
            </a:r>
            <a:r>
              <a:rPr lang="en-US" dirty="0" err="1"/>
              <a:t>tasa</a:t>
            </a:r>
            <a:r>
              <a:rPr lang="en-US" dirty="0"/>
              <a:t> el regimen de </a:t>
            </a:r>
            <a:r>
              <a:rPr lang="en-US" dirty="0" err="1"/>
              <a:t>limpieza</a:t>
            </a:r>
            <a:r>
              <a:rPr lang="en-US" dirty="0"/>
              <a:t> ó </a:t>
            </a:r>
            <a:r>
              <a:rPr lang="en-US" dirty="0" err="1"/>
              <a:t>exposición</a:t>
            </a:r>
            <a:r>
              <a:rPr lang="en-US" dirty="0"/>
              <a:t> al </a:t>
            </a:r>
            <a:r>
              <a:rPr lang="en-US" dirty="0" err="1"/>
              <a:t>lavado</a:t>
            </a:r>
            <a:r>
              <a:rPr lang="en-US" dirty="0"/>
              <a:t> </a:t>
            </a:r>
            <a:r>
              <a:rPr lang="en-US" dirty="0" err="1"/>
              <a:t>por</a:t>
            </a:r>
            <a:r>
              <a:rPr lang="en-US" dirty="0"/>
              <a:t> </a:t>
            </a:r>
            <a:r>
              <a:rPr lang="en-US" dirty="0" err="1"/>
              <a:t>lluvia</a:t>
            </a:r>
            <a:endParaRPr lang="en-US" dirty="0"/>
          </a:p>
          <a:p>
            <a:pPr marL="457200" lvl="1" indent="0">
              <a:buNone/>
            </a:pPr>
            <a:r>
              <a:rPr lang="en-US" dirty="0"/>
              <a:t> </a:t>
            </a:r>
          </a:p>
          <a:p>
            <a:pPr marL="514350" indent="-514350">
              <a:buFont typeface="+mj-lt"/>
              <a:buAutoNum type="arabicPeriod"/>
            </a:pPr>
            <a:r>
              <a:rPr lang="es-ES" dirty="0"/>
              <a:t>Una tabla de correspondencias indica para un CRF la clase CRC correspondiente </a:t>
            </a:r>
          </a:p>
          <a:p>
            <a:pPr marL="514350" indent="-514350">
              <a:buFont typeface="+mj-lt"/>
              <a:buAutoNum type="arabicPeriod"/>
            </a:pPr>
            <a:r>
              <a:rPr lang="es-ES" dirty="0"/>
              <a:t>Los tipos de acero inoxidable se encuentran en las clases de resistencia a la corrosión (CRC) ,I a V de acuerdo con el valor de CRF</a:t>
            </a:r>
          </a:p>
          <a:p>
            <a:pPr marL="0" indent="0">
              <a:buNone/>
            </a:pPr>
            <a:r>
              <a:rPr lang="en-US" sz="3100" dirty="0"/>
              <a:t>Las </a:t>
            </a:r>
            <a:r>
              <a:rPr lang="en-US" sz="3100" dirty="0" err="1"/>
              <a:t>tablas</a:t>
            </a:r>
            <a:r>
              <a:rPr lang="en-US" sz="3100" dirty="0"/>
              <a:t> se </a:t>
            </a:r>
            <a:r>
              <a:rPr lang="en-US" sz="3100" dirty="0" err="1"/>
              <a:t>muestran</a:t>
            </a:r>
            <a:r>
              <a:rPr lang="en-US" sz="3100" dirty="0"/>
              <a:t> </a:t>
            </a:r>
            <a:r>
              <a:rPr lang="en-US" sz="3100" dirty="0" err="1"/>
              <a:t>en</a:t>
            </a:r>
            <a:r>
              <a:rPr lang="en-US" sz="3100" dirty="0"/>
              <a:t> las </a:t>
            </a:r>
            <a:r>
              <a:rPr lang="en-US" sz="3100" dirty="0" err="1"/>
              <a:t>siguientes</a:t>
            </a:r>
            <a:r>
              <a:rPr lang="en-US" sz="3100" dirty="0"/>
              <a:t> 4 </a:t>
            </a:r>
            <a:r>
              <a:rPr lang="en-US" sz="3100" dirty="0" err="1"/>
              <a:t>diapositivas</a:t>
            </a:r>
            <a:endParaRPr lang="en-US" sz="3100" dirty="0"/>
          </a:p>
        </p:txBody>
      </p:sp>
      <p:sp>
        <p:nvSpPr>
          <p:cNvPr id="2" name="Slide Number Placeholder 1"/>
          <p:cNvSpPr>
            <a:spLocks noGrp="1"/>
          </p:cNvSpPr>
          <p:nvPr>
            <p:ph type="sldNum" sz="quarter" idx="12"/>
          </p:nvPr>
        </p:nvSpPr>
        <p:spPr/>
        <p:txBody>
          <a:bodyPr/>
          <a:lstStyle/>
          <a:p>
            <a:fld id="{16EEAD88-7AB7-4352-89B4-BF917C658D05}" type="slidenum">
              <a:rPr lang="fr-BE" smtClean="0"/>
              <a:pPr/>
              <a:t>41</a:t>
            </a:fld>
            <a:endParaRPr lang="fr-BE"/>
          </a:p>
        </p:txBody>
      </p:sp>
    </p:spTree>
    <p:extLst>
      <p:ext uri="{BB962C8B-B14F-4D97-AF65-F5344CB8AC3E}">
        <p14:creationId xmlns:p14="http://schemas.microsoft.com/office/powerpoint/2010/main" val="304713426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524931532"/>
              </p:ext>
            </p:extLst>
          </p:nvPr>
        </p:nvGraphicFramePr>
        <p:xfrm>
          <a:off x="217819" y="136570"/>
          <a:ext cx="8639176" cy="6182360"/>
        </p:xfrm>
        <a:graphic>
          <a:graphicData uri="http://schemas.openxmlformats.org/drawingml/2006/table">
            <a:tbl>
              <a:tblPr firstRow="1" bandRow="1">
                <a:tableStyleId>{5940675A-B579-460E-94D1-54222C63F5DA}</a:tableStyleId>
              </a:tblPr>
              <a:tblGrid>
                <a:gridCol w="1269786">
                  <a:extLst>
                    <a:ext uri="{9D8B030D-6E8A-4147-A177-3AD203B41FA5}">
                      <a16:colId xmlns:a16="http://schemas.microsoft.com/office/drawing/2014/main" val="20000"/>
                    </a:ext>
                  </a:extLst>
                </a:gridCol>
                <a:gridCol w="3684695">
                  <a:extLst>
                    <a:ext uri="{9D8B030D-6E8A-4147-A177-3AD203B41FA5}">
                      <a16:colId xmlns:a16="http://schemas.microsoft.com/office/drawing/2014/main" val="20001"/>
                    </a:ext>
                  </a:extLst>
                </a:gridCol>
                <a:gridCol w="3684695">
                  <a:extLst>
                    <a:ext uri="{9D8B030D-6E8A-4147-A177-3AD203B41FA5}">
                      <a16:colId xmlns:a16="http://schemas.microsoft.com/office/drawing/2014/main" val="20002"/>
                    </a:ext>
                  </a:extLst>
                </a:gridCol>
              </a:tblGrid>
              <a:tr h="370840">
                <a:tc gridSpan="3">
                  <a:txBody>
                    <a:bodyPr/>
                    <a:lstStyle/>
                    <a:p>
                      <a:r>
                        <a:rPr lang="fr-BE" sz="2800" b="1" dirty="0"/>
                        <a:t>F</a:t>
                      </a:r>
                      <a:r>
                        <a:rPr lang="fr-BE" sz="2800" b="1" baseline="-25000" dirty="0"/>
                        <a:t>1</a:t>
                      </a:r>
                      <a:r>
                        <a:rPr lang="fr-BE" sz="2800" b="1" dirty="0"/>
                        <a:t>  </a:t>
                      </a:r>
                      <a:r>
                        <a:rPr lang="fr-BE" sz="2800" b="1" dirty="0" err="1"/>
                        <a:t>Riesgo</a:t>
                      </a:r>
                      <a:r>
                        <a:rPr lang="fr-BE" sz="2800" b="1" dirty="0"/>
                        <a:t> </a:t>
                      </a:r>
                      <a:r>
                        <a:rPr lang="fr-BE" sz="2800" b="1" dirty="0" err="1"/>
                        <a:t>por</a:t>
                      </a:r>
                      <a:r>
                        <a:rPr lang="fr-BE" sz="2800" b="1" dirty="0"/>
                        <a:t> </a:t>
                      </a:r>
                      <a:r>
                        <a:rPr lang="fr-BE" sz="2800" b="1" dirty="0" err="1"/>
                        <a:t>exposición</a:t>
                      </a:r>
                      <a:r>
                        <a:rPr lang="fr-BE" sz="2800" b="1" dirty="0"/>
                        <a:t> a CI  (Agua salada  ó sales de </a:t>
                      </a:r>
                      <a:r>
                        <a:rPr lang="fr-BE" sz="2800" b="1" dirty="0" err="1"/>
                        <a:t>deshielo</a:t>
                      </a:r>
                      <a:r>
                        <a:rPr lang="fr-BE" sz="2800" b="1" baseline="0" dirty="0"/>
                        <a:t>)</a:t>
                      </a:r>
                      <a:endParaRPr lang="en-GB" sz="2800" b="1" dirty="0"/>
                    </a:p>
                  </a:txBody>
                  <a:tcPr/>
                </a:tc>
                <a:tc hMerge="1">
                  <a:txBody>
                    <a:bodyPr/>
                    <a:lstStyle/>
                    <a:p>
                      <a:endParaRPr lang="en-GB" dirty="0"/>
                    </a:p>
                  </a:txBody>
                  <a:tcPr/>
                </a:tc>
                <a:tc hMerge="1">
                  <a:txBody>
                    <a:bodyPr/>
                    <a:lstStyle/>
                    <a:p>
                      <a:endParaRPr lang="nl-BE"/>
                    </a:p>
                  </a:txBody>
                  <a:tcPr/>
                </a:tc>
                <a:extLst>
                  <a:ext uri="{0D108BD9-81ED-4DB2-BD59-A6C34878D82A}">
                    <a16:rowId xmlns:a16="http://schemas.microsoft.com/office/drawing/2014/main" val="10000"/>
                  </a:ext>
                </a:extLst>
              </a:tr>
              <a:tr h="370840">
                <a:tc gridSpan="3">
                  <a:txBody>
                    <a:bodyPr/>
                    <a:lstStyle/>
                    <a:p>
                      <a:r>
                        <a:rPr lang="fr-BE" sz="1500" dirty="0"/>
                        <a:t>Nota:   M es</a:t>
                      </a:r>
                      <a:r>
                        <a:rPr lang="fr-BE" sz="1500" baseline="0" dirty="0"/>
                        <a:t> la </a:t>
                      </a:r>
                      <a:r>
                        <a:rPr lang="fr-BE" sz="1500" dirty="0"/>
                        <a:t> distancia al </a:t>
                      </a:r>
                      <a:r>
                        <a:rPr lang="fr-BE" sz="1500" dirty="0" err="1"/>
                        <a:t>mar</a:t>
                      </a:r>
                      <a:r>
                        <a:rPr lang="fr-BE" sz="1500" dirty="0"/>
                        <a:t> y  S es la distancia a </a:t>
                      </a:r>
                      <a:r>
                        <a:rPr lang="fr-BE" sz="1500" dirty="0" err="1"/>
                        <a:t>carreteras</a:t>
                      </a:r>
                      <a:r>
                        <a:rPr lang="fr-BE" sz="1500" dirty="0"/>
                        <a:t>  </a:t>
                      </a:r>
                      <a:r>
                        <a:rPr lang="fr-BE" sz="1500" dirty="0" err="1"/>
                        <a:t>donde</a:t>
                      </a:r>
                      <a:r>
                        <a:rPr lang="fr-BE" sz="1500" dirty="0"/>
                        <a:t> se </a:t>
                      </a:r>
                      <a:r>
                        <a:rPr lang="fr-BE" sz="1500" dirty="0" err="1"/>
                        <a:t>utilizan</a:t>
                      </a:r>
                      <a:r>
                        <a:rPr lang="fr-BE" sz="1500" dirty="0"/>
                        <a:t> sales para el </a:t>
                      </a:r>
                      <a:r>
                        <a:rPr lang="fr-BE" sz="1500" dirty="0" err="1"/>
                        <a:t>deshielo</a:t>
                      </a:r>
                      <a:endParaRPr lang="en-GB" sz="1500" dirty="0"/>
                    </a:p>
                  </a:txBody>
                  <a:tcPr/>
                </a:tc>
                <a:tc hMerge="1">
                  <a:txBody>
                    <a:bodyPr/>
                    <a:lstStyle/>
                    <a:p>
                      <a:endParaRPr lang="en-GB" dirty="0"/>
                    </a:p>
                  </a:txBody>
                  <a:tcPr/>
                </a:tc>
                <a:tc hMerge="1">
                  <a:txBody>
                    <a:bodyPr/>
                    <a:lstStyle/>
                    <a:p>
                      <a:endParaRPr lang="nl-BE"/>
                    </a:p>
                  </a:txBody>
                  <a:tcPr/>
                </a:tc>
                <a:extLst>
                  <a:ext uri="{0D108BD9-81ED-4DB2-BD59-A6C34878D82A}">
                    <a16:rowId xmlns:a16="http://schemas.microsoft.com/office/drawing/2014/main" val="10001"/>
                  </a:ext>
                </a:extLst>
              </a:tr>
              <a:tr h="370840">
                <a:tc>
                  <a:txBody>
                    <a:bodyPr/>
                    <a:lstStyle/>
                    <a:p>
                      <a:pPr algn="ctr"/>
                      <a:r>
                        <a:rPr lang="fr-BE" sz="1800" b="1" dirty="0"/>
                        <a:t>1</a:t>
                      </a:r>
                      <a:endParaRPr lang="en-GB" sz="1800" b="1" dirty="0"/>
                    </a:p>
                  </a:txBody>
                  <a:tcPr anchor="ctr"/>
                </a:tc>
                <a:tc gridSpan="2">
                  <a:txBody>
                    <a:bodyPr/>
                    <a:lstStyle/>
                    <a:p>
                      <a:r>
                        <a:rPr lang="fr-BE" sz="1800" b="1" dirty="0" err="1"/>
                        <a:t>Ambiente</a:t>
                      </a:r>
                      <a:r>
                        <a:rPr lang="fr-BE" sz="1800" b="1" dirty="0"/>
                        <a:t> </a:t>
                      </a:r>
                      <a:r>
                        <a:rPr lang="fr-BE" sz="1800" b="1" dirty="0" err="1"/>
                        <a:t>controlado</a:t>
                      </a:r>
                      <a:endParaRPr lang="en-GB" sz="1800" b="1" dirty="0"/>
                    </a:p>
                  </a:txBody>
                  <a:tcPr/>
                </a:tc>
                <a:tc hMerge="1">
                  <a:txBody>
                    <a:bodyPr/>
                    <a:lstStyle/>
                    <a:p>
                      <a:endParaRPr lang="nl-BE"/>
                    </a:p>
                  </a:txBody>
                  <a:tcPr/>
                </a:tc>
                <a:extLst>
                  <a:ext uri="{0D108BD9-81ED-4DB2-BD59-A6C34878D82A}">
                    <a16:rowId xmlns:a16="http://schemas.microsoft.com/office/drawing/2014/main" val="10002"/>
                  </a:ext>
                </a:extLst>
              </a:tr>
              <a:tr h="370840">
                <a:tc>
                  <a:txBody>
                    <a:bodyPr/>
                    <a:lstStyle/>
                    <a:p>
                      <a:pPr algn="ctr"/>
                      <a:r>
                        <a:rPr lang="fr-BE" sz="1800" b="1" dirty="0"/>
                        <a:t>0</a:t>
                      </a:r>
                      <a:endParaRPr lang="en-GB" sz="1800" b="1" dirty="0"/>
                    </a:p>
                  </a:txBody>
                  <a:tcPr anchor="ctr"/>
                </a:tc>
                <a:tc>
                  <a:txBody>
                    <a:bodyPr/>
                    <a:lstStyle/>
                    <a:p>
                      <a:r>
                        <a:rPr lang="fr-BE" sz="1800" b="1" dirty="0" err="1"/>
                        <a:t>Bajo</a:t>
                      </a:r>
                      <a:r>
                        <a:rPr lang="fr-BE" sz="1800" b="1" dirty="0"/>
                        <a:t> </a:t>
                      </a:r>
                      <a:r>
                        <a:rPr lang="fr-BE" sz="1800" b="1" dirty="0" err="1"/>
                        <a:t>riesgo</a:t>
                      </a:r>
                      <a:r>
                        <a:rPr lang="fr-BE" sz="1800" b="1" dirty="0"/>
                        <a:t> de </a:t>
                      </a:r>
                      <a:r>
                        <a:rPr lang="fr-BE" sz="1800" b="1" dirty="0" err="1"/>
                        <a:t>exposición</a:t>
                      </a:r>
                      <a:endParaRPr lang="fr-BE" sz="1800" b="1" dirty="0"/>
                    </a:p>
                  </a:txBody>
                  <a:tcPr>
                    <a:lnR w="12700" cap="flat" cmpd="sng" algn="ctr">
                      <a:noFill/>
                      <a:prstDash val="solid"/>
                      <a:round/>
                      <a:headEnd type="none" w="med" len="med"/>
                      <a:tailEnd type="none" w="med" len="med"/>
                    </a:lnR>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fr-BE" sz="1600" b="0" dirty="0"/>
                        <a:t>M &gt; 10 km ó S &gt; 0.1 km</a:t>
                      </a:r>
                      <a:endParaRPr lang="en-GB" sz="1600" b="0" dirty="0"/>
                    </a:p>
                  </a:txBody>
                  <a:tcPr>
                    <a:lnL w="12700" cap="flat" cmpd="sng" algn="ctr">
                      <a:noFill/>
                      <a:prstDash val="solid"/>
                      <a:round/>
                      <a:headEnd type="none" w="med" len="med"/>
                      <a:tailEnd type="none" w="med" len="med"/>
                    </a:lnL>
                  </a:tcPr>
                </a:tc>
                <a:extLst>
                  <a:ext uri="{0D108BD9-81ED-4DB2-BD59-A6C34878D82A}">
                    <a16:rowId xmlns:a16="http://schemas.microsoft.com/office/drawing/2014/main" val="10003"/>
                  </a:ext>
                </a:extLst>
              </a:tr>
              <a:tr h="370840">
                <a:tc>
                  <a:txBody>
                    <a:bodyPr/>
                    <a:lstStyle/>
                    <a:p>
                      <a:pPr algn="ctr"/>
                      <a:r>
                        <a:rPr lang="fr-BE" sz="1800" b="1" dirty="0"/>
                        <a:t>-3</a:t>
                      </a:r>
                      <a:endParaRPr lang="en-GB" sz="1800" b="1" dirty="0"/>
                    </a:p>
                  </a:txBody>
                  <a:tcPr anchor="ctr"/>
                </a:tc>
                <a:tc>
                  <a:txBody>
                    <a:bodyPr/>
                    <a:lstStyle/>
                    <a:p>
                      <a:r>
                        <a:rPr lang="fr-BE" sz="1800" b="1" dirty="0" err="1"/>
                        <a:t>Riesgo</a:t>
                      </a:r>
                      <a:r>
                        <a:rPr lang="fr-BE" sz="1800" b="1" dirty="0"/>
                        <a:t> medio de </a:t>
                      </a:r>
                      <a:r>
                        <a:rPr lang="fr-BE" sz="1800" b="1" dirty="0" err="1"/>
                        <a:t>exposición</a:t>
                      </a:r>
                      <a:endParaRPr lang="fr-BE" sz="1800" b="1" baseline="0" dirty="0"/>
                    </a:p>
                  </a:txBody>
                  <a:tcPr>
                    <a:lnR w="12700" cap="flat" cmpd="sng" algn="ctr">
                      <a:noFill/>
                      <a:prstDash val="solid"/>
                      <a:round/>
                      <a:headEnd type="none" w="med" len="med"/>
                      <a:tailEnd type="none" w="med" len="med"/>
                    </a:lnR>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fr-BE" sz="1600" b="0" baseline="0" dirty="0"/>
                        <a:t>1 km &lt; M ≤ 10 km ó 0.01 km &lt; S ≤ 0.1 km</a:t>
                      </a:r>
                      <a:endParaRPr lang="en-GB" sz="1600" b="0" dirty="0"/>
                    </a:p>
                  </a:txBody>
                  <a:tcPr>
                    <a:lnL w="12700" cap="flat" cmpd="sng" algn="ctr">
                      <a:noFill/>
                      <a:prstDash val="solid"/>
                      <a:round/>
                      <a:headEnd type="none" w="med" len="med"/>
                      <a:tailEnd type="none" w="med" len="med"/>
                    </a:lnL>
                  </a:tcPr>
                </a:tc>
                <a:extLst>
                  <a:ext uri="{0D108BD9-81ED-4DB2-BD59-A6C34878D82A}">
                    <a16:rowId xmlns:a16="http://schemas.microsoft.com/office/drawing/2014/main" val="10004"/>
                  </a:ext>
                </a:extLst>
              </a:tr>
              <a:tr h="370840">
                <a:tc>
                  <a:txBody>
                    <a:bodyPr/>
                    <a:lstStyle/>
                    <a:p>
                      <a:pPr algn="ctr"/>
                      <a:r>
                        <a:rPr lang="fr-BE" sz="1800" b="1" dirty="0"/>
                        <a:t>-7</a:t>
                      </a:r>
                      <a:endParaRPr lang="en-GB" sz="1800" b="1" dirty="0"/>
                    </a:p>
                  </a:txBody>
                  <a:tcPr anchor="ctr"/>
                </a:tc>
                <a:tc>
                  <a:txBody>
                    <a:bodyPr/>
                    <a:lstStyle/>
                    <a:p>
                      <a:r>
                        <a:rPr lang="fr-BE" sz="1800" b="1" dirty="0"/>
                        <a:t>Alto </a:t>
                      </a:r>
                      <a:r>
                        <a:rPr lang="fr-BE" sz="1800" b="1" dirty="0" err="1"/>
                        <a:t>riesgo</a:t>
                      </a:r>
                      <a:r>
                        <a:rPr lang="fr-BE" sz="1800" b="1" dirty="0"/>
                        <a:t> de </a:t>
                      </a:r>
                      <a:r>
                        <a:rPr lang="fr-BE" sz="1800" b="1" dirty="0" err="1"/>
                        <a:t>exposición</a:t>
                      </a:r>
                      <a:endParaRPr lang="fr-BE" sz="1800" b="1" baseline="0" dirty="0"/>
                    </a:p>
                  </a:txBody>
                  <a:tcPr>
                    <a:lnR w="12700" cap="flat" cmpd="sng" algn="ctr">
                      <a:noFill/>
                      <a:prstDash val="solid"/>
                      <a:round/>
                      <a:headEnd type="none" w="med" len="med"/>
                      <a:tailEnd type="none" w="med" len="med"/>
                    </a:lnR>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fr-BE" sz="1600" b="0" baseline="0" dirty="0">
                          <a:solidFill>
                            <a:schemeClr val="tx1">
                              <a:lumMod val="95000"/>
                              <a:lumOff val="5000"/>
                            </a:schemeClr>
                          </a:solidFill>
                        </a:rPr>
                        <a:t>0.25 km </a:t>
                      </a:r>
                      <a:r>
                        <a:rPr lang="fr-BE" sz="1600" b="0" baseline="0" dirty="0"/>
                        <a:t>&lt; M ≤ 1 km ó S ≤ 0.01 km</a:t>
                      </a:r>
                      <a:endParaRPr lang="en-GB" sz="1600" b="0" dirty="0"/>
                    </a:p>
                  </a:txBody>
                  <a:tcPr>
                    <a:lnL w="12700" cap="flat" cmpd="sng" algn="ctr">
                      <a:noFill/>
                      <a:prstDash val="solid"/>
                      <a:round/>
                      <a:headEnd type="none" w="med" len="med"/>
                      <a:tailEnd type="none" w="med" len="med"/>
                    </a:lnL>
                  </a:tcPr>
                </a:tc>
                <a:extLst>
                  <a:ext uri="{0D108BD9-81ED-4DB2-BD59-A6C34878D82A}">
                    <a16:rowId xmlns:a16="http://schemas.microsoft.com/office/drawing/2014/main" val="10005"/>
                  </a:ext>
                </a:extLst>
              </a:tr>
              <a:tr h="370840">
                <a:tc>
                  <a:txBody>
                    <a:bodyPr/>
                    <a:lstStyle/>
                    <a:p>
                      <a:pPr algn="ctr"/>
                      <a:r>
                        <a:rPr lang="fr-BE" sz="1800" b="1" dirty="0"/>
                        <a:t>-10</a:t>
                      </a:r>
                      <a:endParaRPr lang="en-GB" sz="1800" b="1" dirty="0"/>
                    </a:p>
                  </a:txBody>
                  <a:tcPr anchor="ctr"/>
                </a:tc>
                <a:tc gridSpan="2">
                  <a:txBody>
                    <a:bodyPr/>
                    <a:lstStyle/>
                    <a:p>
                      <a:r>
                        <a:rPr lang="fr-BE" sz="1800" b="1" dirty="0"/>
                        <a:t>Muy alto </a:t>
                      </a:r>
                      <a:r>
                        <a:rPr lang="fr-BE" sz="1800" b="1" dirty="0" err="1"/>
                        <a:t>riesgo</a:t>
                      </a:r>
                      <a:r>
                        <a:rPr lang="fr-BE" sz="1800" b="1" dirty="0"/>
                        <a:t> de </a:t>
                      </a:r>
                      <a:r>
                        <a:rPr lang="fr-BE" sz="1800" b="1" dirty="0" err="1"/>
                        <a:t>exposición</a:t>
                      </a:r>
                      <a:r>
                        <a:rPr lang="fr-BE" sz="1800" b="1" dirty="0"/>
                        <a:t> </a:t>
                      </a:r>
                    </a:p>
                    <a:p>
                      <a:r>
                        <a:rPr lang="fr-BE" sz="1800" b="0" baseline="0" dirty="0"/>
                        <a:t>L</a:t>
                      </a:r>
                      <a:r>
                        <a:rPr lang="es-ES" sz="1800" b="0" baseline="0" dirty="0"/>
                        <a:t>os túneles de carretera donde se utiliza la sal de deshielo </a:t>
                      </a:r>
                      <a:r>
                        <a:rPr lang="es-ES" sz="1800" b="0" baseline="0" dirty="0" err="1"/>
                        <a:t>ó</a:t>
                      </a:r>
                      <a:r>
                        <a:rPr lang="es-ES" sz="1800" b="0" baseline="0" dirty="0"/>
                        <a:t> vehículos puedan trasladar las sales de deshielo por el interior del túnel</a:t>
                      </a:r>
                      <a:endParaRPr lang="en-GB" sz="1800" b="0" dirty="0"/>
                    </a:p>
                  </a:txBody>
                  <a:tcPr/>
                </a:tc>
                <a:tc hMerge="1">
                  <a:txBody>
                    <a:bodyPr/>
                    <a:lstStyle/>
                    <a:p>
                      <a:endParaRPr lang="nl-BE"/>
                    </a:p>
                  </a:txBody>
                  <a:tcPr/>
                </a:tc>
                <a:extLst>
                  <a:ext uri="{0D108BD9-81ED-4DB2-BD59-A6C34878D82A}">
                    <a16:rowId xmlns:a16="http://schemas.microsoft.com/office/drawing/2014/main" val="10006"/>
                  </a:ext>
                </a:extLst>
              </a:tr>
              <a:tr h="370840">
                <a:tc>
                  <a:txBody>
                    <a:bodyPr/>
                    <a:lstStyle/>
                    <a:p>
                      <a:pPr marL="0" indent="0" algn="ctr">
                        <a:buFontTx/>
                        <a:buNone/>
                      </a:pPr>
                      <a:r>
                        <a:rPr lang="fr-BE" sz="1800" b="1" dirty="0"/>
                        <a:t>-10</a:t>
                      </a:r>
                      <a:endParaRPr lang="en-GB" sz="1800" b="1"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BE" sz="1800" b="1" dirty="0"/>
                        <a:t>Muy alto </a:t>
                      </a:r>
                      <a:r>
                        <a:rPr lang="fr-BE" sz="1800" b="1" dirty="0" err="1"/>
                        <a:t>riesgo</a:t>
                      </a:r>
                      <a:r>
                        <a:rPr lang="fr-BE" sz="1800" b="1" dirty="0"/>
                        <a:t> de </a:t>
                      </a:r>
                      <a:r>
                        <a:rPr lang="fr-BE" sz="1800" b="1" dirty="0" err="1"/>
                        <a:t>exposición</a:t>
                      </a:r>
                      <a:r>
                        <a:rPr lang="fr-BE" sz="1800" b="1" dirty="0"/>
                        <a:t> </a:t>
                      </a:r>
                    </a:p>
                    <a:p>
                      <a:r>
                        <a:rPr lang="fr-BE" sz="1800" b="0" dirty="0"/>
                        <a:t>Costa Norte de </a:t>
                      </a:r>
                      <a:r>
                        <a:rPr lang="fr-BE" sz="1800" b="0" dirty="0" err="1"/>
                        <a:t>Alemania</a:t>
                      </a:r>
                      <a:endParaRPr lang="fr-BE" sz="1800" b="0" dirty="0"/>
                    </a:p>
                    <a:p>
                      <a:r>
                        <a:rPr lang="fr-BE" sz="1800" b="0" dirty="0" err="1"/>
                        <a:t>Todas</a:t>
                      </a:r>
                      <a:r>
                        <a:rPr lang="fr-BE" sz="1800" b="0" dirty="0"/>
                        <a:t> las areas </a:t>
                      </a:r>
                      <a:r>
                        <a:rPr lang="fr-BE" sz="1800" b="0" dirty="0" err="1"/>
                        <a:t>costeras</a:t>
                      </a:r>
                      <a:r>
                        <a:rPr lang="fr-BE" sz="1800" b="0" dirty="0"/>
                        <a:t> </a:t>
                      </a:r>
                      <a:r>
                        <a:rPr lang="fr-BE" sz="1800" b="0" dirty="0" err="1"/>
                        <a:t>del</a:t>
                      </a:r>
                      <a:r>
                        <a:rPr lang="fr-BE" sz="1800" b="0" dirty="0"/>
                        <a:t> </a:t>
                      </a:r>
                      <a:r>
                        <a:rPr lang="fr-BE" sz="1800" b="0" dirty="0" err="1"/>
                        <a:t>Báltico</a:t>
                      </a:r>
                      <a:endParaRPr lang="en-GB" sz="1800" b="0" dirty="0"/>
                    </a:p>
                  </a:txBody>
                  <a:tcPr>
                    <a:lnR w="12700" cap="flat" cmpd="sng" algn="ctr">
                      <a:noFill/>
                      <a:prstDash val="solid"/>
                      <a:round/>
                      <a:headEnd type="none" w="med" len="med"/>
                      <a:tailEnd type="none" w="med" len="med"/>
                    </a:lnR>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fr-BE" sz="1800" b="0" dirty="0"/>
                        <a:t>M ≤ 0.25 km</a:t>
                      </a:r>
                    </a:p>
                  </a:txBody>
                  <a:tcPr>
                    <a:lnL w="12700" cap="flat" cmpd="sng" algn="ctr">
                      <a:noFill/>
                      <a:prstDash val="solid"/>
                      <a:round/>
                      <a:headEnd type="none" w="med" len="med"/>
                      <a:tailEnd type="none" w="med" len="med"/>
                    </a:lnL>
                  </a:tcPr>
                </a:tc>
                <a:extLst>
                  <a:ext uri="{0D108BD9-81ED-4DB2-BD59-A6C34878D82A}">
                    <a16:rowId xmlns:a16="http://schemas.microsoft.com/office/drawing/2014/main" val="10007"/>
                  </a:ext>
                </a:extLst>
              </a:tr>
              <a:tr h="330192">
                <a:tc rowSpan="2">
                  <a:txBody>
                    <a:bodyPr/>
                    <a:lstStyle/>
                    <a:p>
                      <a:pPr marL="0" indent="0" algn="ctr">
                        <a:buFontTx/>
                        <a:buNone/>
                      </a:pPr>
                      <a:r>
                        <a:rPr lang="fr-BE" sz="1800" b="1" dirty="0"/>
                        <a:t>-15</a:t>
                      </a:r>
                      <a:endParaRPr lang="en-GB" sz="1800" b="1"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BE" sz="1800" b="1" dirty="0"/>
                        <a:t>Muy alto </a:t>
                      </a:r>
                      <a:r>
                        <a:rPr lang="fr-BE" sz="1800" b="1" dirty="0" err="1"/>
                        <a:t>riesgo</a:t>
                      </a:r>
                      <a:r>
                        <a:rPr lang="fr-BE" sz="1800" b="1" dirty="0"/>
                        <a:t> de </a:t>
                      </a:r>
                      <a:r>
                        <a:rPr lang="fr-BE" sz="1800" b="1" dirty="0" err="1"/>
                        <a:t>exposición</a:t>
                      </a:r>
                      <a:r>
                        <a:rPr lang="fr-BE" sz="1800" b="1" dirty="0"/>
                        <a:t> </a:t>
                      </a:r>
                    </a:p>
                  </a:txBody>
                  <a:tcPr>
                    <a:lnR w="12700" cap="flat" cmpd="sng" algn="ctr">
                      <a:noFill/>
                      <a:prstDash val="solid"/>
                      <a:round/>
                      <a:headEnd type="none" w="med" len="med"/>
                      <a:tailEnd type="none" w="med" len="med"/>
                    </a:lnR>
                    <a:lnB w="12700" cap="flat" cmpd="sng" algn="ctr">
                      <a:noFill/>
                      <a:prstDash val="solid"/>
                      <a:round/>
                      <a:headEnd type="none" w="med" len="med"/>
                      <a:tailEnd type="none" w="med" len="med"/>
                    </a:lnB>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fr-BE" sz="1800" b="0" baseline="0" dirty="0"/>
                        <a:t>M </a:t>
                      </a:r>
                      <a:r>
                        <a:rPr lang="fr-BE" sz="1800" b="0" dirty="0"/>
                        <a:t>≤ 0.25 km</a:t>
                      </a:r>
                    </a:p>
                  </a:txBody>
                  <a:tcPr>
                    <a:lnL w="12700" cap="flat" cmpd="sng" algn="ctr">
                      <a:noFill/>
                      <a:prstDash val="solid"/>
                      <a:round/>
                      <a:headEnd type="none" w="med" len="med"/>
                      <a:tailEnd type="none" w="med" len="med"/>
                    </a:lnL>
                    <a:lnB w="12700" cap="flat" cmpd="sng" algn="ctr">
                      <a:noFill/>
                      <a:prstDash val="solid"/>
                      <a:round/>
                      <a:headEnd type="none" w="med" len="med"/>
                      <a:tailEnd type="none" w="med" len="med"/>
                    </a:lnB>
                  </a:tcPr>
                </a:tc>
                <a:extLst>
                  <a:ext uri="{0D108BD9-81ED-4DB2-BD59-A6C34878D82A}">
                    <a16:rowId xmlns:a16="http://schemas.microsoft.com/office/drawing/2014/main" val="10008"/>
                  </a:ext>
                </a:extLst>
              </a:tr>
              <a:tr h="845820">
                <a:tc vMerge="1">
                  <a:txBody>
                    <a:bodyPr/>
                    <a:lstStyle/>
                    <a:p>
                      <a:endParaRPr lang="nl-BE"/>
                    </a:p>
                  </a:txBody>
                  <a:tcPr/>
                </a:tc>
                <a:tc gridSpan="2">
                  <a:txBody>
                    <a:bodyPr/>
                    <a:lstStyle/>
                    <a:p>
                      <a:r>
                        <a:rPr lang="fr-BE" sz="1800" b="0" dirty="0"/>
                        <a:t>Costa </a:t>
                      </a:r>
                      <a:r>
                        <a:rPr lang="fr-BE" sz="1800" b="0" dirty="0" err="1"/>
                        <a:t>Atlántica</a:t>
                      </a:r>
                      <a:r>
                        <a:rPr lang="fr-BE" sz="1800" b="0" dirty="0"/>
                        <a:t> de </a:t>
                      </a:r>
                      <a:r>
                        <a:rPr lang="fr-BE" sz="1800" b="0" baseline="0" dirty="0"/>
                        <a:t>Portugal, España, Francia</a:t>
                      </a:r>
                    </a:p>
                    <a:p>
                      <a:r>
                        <a:rPr lang="fr-BE" sz="1800" b="0" baseline="0" dirty="0"/>
                        <a:t>Costa de </a:t>
                      </a:r>
                      <a:r>
                        <a:rPr lang="fr-BE" sz="1800" b="0" baseline="0" dirty="0" err="1"/>
                        <a:t>Reino</a:t>
                      </a:r>
                      <a:r>
                        <a:rPr lang="fr-BE" sz="1800" b="0" baseline="0" dirty="0"/>
                        <a:t> </a:t>
                      </a:r>
                      <a:r>
                        <a:rPr lang="fr-BE" sz="1800" b="0" baseline="0" dirty="0" err="1"/>
                        <a:t>Unido</a:t>
                      </a:r>
                      <a:r>
                        <a:rPr lang="fr-BE" sz="1800" b="0" baseline="0" dirty="0"/>
                        <a:t> , Francia , </a:t>
                      </a:r>
                      <a:r>
                        <a:rPr lang="fr-BE" sz="1800" b="0" baseline="0" dirty="0" err="1"/>
                        <a:t>Belgica</a:t>
                      </a:r>
                      <a:r>
                        <a:rPr lang="fr-BE" sz="1800" b="0" baseline="0" dirty="0"/>
                        <a:t>, </a:t>
                      </a:r>
                      <a:r>
                        <a:rPr lang="fr-BE" sz="1800" b="0" baseline="0" dirty="0" err="1"/>
                        <a:t>Paises</a:t>
                      </a:r>
                      <a:r>
                        <a:rPr lang="fr-BE" sz="1800" b="0" baseline="0" dirty="0"/>
                        <a:t> </a:t>
                      </a:r>
                      <a:r>
                        <a:rPr lang="fr-BE" sz="1800" b="0" baseline="0" dirty="0" err="1"/>
                        <a:t>Bajos</a:t>
                      </a:r>
                      <a:r>
                        <a:rPr lang="fr-BE" sz="1800" b="0" baseline="0" dirty="0"/>
                        <a:t>, Sur de </a:t>
                      </a:r>
                      <a:r>
                        <a:rPr lang="fr-BE" sz="1800" b="0" baseline="0" dirty="0" err="1"/>
                        <a:t>Suecia</a:t>
                      </a:r>
                      <a:endParaRPr lang="fr-BE" sz="1800" b="0" baseline="0" dirty="0"/>
                    </a:p>
                    <a:p>
                      <a:r>
                        <a:rPr lang="fr-BE" sz="1800" b="0" baseline="0" dirty="0" err="1"/>
                        <a:t>Todas</a:t>
                      </a:r>
                      <a:r>
                        <a:rPr lang="fr-BE" sz="1800" b="0" baseline="0" dirty="0"/>
                        <a:t> las areas </a:t>
                      </a:r>
                      <a:r>
                        <a:rPr lang="fr-BE" sz="1800" b="0" baseline="0" dirty="0" err="1"/>
                        <a:t>costeras</a:t>
                      </a:r>
                      <a:r>
                        <a:rPr lang="fr-BE" sz="1800" b="0" baseline="0" dirty="0"/>
                        <a:t> de </a:t>
                      </a:r>
                      <a:r>
                        <a:rPr lang="fr-BE" sz="1800" b="0" baseline="0" dirty="0" err="1"/>
                        <a:t>Reino</a:t>
                      </a:r>
                      <a:r>
                        <a:rPr lang="fr-BE" sz="1800" b="0" baseline="0" dirty="0"/>
                        <a:t> </a:t>
                      </a:r>
                      <a:r>
                        <a:rPr lang="fr-BE" sz="1800" b="0" baseline="0" dirty="0" err="1"/>
                        <a:t>Unido</a:t>
                      </a:r>
                      <a:r>
                        <a:rPr lang="fr-BE" sz="1800" b="0" baseline="0" dirty="0"/>
                        <a:t> ,</a:t>
                      </a:r>
                      <a:r>
                        <a:rPr lang="fr-BE" sz="1800" b="0" baseline="0" dirty="0" err="1"/>
                        <a:t>Noruega</a:t>
                      </a:r>
                      <a:r>
                        <a:rPr lang="fr-BE" sz="1800" b="0" baseline="0" dirty="0"/>
                        <a:t> , </a:t>
                      </a:r>
                      <a:r>
                        <a:rPr lang="fr-BE" sz="1800" b="0" baseline="0" dirty="0" err="1"/>
                        <a:t>Dinamarca</a:t>
                      </a:r>
                      <a:r>
                        <a:rPr lang="fr-BE" sz="1800" b="0" baseline="0" dirty="0"/>
                        <a:t> e </a:t>
                      </a:r>
                      <a:r>
                        <a:rPr lang="fr-BE" sz="1800" b="0" baseline="0" dirty="0" err="1"/>
                        <a:t>Irlanda</a:t>
                      </a:r>
                      <a:r>
                        <a:rPr lang="fr-BE" sz="1800" b="0" baseline="0" dirty="0"/>
                        <a:t> </a:t>
                      </a:r>
                    </a:p>
                    <a:p>
                      <a:r>
                        <a:rPr lang="fr-BE" sz="1800" b="0" baseline="0" dirty="0"/>
                        <a:t>Costa </a:t>
                      </a:r>
                      <a:r>
                        <a:rPr lang="fr-BE" sz="1800" b="0" baseline="0" dirty="0" err="1"/>
                        <a:t>Mediterranea</a:t>
                      </a:r>
                      <a:endParaRPr lang="en-GB" sz="1800" b="0" dirty="0"/>
                    </a:p>
                  </a:txBody>
                  <a:tcPr>
                    <a:lnT w="12700" cap="flat" cmpd="sng" algn="ctr">
                      <a:noFill/>
                      <a:prstDash val="solid"/>
                      <a:round/>
                      <a:headEnd type="none" w="med" len="med"/>
                      <a:tailEnd type="none" w="med" len="med"/>
                    </a:lnT>
                  </a:tcPr>
                </a:tc>
                <a:tc hMerge="1">
                  <a:txBody>
                    <a:bodyPr/>
                    <a:lstStyle/>
                    <a:p>
                      <a:endParaRPr lang="en-GB" sz="1500" b="0" dirty="0"/>
                    </a:p>
                  </a:txBody>
                  <a:tcPr/>
                </a:tc>
                <a:extLst>
                  <a:ext uri="{0D108BD9-81ED-4DB2-BD59-A6C34878D82A}">
                    <a16:rowId xmlns:a16="http://schemas.microsoft.com/office/drawing/2014/main" val="10009"/>
                  </a:ext>
                </a:extLst>
              </a:tr>
            </a:tbl>
          </a:graphicData>
        </a:graphic>
      </p:graphicFrame>
      <p:sp>
        <p:nvSpPr>
          <p:cNvPr id="2" name="Slide Number Placeholder 1"/>
          <p:cNvSpPr>
            <a:spLocks noGrp="1"/>
          </p:cNvSpPr>
          <p:nvPr>
            <p:ph type="sldNum" sz="quarter" idx="12"/>
          </p:nvPr>
        </p:nvSpPr>
        <p:spPr/>
        <p:txBody>
          <a:bodyPr/>
          <a:lstStyle/>
          <a:p>
            <a:fld id="{16EEAD88-7AB7-4352-89B4-BF917C658D05}" type="slidenum">
              <a:rPr lang="fr-BE" smtClean="0"/>
              <a:pPr/>
              <a:t>42</a:t>
            </a:fld>
            <a:endParaRPr lang="fr-BE"/>
          </a:p>
        </p:txBody>
      </p:sp>
    </p:spTree>
    <p:extLst>
      <p:ext uri="{BB962C8B-B14F-4D97-AF65-F5344CB8AC3E}">
        <p14:creationId xmlns:p14="http://schemas.microsoft.com/office/powerpoint/2010/main" val="46204569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878837381"/>
              </p:ext>
            </p:extLst>
          </p:nvPr>
        </p:nvGraphicFramePr>
        <p:xfrm>
          <a:off x="217819" y="136570"/>
          <a:ext cx="8639176" cy="5242560"/>
        </p:xfrm>
        <a:graphic>
          <a:graphicData uri="http://schemas.openxmlformats.org/drawingml/2006/table">
            <a:tbl>
              <a:tblPr firstRow="1" bandRow="1">
                <a:tableStyleId>{5940675A-B579-460E-94D1-54222C63F5DA}</a:tableStyleId>
              </a:tblPr>
              <a:tblGrid>
                <a:gridCol w="1269786">
                  <a:extLst>
                    <a:ext uri="{9D8B030D-6E8A-4147-A177-3AD203B41FA5}">
                      <a16:colId xmlns:a16="http://schemas.microsoft.com/office/drawing/2014/main" val="20000"/>
                    </a:ext>
                  </a:extLst>
                </a:gridCol>
                <a:gridCol w="3684695">
                  <a:extLst>
                    <a:ext uri="{9D8B030D-6E8A-4147-A177-3AD203B41FA5}">
                      <a16:colId xmlns:a16="http://schemas.microsoft.com/office/drawing/2014/main" val="20001"/>
                    </a:ext>
                  </a:extLst>
                </a:gridCol>
                <a:gridCol w="3684695">
                  <a:extLst>
                    <a:ext uri="{9D8B030D-6E8A-4147-A177-3AD203B41FA5}">
                      <a16:colId xmlns:a16="http://schemas.microsoft.com/office/drawing/2014/main" val="20002"/>
                    </a:ext>
                  </a:extLst>
                </a:gridCol>
              </a:tblGrid>
              <a:tr h="370840">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BE" sz="3000" b="1" baseline="0" dirty="0"/>
                        <a:t>F</a:t>
                      </a:r>
                      <a:r>
                        <a:rPr lang="fr-BE" sz="3000" b="1" baseline="-25000" dirty="0"/>
                        <a:t>2</a:t>
                      </a:r>
                      <a:r>
                        <a:rPr lang="fr-BE" sz="3000" b="1" baseline="0" dirty="0"/>
                        <a:t>   </a:t>
                      </a:r>
                      <a:r>
                        <a:rPr lang="fr-BE" sz="2400" b="1" baseline="0" dirty="0" err="1"/>
                        <a:t>Riesgo</a:t>
                      </a:r>
                      <a:r>
                        <a:rPr lang="fr-BE" sz="2400" b="1" baseline="0" dirty="0"/>
                        <a:t> de </a:t>
                      </a:r>
                      <a:r>
                        <a:rPr lang="fr-BE" sz="2400" b="1" baseline="0" dirty="0" err="1"/>
                        <a:t>exposición</a:t>
                      </a:r>
                      <a:r>
                        <a:rPr lang="fr-BE" sz="2400" b="1" baseline="0" dirty="0"/>
                        <a:t> al </a:t>
                      </a:r>
                      <a:r>
                        <a:rPr lang="fr-BE" sz="2400" b="1" baseline="0" dirty="0" err="1"/>
                        <a:t>Dióxido</a:t>
                      </a:r>
                      <a:r>
                        <a:rPr lang="fr-BE" sz="2400" b="1" baseline="0" dirty="0"/>
                        <a:t> de </a:t>
                      </a:r>
                      <a:r>
                        <a:rPr lang="fr-BE" sz="2400" b="1" baseline="0" dirty="0" err="1"/>
                        <a:t>azufre</a:t>
                      </a:r>
                      <a:endParaRPr lang="en-GB" sz="2400" b="1" baseline="-25000" dirty="0"/>
                    </a:p>
                  </a:txBody>
                  <a:tcPr/>
                </a:tc>
                <a:tc hMerge="1">
                  <a:txBody>
                    <a:bodyPr/>
                    <a:lstStyle/>
                    <a:p>
                      <a:endParaRPr lang="en-GB" dirty="0"/>
                    </a:p>
                  </a:txBody>
                  <a:tcPr/>
                </a:tc>
                <a:tc hMerge="1">
                  <a:txBody>
                    <a:bodyPr/>
                    <a:lstStyle/>
                    <a:p>
                      <a:endParaRPr lang="nl-BE"/>
                    </a:p>
                  </a:txBody>
                  <a:tcPr/>
                </a:tc>
                <a:extLst>
                  <a:ext uri="{0D108BD9-81ED-4DB2-BD59-A6C34878D82A}">
                    <a16:rowId xmlns:a16="http://schemas.microsoft.com/office/drawing/2014/main" val="10000"/>
                  </a:ext>
                </a:extLst>
              </a:tr>
              <a:tr h="370840">
                <a:tc gridSpan="3">
                  <a:txBody>
                    <a:bodyPr/>
                    <a:lstStyle/>
                    <a:p>
                      <a:pPr algn="just"/>
                      <a:r>
                        <a:rPr lang="es-ES" sz="1500" b="0" dirty="0"/>
                        <a:t>Nota: para ambientes costeros europeos el valor de dióxido de azufre es generalmente bajo. Para ambientes interiores el valor de dióxido de azufre es bajo o medio. La alta clasificación es poco común y se asocia con localizaciones industriales especialmente duras o entornos específicos, como los túneles de carretera. La deposición de dióxido de azufre puede ser evaluada de acuerdo con el método en la norma ISO </a:t>
                      </a:r>
                      <a:r>
                        <a:rPr lang="fr-BE" sz="1500" b="0" baseline="0" dirty="0"/>
                        <a:t>9225.</a:t>
                      </a:r>
                      <a:endParaRPr lang="en-GB" sz="1500" b="0" dirty="0"/>
                    </a:p>
                  </a:txBody>
                  <a:tcPr/>
                </a:tc>
                <a:tc hMerge="1">
                  <a:txBody>
                    <a:bodyPr/>
                    <a:lstStyle/>
                    <a:p>
                      <a:endParaRPr lang="en-GB" dirty="0"/>
                    </a:p>
                  </a:txBody>
                  <a:tcPr/>
                </a:tc>
                <a:tc hMerge="1">
                  <a:txBody>
                    <a:bodyPr/>
                    <a:lstStyle/>
                    <a:p>
                      <a:endParaRPr lang="nl-BE"/>
                    </a:p>
                  </a:txBody>
                  <a:tcPr/>
                </a:tc>
                <a:extLst>
                  <a:ext uri="{0D108BD9-81ED-4DB2-BD59-A6C34878D82A}">
                    <a16:rowId xmlns:a16="http://schemas.microsoft.com/office/drawing/2014/main" val="10001"/>
                  </a:ext>
                </a:extLst>
              </a:tr>
              <a:tr h="370840">
                <a:tc>
                  <a:txBody>
                    <a:bodyPr/>
                    <a:lstStyle/>
                    <a:p>
                      <a:pPr algn="ctr"/>
                      <a:r>
                        <a:rPr lang="fr-BE" sz="1500" b="1" dirty="0"/>
                        <a:t>0</a:t>
                      </a:r>
                      <a:endParaRPr lang="en-GB" sz="1500" b="1" dirty="0"/>
                    </a:p>
                  </a:txBody>
                  <a:tcPr anchor="ctr"/>
                </a:tc>
                <a:tc>
                  <a:txBody>
                    <a:bodyPr/>
                    <a:lstStyle/>
                    <a:p>
                      <a:r>
                        <a:rPr lang="fr-BE" sz="1500" b="1" dirty="0" err="1"/>
                        <a:t>Bajo</a:t>
                      </a:r>
                      <a:r>
                        <a:rPr lang="fr-BE" sz="1500" b="1" dirty="0"/>
                        <a:t> </a:t>
                      </a:r>
                      <a:r>
                        <a:rPr lang="fr-BE" sz="1500" b="1" dirty="0" err="1"/>
                        <a:t>riesgo</a:t>
                      </a:r>
                      <a:r>
                        <a:rPr lang="fr-BE" sz="1500" b="1" dirty="0"/>
                        <a:t> de </a:t>
                      </a:r>
                      <a:r>
                        <a:rPr lang="fr-BE" sz="1500" b="1" dirty="0" err="1"/>
                        <a:t>exposición</a:t>
                      </a:r>
                      <a:endParaRPr lang="fr-BE" sz="1500" b="1" dirty="0"/>
                    </a:p>
                  </a:txBody>
                  <a:tcPr>
                    <a:lnR w="12700" cap="flat" cmpd="sng" algn="ctr">
                      <a:noFill/>
                      <a:prstDash val="solid"/>
                      <a:round/>
                      <a:headEnd type="none" w="med" len="med"/>
                      <a:tailEnd type="none" w="med" len="med"/>
                    </a:lnR>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fr-BE" sz="1500" b="0" dirty="0">
                          <a:latin typeface="+mn-lt"/>
                        </a:rPr>
                        <a:t>(&lt;10 µg/m³</a:t>
                      </a:r>
                      <a:r>
                        <a:rPr lang="fr-BE" sz="1500" b="0" baseline="0" dirty="0">
                          <a:latin typeface="+mn-lt"/>
                        </a:rPr>
                        <a:t> </a:t>
                      </a:r>
                      <a:r>
                        <a:rPr lang="fr-BE" sz="1500" b="0" baseline="0" dirty="0" err="1">
                          <a:latin typeface="+mn-lt"/>
                        </a:rPr>
                        <a:t>deposición</a:t>
                      </a:r>
                      <a:r>
                        <a:rPr lang="fr-BE" sz="1500" b="0" baseline="0" dirty="0">
                          <a:latin typeface="+mn-lt"/>
                        </a:rPr>
                        <a:t> media</a:t>
                      </a:r>
                      <a:r>
                        <a:rPr lang="en-GB" sz="1500" b="0" baseline="0" dirty="0">
                          <a:latin typeface="+mn-lt"/>
                        </a:rPr>
                        <a:t>)</a:t>
                      </a:r>
                      <a:endParaRPr lang="en-GB" sz="1500" b="0" dirty="0">
                        <a:latin typeface="+mn-lt"/>
                      </a:endParaRPr>
                    </a:p>
                  </a:txBody>
                  <a:tcPr>
                    <a:lnL w="12700" cap="flat" cmpd="sng" algn="ctr">
                      <a:noFill/>
                      <a:prstDash val="solid"/>
                      <a:round/>
                      <a:headEnd type="none" w="med" len="med"/>
                      <a:tailEnd type="none" w="med" len="med"/>
                    </a:lnL>
                  </a:tcPr>
                </a:tc>
                <a:extLst>
                  <a:ext uri="{0D108BD9-81ED-4DB2-BD59-A6C34878D82A}">
                    <a16:rowId xmlns:a16="http://schemas.microsoft.com/office/drawing/2014/main" val="10002"/>
                  </a:ext>
                </a:extLst>
              </a:tr>
              <a:tr h="370840">
                <a:tc>
                  <a:txBody>
                    <a:bodyPr/>
                    <a:lstStyle/>
                    <a:p>
                      <a:pPr algn="ctr"/>
                      <a:r>
                        <a:rPr lang="fr-BE" sz="1500" b="1" dirty="0"/>
                        <a:t>-5</a:t>
                      </a:r>
                      <a:endParaRPr lang="en-GB" sz="1500" b="1" dirty="0"/>
                    </a:p>
                  </a:txBody>
                  <a:tcPr anchor="ctr"/>
                </a:tc>
                <a:tc>
                  <a:txBody>
                    <a:bodyPr/>
                    <a:lstStyle/>
                    <a:p>
                      <a:r>
                        <a:rPr lang="fr-BE" sz="1500" b="1" dirty="0" err="1"/>
                        <a:t>Riesgo</a:t>
                      </a:r>
                      <a:r>
                        <a:rPr lang="fr-BE" sz="1500" b="1" dirty="0"/>
                        <a:t> medio de </a:t>
                      </a:r>
                      <a:r>
                        <a:rPr lang="fr-BE" sz="1500" b="1" dirty="0" err="1"/>
                        <a:t>exposición</a:t>
                      </a:r>
                      <a:endParaRPr lang="fr-BE" sz="1500" b="1" baseline="0" dirty="0"/>
                    </a:p>
                  </a:txBody>
                  <a:tcPr>
                    <a:lnR w="12700" cap="flat" cmpd="sng" algn="ctr">
                      <a:noFill/>
                      <a:prstDash val="solid"/>
                      <a:round/>
                      <a:headEnd type="none" w="med" len="med"/>
                      <a:tailEnd type="none" w="med" len="med"/>
                    </a:lnR>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fr-BE" sz="1500" b="0" baseline="0" dirty="0"/>
                        <a:t>(10 – 90 </a:t>
                      </a:r>
                      <a:r>
                        <a:rPr lang="fr-BE" sz="1500" b="0" dirty="0">
                          <a:latin typeface="+mn-lt"/>
                        </a:rPr>
                        <a:t>µg/m³ </a:t>
                      </a:r>
                      <a:r>
                        <a:rPr lang="fr-BE" sz="1500" b="0" baseline="0" dirty="0" err="1">
                          <a:latin typeface="+mn-lt"/>
                        </a:rPr>
                        <a:t>deposición</a:t>
                      </a:r>
                      <a:r>
                        <a:rPr lang="fr-BE" sz="1500" b="0" baseline="0" dirty="0">
                          <a:latin typeface="+mn-lt"/>
                        </a:rPr>
                        <a:t> media</a:t>
                      </a:r>
                      <a:r>
                        <a:rPr lang="en-GB" sz="1500" b="0" dirty="0">
                          <a:latin typeface="+mn-lt"/>
                        </a:rPr>
                        <a:t>)</a:t>
                      </a:r>
                      <a:endParaRPr lang="en-GB" sz="1500" b="0" dirty="0"/>
                    </a:p>
                  </a:txBody>
                  <a:tcPr>
                    <a:lnL w="12700" cap="flat" cmpd="sng" algn="ctr">
                      <a:noFill/>
                      <a:prstDash val="solid"/>
                      <a:round/>
                      <a:headEnd type="none" w="med" len="med"/>
                      <a:tailEnd type="none" w="med" len="med"/>
                    </a:lnL>
                  </a:tcPr>
                </a:tc>
                <a:extLst>
                  <a:ext uri="{0D108BD9-81ED-4DB2-BD59-A6C34878D82A}">
                    <a16:rowId xmlns:a16="http://schemas.microsoft.com/office/drawing/2014/main" val="10003"/>
                  </a:ext>
                </a:extLst>
              </a:tr>
              <a:tr h="370840">
                <a:tc>
                  <a:txBody>
                    <a:bodyPr/>
                    <a:lstStyle/>
                    <a:p>
                      <a:pPr algn="ctr"/>
                      <a:r>
                        <a:rPr lang="fr-BE" sz="1500" b="1" dirty="0"/>
                        <a:t>-10</a:t>
                      </a:r>
                      <a:endParaRPr lang="en-GB" sz="1500" b="1"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BE" sz="1500" b="1" dirty="0"/>
                        <a:t>Alto </a:t>
                      </a:r>
                      <a:r>
                        <a:rPr lang="fr-BE" sz="1500" b="1" dirty="0" err="1"/>
                        <a:t>riesgo</a:t>
                      </a:r>
                      <a:r>
                        <a:rPr lang="fr-BE" sz="1500" b="1" dirty="0"/>
                        <a:t> de </a:t>
                      </a:r>
                      <a:r>
                        <a:rPr lang="fr-BE" sz="1500" b="1" dirty="0" err="1"/>
                        <a:t>exposición</a:t>
                      </a:r>
                      <a:endParaRPr lang="fr-BE" sz="1500" b="1" dirty="0"/>
                    </a:p>
                  </a:txBody>
                  <a:tcPr>
                    <a:lnR w="12700" cap="flat" cmpd="sng" algn="ctr">
                      <a:noFill/>
                      <a:prstDash val="solid"/>
                      <a:round/>
                      <a:headEnd type="none" w="med" len="med"/>
                      <a:tailEnd type="none" w="med" len="med"/>
                    </a:lnR>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fr-BE" sz="1500" b="0" baseline="0" dirty="0"/>
                        <a:t>(90 – 250 </a:t>
                      </a:r>
                      <a:r>
                        <a:rPr lang="fr-BE" sz="1500" b="0" dirty="0">
                          <a:latin typeface="+mn-lt"/>
                        </a:rPr>
                        <a:t>µg/m³ </a:t>
                      </a:r>
                      <a:r>
                        <a:rPr lang="fr-BE" sz="1500" b="0" baseline="0" dirty="0" err="1">
                          <a:latin typeface="+mn-lt"/>
                        </a:rPr>
                        <a:t>deposición</a:t>
                      </a:r>
                      <a:r>
                        <a:rPr lang="fr-BE" sz="1500" b="0" baseline="0" dirty="0">
                          <a:latin typeface="+mn-lt"/>
                        </a:rPr>
                        <a:t> media</a:t>
                      </a:r>
                      <a:r>
                        <a:rPr lang="en-GB" sz="1500" b="0" baseline="0" dirty="0">
                          <a:latin typeface="+mn-lt"/>
                        </a:rPr>
                        <a:t>)</a:t>
                      </a:r>
                      <a:endParaRPr lang="en-GB" sz="1500" b="0" dirty="0"/>
                    </a:p>
                  </a:txBody>
                  <a:tcPr>
                    <a:lnL w="12700" cap="flat" cmpd="sng" algn="ctr">
                      <a:noFill/>
                      <a:prstDash val="solid"/>
                      <a:round/>
                      <a:headEnd type="none" w="med" len="med"/>
                      <a:tailEnd type="none" w="med" len="med"/>
                    </a:lnL>
                  </a:tcPr>
                </a:tc>
                <a:extLst>
                  <a:ext uri="{0D108BD9-81ED-4DB2-BD59-A6C34878D82A}">
                    <a16:rowId xmlns:a16="http://schemas.microsoft.com/office/drawing/2014/main" val="10004"/>
                  </a:ext>
                </a:extLst>
              </a:tr>
              <a:tr h="370840">
                <a:tc>
                  <a:txBody>
                    <a:bodyPr/>
                    <a:lstStyle/>
                    <a:p>
                      <a:pPr algn="ctr"/>
                      <a:endParaRPr lang="en-GB" sz="1500" b="1"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endParaRPr lang="fr-BE" sz="1500" b="1" baseline="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GB" sz="1500" b="0" dirty="0"/>
                    </a:p>
                    <a:p>
                      <a:pPr marL="0" marR="0" indent="0" algn="r" defTabSz="914400" rtl="0" eaLnBrk="1" fontAlgn="auto" latinLnBrk="0" hangingPunct="1">
                        <a:lnSpc>
                          <a:spcPct val="100000"/>
                        </a:lnSpc>
                        <a:spcBef>
                          <a:spcPts val="0"/>
                        </a:spcBef>
                        <a:spcAft>
                          <a:spcPts val="0"/>
                        </a:spcAft>
                        <a:buClrTx/>
                        <a:buSzTx/>
                        <a:buFontTx/>
                        <a:buNone/>
                        <a:tabLst/>
                        <a:defRPr/>
                      </a:pPr>
                      <a:endParaRPr lang="en-GB" sz="1500" b="0" dirty="0"/>
                    </a:p>
                    <a:p>
                      <a:pPr marL="0" marR="0" indent="0" algn="r" defTabSz="914400" rtl="0" eaLnBrk="1" fontAlgn="auto" latinLnBrk="0" hangingPunct="1">
                        <a:lnSpc>
                          <a:spcPct val="100000"/>
                        </a:lnSpc>
                        <a:spcBef>
                          <a:spcPts val="0"/>
                        </a:spcBef>
                        <a:spcAft>
                          <a:spcPts val="0"/>
                        </a:spcAft>
                        <a:buClrTx/>
                        <a:buSzTx/>
                        <a:buFontTx/>
                        <a:buNone/>
                        <a:tabLst/>
                        <a:defRPr/>
                      </a:pPr>
                      <a:endParaRPr lang="en-GB" sz="1500" b="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extLst>
                  <a:ext uri="{0D108BD9-81ED-4DB2-BD59-A6C34878D82A}">
                    <a16:rowId xmlns:a16="http://schemas.microsoft.com/office/drawing/2014/main" val="10005"/>
                  </a:ext>
                </a:extLst>
              </a:tr>
              <a:tr h="370840">
                <a:tc gridSpan="3">
                  <a:txBody>
                    <a:bodyPr/>
                    <a:lstStyle/>
                    <a:p>
                      <a:pPr algn="just"/>
                      <a:r>
                        <a:rPr lang="fr-BE" sz="2400" b="1" dirty="0"/>
                        <a:t>F</a:t>
                      </a:r>
                      <a:r>
                        <a:rPr lang="fr-BE" sz="2400" b="1" baseline="-25000" dirty="0"/>
                        <a:t>3</a:t>
                      </a:r>
                      <a:r>
                        <a:rPr lang="fr-BE" sz="2400" b="1" baseline="0" dirty="0"/>
                        <a:t> </a:t>
                      </a:r>
                      <a:r>
                        <a:rPr lang="fr-BE" sz="2400" b="1" baseline="0" dirty="0" err="1"/>
                        <a:t>Regimen</a:t>
                      </a:r>
                      <a:r>
                        <a:rPr lang="fr-BE" sz="2400" b="1" baseline="0" dirty="0"/>
                        <a:t> de </a:t>
                      </a:r>
                      <a:r>
                        <a:rPr lang="fr-BE" sz="2400" b="1" baseline="0" dirty="0" err="1"/>
                        <a:t>limpieza</a:t>
                      </a:r>
                      <a:r>
                        <a:rPr lang="fr-BE" sz="2400" b="1" baseline="0" dirty="0"/>
                        <a:t> ó </a:t>
                      </a:r>
                      <a:r>
                        <a:rPr lang="fr-BE" sz="2400" b="1" baseline="0" dirty="0" err="1"/>
                        <a:t>exposición</a:t>
                      </a:r>
                      <a:r>
                        <a:rPr lang="fr-BE" sz="2400" b="1" baseline="0" dirty="0"/>
                        <a:t> al </a:t>
                      </a:r>
                      <a:r>
                        <a:rPr lang="fr-BE" sz="2400" b="1" baseline="0" dirty="0" err="1"/>
                        <a:t>lavado</a:t>
                      </a:r>
                      <a:r>
                        <a:rPr lang="fr-BE" sz="2400" b="1" baseline="0" dirty="0"/>
                        <a:t> </a:t>
                      </a:r>
                      <a:r>
                        <a:rPr lang="fr-BE" sz="2400" b="1" baseline="0" dirty="0" err="1"/>
                        <a:t>por</a:t>
                      </a:r>
                      <a:r>
                        <a:rPr lang="fr-BE" sz="2400" b="1" baseline="0" dirty="0"/>
                        <a:t> </a:t>
                      </a:r>
                      <a:r>
                        <a:rPr lang="fr-BE" sz="2400" b="1" baseline="0" dirty="0" err="1"/>
                        <a:t>agua</a:t>
                      </a:r>
                      <a:r>
                        <a:rPr lang="fr-BE" sz="2400" b="1" baseline="0" dirty="0"/>
                        <a:t> de </a:t>
                      </a:r>
                      <a:r>
                        <a:rPr lang="fr-BE" sz="2400" b="1" baseline="0" dirty="0" err="1"/>
                        <a:t>lluvia</a:t>
                      </a:r>
                      <a:r>
                        <a:rPr lang="fr-BE" sz="1500" b="1" baseline="0" dirty="0"/>
                        <a:t>                                                                                                                                                 (Si F</a:t>
                      </a:r>
                      <a:r>
                        <a:rPr lang="fr-BE" sz="1500" b="1" baseline="-25000" dirty="0"/>
                        <a:t>1</a:t>
                      </a:r>
                      <a:r>
                        <a:rPr lang="fr-BE" sz="1500" b="1" baseline="0" dirty="0"/>
                        <a:t> + F</a:t>
                      </a:r>
                      <a:r>
                        <a:rPr lang="fr-BE" sz="1500" b="1" baseline="-25000" dirty="0"/>
                        <a:t>2</a:t>
                      </a:r>
                      <a:r>
                        <a:rPr lang="fr-BE" sz="1500" b="1" baseline="0" dirty="0"/>
                        <a:t> = 0, </a:t>
                      </a:r>
                      <a:r>
                        <a:rPr lang="fr-BE" sz="1500" b="1" baseline="0" dirty="0" err="1"/>
                        <a:t>entonces</a:t>
                      </a:r>
                      <a:r>
                        <a:rPr lang="fr-BE" sz="1500" b="1" baseline="0" dirty="0"/>
                        <a:t> F</a:t>
                      </a:r>
                      <a:r>
                        <a:rPr lang="fr-BE" sz="1500" b="1" baseline="-25000" dirty="0"/>
                        <a:t>3</a:t>
                      </a:r>
                      <a:r>
                        <a:rPr lang="fr-BE" sz="1500" b="1" baseline="0" dirty="0"/>
                        <a:t> = 0)</a:t>
                      </a:r>
                      <a:endParaRPr lang="en-GB" sz="1500" b="1" dirty="0"/>
                    </a:p>
                  </a:txBody>
                  <a:tcPr anchor="ctr"/>
                </a:tc>
                <a:tc hMerge="1">
                  <a:txBody>
                    <a:bodyPr/>
                    <a:lstStyle/>
                    <a:p>
                      <a:endParaRPr lang="en-GB" sz="1500" b="0" dirty="0"/>
                    </a:p>
                  </a:txBody>
                  <a:tcPr/>
                </a:tc>
                <a:tc hMerge="1">
                  <a:txBody>
                    <a:bodyPr/>
                    <a:lstStyle/>
                    <a:p>
                      <a:endParaRPr lang="nl-BE"/>
                    </a:p>
                  </a:txBody>
                  <a:tcPr/>
                </a:tc>
                <a:extLst>
                  <a:ext uri="{0D108BD9-81ED-4DB2-BD59-A6C34878D82A}">
                    <a16:rowId xmlns:a16="http://schemas.microsoft.com/office/drawing/2014/main" val="10006"/>
                  </a:ext>
                </a:extLst>
              </a:tr>
              <a:tr h="370840">
                <a:tc>
                  <a:txBody>
                    <a:bodyPr/>
                    <a:lstStyle/>
                    <a:p>
                      <a:pPr algn="ctr"/>
                      <a:r>
                        <a:rPr lang="fr-BE" sz="1500" b="1" dirty="0"/>
                        <a:t>0</a:t>
                      </a:r>
                      <a:endParaRPr lang="en-GB" sz="1500" b="1" dirty="0"/>
                    </a:p>
                  </a:txBody>
                  <a:tcPr anchor="ctr"/>
                </a:tc>
                <a:tc gridSpan="2">
                  <a:txBody>
                    <a:bodyPr/>
                    <a:lstStyle/>
                    <a:p>
                      <a:r>
                        <a:rPr lang="fr-BE" sz="1500" b="0" dirty="0" err="1"/>
                        <a:t>Totalmente</a:t>
                      </a:r>
                      <a:r>
                        <a:rPr lang="fr-BE" sz="1500" b="0" dirty="0"/>
                        <a:t> </a:t>
                      </a:r>
                      <a:r>
                        <a:rPr lang="fr-BE" sz="1500" b="0" dirty="0" err="1"/>
                        <a:t>expuesto</a:t>
                      </a:r>
                      <a:r>
                        <a:rPr lang="fr-BE" sz="1500" b="0" dirty="0"/>
                        <a:t> a la </a:t>
                      </a:r>
                      <a:r>
                        <a:rPr lang="fr-BE" sz="1500" b="0" dirty="0" err="1"/>
                        <a:t>lluvia</a:t>
                      </a:r>
                      <a:endParaRPr lang="en-GB" sz="1500" b="0" dirty="0"/>
                    </a:p>
                  </a:txBody>
                  <a:tcPr/>
                </a:tc>
                <a:tc hMerge="1">
                  <a:txBody>
                    <a:bodyPr/>
                    <a:lstStyle/>
                    <a:p>
                      <a:endParaRPr lang="nl-BE"/>
                    </a:p>
                  </a:txBody>
                  <a:tcPr/>
                </a:tc>
                <a:extLst>
                  <a:ext uri="{0D108BD9-81ED-4DB2-BD59-A6C34878D82A}">
                    <a16:rowId xmlns:a16="http://schemas.microsoft.com/office/drawing/2014/main" val="10007"/>
                  </a:ext>
                </a:extLst>
              </a:tr>
              <a:tr h="370840">
                <a:tc>
                  <a:txBody>
                    <a:bodyPr/>
                    <a:lstStyle/>
                    <a:p>
                      <a:pPr marL="0" indent="0" algn="ctr">
                        <a:buFontTx/>
                        <a:buNone/>
                      </a:pPr>
                      <a:r>
                        <a:rPr lang="fr-BE" sz="1500" b="1" dirty="0"/>
                        <a:t>-2</a:t>
                      </a:r>
                      <a:endParaRPr lang="en-GB" sz="1500" b="1" dirty="0"/>
                    </a:p>
                  </a:txBody>
                  <a:tcPr anchor="ctr"/>
                </a:tc>
                <a:tc gridSpan="2">
                  <a:txBody>
                    <a:bodyPr/>
                    <a:lstStyle/>
                    <a:p>
                      <a:r>
                        <a:rPr lang="fr-BE" sz="1500" b="0" dirty="0"/>
                        <a:t>Con </a:t>
                      </a:r>
                      <a:r>
                        <a:rPr lang="fr-BE" sz="1500" b="0" dirty="0" err="1"/>
                        <a:t>regimen</a:t>
                      </a:r>
                      <a:r>
                        <a:rPr lang="fr-BE" sz="1500" b="0" dirty="0"/>
                        <a:t> </a:t>
                      </a:r>
                      <a:r>
                        <a:rPr lang="fr-BE" sz="1500" b="0" dirty="0" err="1"/>
                        <a:t>especifico</a:t>
                      </a:r>
                      <a:r>
                        <a:rPr lang="fr-BE" sz="1500" b="0" dirty="0"/>
                        <a:t> de </a:t>
                      </a:r>
                      <a:r>
                        <a:rPr lang="fr-BE" sz="1500" b="0" dirty="0" err="1"/>
                        <a:t>limpieza</a:t>
                      </a:r>
                      <a:endParaRPr lang="en-GB" sz="1500" b="0" dirty="0"/>
                    </a:p>
                  </a:txBody>
                  <a:tcPr/>
                </a:tc>
                <a:tc hMerge="1">
                  <a:txBody>
                    <a:bodyPr/>
                    <a:lstStyle/>
                    <a:p>
                      <a:endParaRPr lang="nl-BE"/>
                    </a:p>
                  </a:txBody>
                  <a:tcPr/>
                </a:tc>
                <a:extLst>
                  <a:ext uri="{0D108BD9-81ED-4DB2-BD59-A6C34878D82A}">
                    <a16:rowId xmlns:a16="http://schemas.microsoft.com/office/drawing/2014/main" val="10008"/>
                  </a:ext>
                </a:extLst>
              </a:tr>
              <a:tr h="370840">
                <a:tc>
                  <a:txBody>
                    <a:bodyPr/>
                    <a:lstStyle/>
                    <a:p>
                      <a:pPr marL="0" indent="0" algn="ctr">
                        <a:buFontTx/>
                        <a:buNone/>
                      </a:pPr>
                      <a:r>
                        <a:rPr lang="fr-BE" sz="1500" b="1" dirty="0"/>
                        <a:t>-7</a:t>
                      </a:r>
                      <a:endParaRPr lang="en-GB" sz="1500" b="1" dirty="0"/>
                    </a:p>
                  </a:txBody>
                  <a:tcPr anchor="ctr"/>
                </a:tc>
                <a:tc gridSpan="2">
                  <a:txBody>
                    <a:bodyPr/>
                    <a:lstStyle/>
                    <a:p>
                      <a:r>
                        <a:rPr lang="fr-BE" sz="1500" b="0" dirty="0"/>
                        <a:t>No </a:t>
                      </a:r>
                      <a:r>
                        <a:rPr lang="fr-BE" sz="1500" b="0" dirty="0" err="1"/>
                        <a:t>lavado</a:t>
                      </a:r>
                      <a:r>
                        <a:rPr lang="fr-BE" sz="1500" b="0" dirty="0"/>
                        <a:t> </a:t>
                      </a:r>
                      <a:r>
                        <a:rPr lang="fr-BE" sz="1500" b="0" dirty="0" err="1"/>
                        <a:t>por</a:t>
                      </a:r>
                      <a:r>
                        <a:rPr lang="fr-BE" sz="1500" b="0" dirty="0"/>
                        <a:t> la </a:t>
                      </a:r>
                      <a:r>
                        <a:rPr lang="fr-BE" sz="1500" b="0" dirty="0" err="1"/>
                        <a:t>lluvia</a:t>
                      </a:r>
                      <a:r>
                        <a:rPr lang="fr-BE" sz="1500" b="0" dirty="0"/>
                        <a:t> ó sin </a:t>
                      </a:r>
                      <a:r>
                        <a:rPr lang="fr-BE" sz="1500" b="0" dirty="0" err="1"/>
                        <a:t>regimen</a:t>
                      </a:r>
                      <a:r>
                        <a:rPr lang="fr-BE" sz="1500" b="0" dirty="0"/>
                        <a:t> </a:t>
                      </a:r>
                      <a:r>
                        <a:rPr lang="fr-BE" sz="1500" b="0" dirty="0" err="1"/>
                        <a:t>específico</a:t>
                      </a:r>
                      <a:r>
                        <a:rPr lang="fr-BE" sz="1500" b="0" dirty="0"/>
                        <a:t> de </a:t>
                      </a:r>
                      <a:r>
                        <a:rPr lang="fr-BE" sz="1500" b="0" dirty="0" err="1"/>
                        <a:t>limpieza</a:t>
                      </a:r>
                      <a:endParaRPr lang="en-GB" sz="1500" b="0" dirty="0"/>
                    </a:p>
                  </a:txBody>
                  <a:tcPr/>
                </a:tc>
                <a:tc hMerge="1">
                  <a:txBody>
                    <a:bodyPr/>
                    <a:lstStyle/>
                    <a:p>
                      <a:endParaRPr lang="nl-BE"/>
                    </a:p>
                  </a:txBody>
                  <a:tcPr/>
                </a:tc>
                <a:extLst>
                  <a:ext uri="{0D108BD9-81ED-4DB2-BD59-A6C34878D82A}">
                    <a16:rowId xmlns:a16="http://schemas.microsoft.com/office/drawing/2014/main" val="10009"/>
                  </a:ext>
                </a:extLst>
              </a:tr>
            </a:tbl>
          </a:graphicData>
        </a:graphic>
      </p:graphicFrame>
      <p:sp>
        <p:nvSpPr>
          <p:cNvPr id="2" name="Slide Number Placeholder 1"/>
          <p:cNvSpPr>
            <a:spLocks noGrp="1"/>
          </p:cNvSpPr>
          <p:nvPr>
            <p:ph type="sldNum" sz="quarter" idx="12"/>
          </p:nvPr>
        </p:nvSpPr>
        <p:spPr/>
        <p:txBody>
          <a:bodyPr/>
          <a:lstStyle/>
          <a:p>
            <a:fld id="{16EEAD88-7AB7-4352-89B4-BF917C658D05}" type="slidenum">
              <a:rPr lang="fr-BE" smtClean="0"/>
              <a:pPr/>
              <a:t>43</a:t>
            </a:fld>
            <a:endParaRPr lang="fr-BE"/>
          </a:p>
        </p:txBody>
      </p:sp>
    </p:spTree>
    <p:extLst>
      <p:ext uri="{BB962C8B-B14F-4D97-AF65-F5344CB8AC3E}">
        <p14:creationId xmlns:p14="http://schemas.microsoft.com/office/powerpoint/2010/main" val="386156218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BE" sz="4000" dirty="0"/>
              <a:t>Tabla de </a:t>
            </a:r>
            <a:r>
              <a:rPr lang="fr-BE" sz="4000" dirty="0" err="1"/>
              <a:t>correspondencias</a:t>
            </a:r>
            <a:endParaRPr lang="en-GB" sz="4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641683163"/>
              </p:ext>
            </p:extLst>
          </p:nvPr>
        </p:nvGraphicFramePr>
        <p:xfrm>
          <a:off x="457200" y="1600200"/>
          <a:ext cx="8229606" cy="2447109"/>
        </p:xfrm>
        <a:graphic>
          <a:graphicData uri="http://schemas.openxmlformats.org/drawingml/2006/table">
            <a:tbl>
              <a:tblPr firstRow="1" bandRow="1">
                <a:tableStyleId>{5940675A-B579-460E-94D1-54222C63F5DA}</a:tableStyleId>
              </a:tblPr>
              <a:tblGrid>
                <a:gridCol w="4114803">
                  <a:extLst>
                    <a:ext uri="{9D8B030D-6E8A-4147-A177-3AD203B41FA5}">
                      <a16:colId xmlns:a16="http://schemas.microsoft.com/office/drawing/2014/main" val="20000"/>
                    </a:ext>
                  </a:extLst>
                </a:gridCol>
                <a:gridCol w="4114803">
                  <a:extLst>
                    <a:ext uri="{9D8B030D-6E8A-4147-A177-3AD203B41FA5}">
                      <a16:colId xmlns:a16="http://schemas.microsoft.com/office/drawing/2014/main" val="20001"/>
                    </a:ext>
                  </a:extLst>
                </a:gridCol>
              </a:tblGrid>
              <a:tr h="435429">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BE" sz="2400" b="1" baseline="-25000" dirty="0"/>
                        <a:t>Tabla A.2: </a:t>
                      </a:r>
                      <a:r>
                        <a:rPr lang="fr-BE" sz="2400" b="1" baseline="-25000" dirty="0" err="1"/>
                        <a:t>Determinación</a:t>
                      </a:r>
                      <a:r>
                        <a:rPr lang="fr-BE" sz="2400" b="1" baseline="-25000" dirty="0"/>
                        <a:t> de la Clase de Resistencia a Corrosion -  </a:t>
                      </a:r>
                      <a:r>
                        <a:rPr lang="fr-BE" sz="2800" b="1" baseline="-25000" dirty="0"/>
                        <a:t>CRC</a:t>
                      </a:r>
                      <a:endParaRPr lang="en-GB" sz="2800" b="1" baseline="-25000" dirty="0"/>
                    </a:p>
                  </a:txBody>
                  <a:tcPr marL="87105" marR="87105"/>
                </a:tc>
                <a:tc hMerge="1">
                  <a:txBody>
                    <a:bodyPr/>
                    <a:lstStyle/>
                    <a:p>
                      <a:endParaRPr lang="en-GB"/>
                    </a:p>
                  </a:txBody>
                  <a:tcPr/>
                </a:tc>
                <a:extLst>
                  <a:ext uri="{0D108BD9-81ED-4DB2-BD59-A6C34878D82A}">
                    <a16:rowId xmlns:a16="http://schemas.microsoft.com/office/drawing/2014/main" val="10000"/>
                  </a:ext>
                </a:extLst>
              </a:tr>
              <a:tr h="306000">
                <a:tc>
                  <a:txBody>
                    <a:bodyPr/>
                    <a:lstStyle/>
                    <a:p>
                      <a:pPr algn="just"/>
                      <a:r>
                        <a:rPr lang="fr-BE" sz="1600" b="0" dirty="0">
                          <a:latin typeface="+mn-lt"/>
                        </a:rPr>
                        <a:t>Factor de Resistencia a Corrosion</a:t>
                      </a:r>
                      <a:r>
                        <a:rPr lang="fr-BE" sz="1600" b="0" baseline="0" dirty="0">
                          <a:latin typeface="+mn-lt"/>
                        </a:rPr>
                        <a:t> (CRF)</a:t>
                      </a:r>
                      <a:endParaRPr lang="en-GB" sz="1600" b="0" dirty="0">
                        <a:latin typeface="+mn-lt"/>
                      </a:endParaRPr>
                    </a:p>
                  </a:txBody>
                  <a:tcPr marL="87105" marR="87105" anchor="ctr"/>
                </a:tc>
                <a:tc>
                  <a:txBody>
                    <a:bodyPr/>
                    <a:lstStyle/>
                    <a:p>
                      <a:pPr algn="just"/>
                      <a:r>
                        <a:rPr lang="fr-BE" sz="1600" b="0" dirty="0">
                          <a:latin typeface="+mn-lt"/>
                        </a:rPr>
                        <a:t>Clase de Resistencia a Corrosion</a:t>
                      </a:r>
                      <a:r>
                        <a:rPr lang="fr-BE" sz="1600" b="0" baseline="0" dirty="0">
                          <a:latin typeface="+mn-lt"/>
                        </a:rPr>
                        <a:t>  (CRC)</a:t>
                      </a:r>
                      <a:endParaRPr lang="en-GB" sz="1600" b="0" dirty="0">
                        <a:latin typeface="+mn-lt"/>
                      </a:endParaRPr>
                    </a:p>
                  </a:txBody>
                  <a:tcPr marL="87105" marR="87105" anchor="ctr"/>
                </a:tc>
                <a:extLst>
                  <a:ext uri="{0D108BD9-81ED-4DB2-BD59-A6C34878D82A}">
                    <a16:rowId xmlns:a16="http://schemas.microsoft.com/office/drawing/2014/main" val="10001"/>
                  </a:ext>
                </a:extLst>
              </a:tr>
              <a:tr h="306000">
                <a:tc>
                  <a:txBody>
                    <a:bodyPr/>
                    <a:lstStyle/>
                    <a:p>
                      <a:pPr algn="ctr"/>
                      <a:r>
                        <a:rPr lang="fr-BE" sz="1600" b="0" dirty="0">
                          <a:latin typeface="+mn-lt"/>
                        </a:rPr>
                        <a:t>CRF = 1</a:t>
                      </a:r>
                      <a:endParaRPr lang="en-GB" sz="1600" b="0" dirty="0">
                        <a:latin typeface="+mn-lt"/>
                      </a:endParaRPr>
                    </a:p>
                  </a:txBody>
                  <a:tcPr marL="87105" marR="87105" anchor="ctr"/>
                </a:tc>
                <a:tc>
                  <a:txBody>
                    <a:bodyPr/>
                    <a:lstStyle/>
                    <a:p>
                      <a:pPr algn="just"/>
                      <a:r>
                        <a:rPr lang="fr-BE" sz="1600" b="0" dirty="0">
                          <a:latin typeface="+mn-lt"/>
                        </a:rPr>
                        <a:t>I</a:t>
                      </a:r>
                      <a:endParaRPr lang="en-GB" sz="1600" b="0" dirty="0">
                        <a:latin typeface="+mn-lt"/>
                      </a:endParaRPr>
                    </a:p>
                  </a:txBody>
                  <a:tcPr marL="87105" marR="87105" anchor="ctr"/>
                </a:tc>
                <a:extLst>
                  <a:ext uri="{0D108BD9-81ED-4DB2-BD59-A6C34878D82A}">
                    <a16:rowId xmlns:a16="http://schemas.microsoft.com/office/drawing/2014/main" val="10002"/>
                  </a:ext>
                </a:extLst>
              </a:tr>
              <a:tr h="306000">
                <a:tc>
                  <a:txBody>
                    <a:bodyPr/>
                    <a:lstStyle/>
                    <a:p>
                      <a:pPr algn="ctr"/>
                      <a:r>
                        <a:rPr lang="fr-BE" sz="1600" b="0" dirty="0">
                          <a:latin typeface="+mn-lt"/>
                        </a:rPr>
                        <a:t>0 ≥ CRF &gt; -7</a:t>
                      </a:r>
                      <a:endParaRPr lang="en-GB" sz="1600" b="0" dirty="0">
                        <a:latin typeface="+mn-lt"/>
                      </a:endParaRPr>
                    </a:p>
                  </a:txBody>
                  <a:tcPr marL="87105" marR="87105" anchor="ctr"/>
                </a:tc>
                <a:tc>
                  <a:txBody>
                    <a:bodyPr/>
                    <a:lstStyle/>
                    <a:p>
                      <a:pPr algn="just"/>
                      <a:r>
                        <a:rPr lang="fr-BE" sz="1600" b="0" dirty="0">
                          <a:latin typeface="+mn-lt"/>
                        </a:rPr>
                        <a:t>II</a:t>
                      </a:r>
                      <a:endParaRPr lang="en-GB" sz="1600" b="0" dirty="0">
                        <a:latin typeface="+mn-lt"/>
                      </a:endParaRPr>
                    </a:p>
                  </a:txBody>
                  <a:tcPr marL="87105" marR="87105" anchor="ctr"/>
                </a:tc>
                <a:extLst>
                  <a:ext uri="{0D108BD9-81ED-4DB2-BD59-A6C34878D82A}">
                    <a16:rowId xmlns:a16="http://schemas.microsoft.com/office/drawing/2014/main" val="10003"/>
                  </a:ext>
                </a:extLst>
              </a:tr>
              <a:tr h="306000">
                <a:tc>
                  <a:txBody>
                    <a:bodyPr/>
                    <a:lstStyle/>
                    <a:p>
                      <a:pPr algn="ctr"/>
                      <a:r>
                        <a:rPr lang="fr-BE" sz="1600" b="0" dirty="0">
                          <a:latin typeface="+mn-lt"/>
                        </a:rPr>
                        <a:t>-7 ≥ CRF &gt; -15</a:t>
                      </a:r>
                      <a:endParaRPr lang="en-GB" sz="1600" b="0" dirty="0">
                        <a:latin typeface="+mn-lt"/>
                      </a:endParaRPr>
                    </a:p>
                  </a:txBody>
                  <a:tcPr marL="87105" marR="87105" anchor="ctr"/>
                </a:tc>
                <a:tc>
                  <a:txBody>
                    <a:bodyPr/>
                    <a:lstStyle/>
                    <a:p>
                      <a:pPr algn="just"/>
                      <a:r>
                        <a:rPr lang="fr-BE" sz="1600" b="0" dirty="0">
                          <a:latin typeface="+mn-lt"/>
                        </a:rPr>
                        <a:t>III</a:t>
                      </a:r>
                      <a:endParaRPr lang="en-GB" sz="1600" b="0" dirty="0">
                        <a:latin typeface="+mn-lt"/>
                      </a:endParaRPr>
                    </a:p>
                  </a:txBody>
                  <a:tcPr marL="87105" marR="87105" anchor="ctr"/>
                </a:tc>
                <a:extLst>
                  <a:ext uri="{0D108BD9-81ED-4DB2-BD59-A6C34878D82A}">
                    <a16:rowId xmlns:a16="http://schemas.microsoft.com/office/drawing/2014/main" val="10004"/>
                  </a:ext>
                </a:extLst>
              </a:tr>
              <a:tr h="306000">
                <a:tc>
                  <a:txBody>
                    <a:bodyPr/>
                    <a:lstStyle/>
                    <a:p>
                      <a:pPr algn="ctr"/>
                      <a:r>
                        <a:rPr lang="fr-BE" sz="1600" b="0" dirty="0">
                          <a:latin typeface="+mn-lt"/>
                        </a:rPr>
                        <a:t>-15 ≥ CRF ≥ -20</a:t>
                      </a:r>
                      <a:endParaRPr lang="en-GB" sz="1600" b="0" dirty="0">
                        <a:latin typeface="+mn-lt"/>
                      </a:endParaRPr>
                    </a:p>
                  </a:txBody>
                  <a:tcPr marL="87105" marR="87105" anchor="ctr"/>
                </a:tc>
                <a:tc>
                  <a:txBody>
                    <a:bodyPr/>
                    <a:lstStyle/>
                    <a:p>
                      <a:pPr algn="just"/>
                      <a:r>
                        <a:rPr lang="fr-BE" sz="1600" b="0" dirty="0">
                          <a:latin typeface="+mn-lt"/>
                        </a:rPr>
                        <a:t>IV</a:t>
                      </a:r>
                      <a:endParaRPr lang="en-GB" sz="1600" b="0" dirty="0">
                        <a:latin typeface="+mn-lt"/>
                      </a:endParaRPr>
                    </a:p>
                  </a:txBody>
                  <a:tcPr marL="87105" marR="87105" anchor="ctr"/>
                </a:tc>
                <a:extLst>
                  <a:ext uri="{0D108BD9-81ED-4DB2-BD59-A6C34878D82A}">
                    <a16:rowId xmlns:a16="http://schemas.microsoft.com/office/drawing/2014/main" val="10005"/>
                  </a:ext>
                </a:extLst>
              </a:tr>
              <a:tr h="306000">
                <a:tc>
                  <a:txBody>
                    <a:bodyPr/>
                    <a:lstStyle/>
                    <a:p>
                      <a:pPr algn="ctr"/>
                      <a:r>
                        <a:rPr lang="fr-BE" sz="1600" b="0" dirty="0">
                          <a:latin typeface="+mn-lt"/>
                        </a:rPr>
                        <a:t>CRF &lt; -20</a:t>
                      </a:r>
                      <a:endParaRPr lang="en-GB" sz="1600" b="0" dirty="0">
                        <a:latin typeface="+mn-lt"/>
                      </a:endParaRPr>
                    </a:p>
                  </a:txBody>
                  <a:tcPr marL="87105" marR="87105" anchor="ctr"/>
                </a:tc>
                <a:tc>
                  <a:txBody>
                    <a:bodyPr/>
                    <a:lstStyle/>
                    <a:p>
                      <a:pPr algn="just"/>
                      <a:r>
                        <a:rPr lang="fr-BE" sz="1600" b="0" dirty="0">
                          <a:latin typeface="+mn-lt"/>
                        </a:rPr>
                        <a:t>V</a:t>
                      </a:r>
                      <a:endParaRPr lang="en-GB" sz="1600" b="0" dirty="0">
                        <a:latin typeface="+mn-lt"/>
                      </a:endParaRPr>
                    </a:p>
                  </a:txBody>
                  <a:tcPr marL="87105" marR="87105" anchor="ctr"/>
                </a:tc>
                <a:extLst>
                  <a:ext uri="{0D108BD9-81ED-4DB2-BD59-A6C34878D82A}">
                    <a16:rowId xmlns:a16="http://schemas.microsoft.com/office/drawing/2014/main" val="10006"/>
                  </a:ext>
                </a:extLst>
              </a:tr>
            </a:tbl>
          </a:graphicData>
        </a:graphic>
      </p:graphicFrame>
      <p:sp>
        <p:nvSpPr>
          <p:cNvPr id="3" name="Slide Number Placeholder 2"/>
          <p:cNvSpPr>
            <a:spLocks noGrp="1"/>
          </p:cNvSpPr>
          <p:nvPr>
            <p:ph type="sldNum" sz="quarter" idx="12"/>
          </p:nvPr>
        </p:nvSpPr>
        <p:spPr/>
        <p:txBody>
          <a:bodyPr/>
          <a:lstStyle/>
          <a:p>
            <a:fld id="{16EEAD88-7AB7-4352-89B4-BF917C658D05}" type="slidenum">
              <a:rPr lang="fr-BE" smtClean="0"/>
              <a:pPr/>
              <a:t>44</a:t>
            </a:fld>
            <a:endParaRPr lang="fr-BE"/>
          </a:p>
        </p:txBody>
      </p:sp>
    </p:spTree>
    <p:extLst>
      <p:ext uri="{BB962C8B-B14F-4D97-AF65-F5344CB8AC3E}">
        <p14:creationId xmlns:p14="http://schemas.microsoft.com/office/powerpoint/2010/main" val="104691538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4948" y="300114"/>
            <a:ext cx="8229600" cy="630709"/>
          </a:xfrm>
        </p:spPr>
        <p:txBody>
          <a:bodyPr>
            <a:noAutofit/>
          </a:bodyPr>
          <a:lstStyle/>
          <a:p>
            <a:r>
              <a:rPr lang="nl-BE" sz="2400" dirty="0"/>
              <a:t>Clases de Resistencia a Corrosión de aceros inoxidables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464574965"/>
              </p:ext>
            </p:extLst>
          </p:nvPr>
        </p:nvGraphicFramePr>
        <p:xfrm>
          <a:off x="457200" y="993649"/>
          <a:ext cx="8229600" cy="5760720"/>
        </p:xfrm>
        <a:graphic>
          <a:graphicData uri="http://schemas.openxmlformats.org/drawingml/2006/table">
            <a:tbl>
              <a:tblPr firstRow="1" bandRow="1">
                <a:tableStyleId>{5940675A-B579-460E-94D1-54222C63F5DA}</a:tableStyleId>
              </a:tblPr>
              <a:tblGrid>
                <a:gridCol w="828392">
                  <a:extLst>
                    <a:ext uri="{9D8B030D-6E8A-4147-A177-3AD203B41FA5}">
                      <a16:colId xmlns:a16="http://schemas.microsoft.com/office/drawing/2014/main" val="20000"/>
                    </a:ext>
                  </a:extLst>
                </a:gridCol>
                <a:gridCol w="817528">
                  <a:extLst>
                    <a:ext uri="{9D8B030D-6E8A-4147-A177-3AD203B41FA5}">
                      <a16:colId xmlns:a16="http://schemas.microsoft.com/office/drawing/2014/main" val="20001"/>
                    </a:ext>
                  </a:extLst>
                </a:gridCol>
                <a:gridCol w="1097280">
                  <a:extLst>
                    <a:ext uri="{9D8B030D-6E8A-4147-A177-3AD203B41FA5}">
                      <a16:colId xmlns:a16="http://schemas.microsoft.com/office/drawing/2014/main" val="20002"/>
                    </a:ext>
                  </a:extLst>
                </a:gridCol>
                <a:gridCol w="548640">
                  <a:extLst>
                    <a:ext uri="{9D8B030D-6E8A-4147-A177-3AD203B41FA5}">
                      <a16:colId xmlns:a16="http://schemas.microsoft.com/office/drawing/2014/main" val="20003"/>
                    </a:ext>
                  </a:extLst>
                </a:gridCol>
                <a:gridCol w="243538">
                  <a:extLst>
                    <a:ext uri="{9D8B030D-6E8A-4147-A177-3AD203B41FA5}">
                      <a16:colId xmlns:a16="http://schemas.microsoft.com/office/drawing/2014/main" val="20004"/>
                    </a:ext>
                  </a:extLst>
                </a:gridCol>
                <a:gridCol w="1402382">
                  <a:extLst>
                    <a:ext uri="{9D8B030D-6E8A-4147-A177-3AD203B41FA5}">
                      <a16:colId xmlns:a16="http://schemas.microsoft.com/office/drawing/2014/main" val="20005"/>
                    </a:ext>
                  </a:extLst>
                </a:gridCol>
                <a:gridCol w="548640">
                  <a:extLst>
                    <a:ext uri="{9D8B030D-6E8A-4147-A177-3AD203B41FA5}">
                      <a16:colId xmlns:a16="http://schemas.microsoft.com/office/drawing/2014/main" val="20006"/>
                    </a:ext>
                  </a:extLst>
                </a:gridCol>
                <a:gridCol w="819339">
                  <a:extLst>
                    <a:ext uri="{9D8B030D-6E8A-4147-A177-3AD203B41FA5}">
                      <a16:colId xmlns:a16="http://schemas.microsoft.com/office/drawing/2014/main" val="20007"/>
                    </a:ext>
                  </a:extLst>
                </a:gridCol>
                <a:gridCol w="277941">
                  <a:extLst>
                    <a:ext uri="{9D8B030D-6E8A-4147-A177-3AD203B41FA5}">
                      <a16:colId xmlns:a16="http://schemas.microsoft.com/office/drawing/2014/main" val="20008"/>
                    </a:ext>
                  </a:extLst>
                </a:gridCol>
                <a:gridCol w="1645920">
                  <a:extLst>
                    <a:ext uri="{9D8B030D-6E8A-4147-A177-3AD203B41FA5}">
                      <a16:colId xmlns:a16="http://schemas.microsoft.com/office/drawing/2014/main" val="20009"/>
                    </a:ext>
                  </a:extLst>
                </a:gridCol>
              </a:tblGrid>
              <a:tr h="324000">
                <a:tc gridSpan="10">
                  <a:txBody>
                    <a:bodyPr/>
                    <a:lstStyle/>
                    <a:p>
                      <a:r>
                        <a:rPr lang="nl-BE" sz="1600" dirty="0"/>
                        <a:t>Tabla A.3:</a:t>
                      </a:r>
                      <a:r>
                        <a:rPr lang="nl-BE" sz="1600" baseline="0" dirty="0"/>
                        <a:t> Tipos en cada Clase de Resistencia a Corrosion -  CRC</a:t>
                      </a:r>
                      <a:endParaRPr lang="nl-BE" sz="1600" dirty="0"/>
                    </a:p>
                  </a:txBody>
                  <a:tcPr/>
                </a:tc>
                <a:tc hMerge="1">
                  <a:txBody>
                    <a:bodyPr/>
                    <a:lstStyle/>
                    <a:p>
                      <a:endParaRPr lang="nl-BE"/>
                    </a:p>
                  </a:txBody>
                  <a:tcPr/>
                </a:tc>
                <a:tc hMerge="1">
                  <a:txBody>
                    <a:bodyPr/>
                    <a:lstStyle/>
                    <a:p>
                      <a:endParaRPr lang="nl-BE" dirty="0"/>
                    </a:p>
                  </a:txBody>
                  <a:tcPr/>
                </a:tc>
                <a:tc hMerge="1">
                  <a:txBody>
                    <a:bodyPr/>
                    <a:lstStyle/>
                    <a:p>
                      <a:endParaRPr lang="nl-BE"/>
                    </a:p>
                  </a:txBody>
                  <a:tcPr/>
                </a:tc>
                <a:tc hMerge="1">
                  <a:txBody>
                    <a:bodyPr/>
                    <a:lstStyle/>
                    <a:p>
                      <a:endParaRPr lang="nl-BE" dirty="0"/>
                    </a:p>
                  </a:txBody>
                  <a:tcPr/>
                </a:tc>
                <a:tc hMerge="1">
                  <a:txBody>
                    <a:bodyPr/>
                    <a:lstStyle/>
                    <a:p>
                      <a:endParaRPr lang="nl-BE"/>
                    </a:p>
                  </a:txBody>
                  <a:tcPr/>
                </a:tc>
                <a:tc hMerge="1">
                  <a:txBody>
                    <a:bodyPr/>
                    <a:lstStyle/>
                    <a:p>
                      <a:endParaRPr lang="nl-BE" dirty="0"/>
                    </a:p>
                  </a:txBody>
                  <a:tcPr/>
                </a:tc>
                <a:tc hMerge="1">
                  <a:txBody>
                    <a:bodyPr/>
                    <a:lstStyle/>
                    <a:p>
                      <a:endParaRPr lang="nl-BE"/>
                    </a:p>
                  </a:txBody>
                  <a:tcPr/>
                </a:tc>
                <a:tc hMerge="1">
                  <a:txBody>
                    <a:bodyPr/>
                    <a:lstStyle/>
                    <a:p>
                      <a:endParaRPr lang="nl-BE"/>
                    </a:p>
                  </a:txBody>
                  <a:tcPr/>
                </a:tc>
                <a:tc hMerge="1">
                  <a:txBody>
                    <a:bodyPr/>
                    <a:lstStyle/>
                    <a:p>
                      <a:endParaRPr lang="nl-BE" dirty="0"/>
                    </a:p>
                  </a:txBody>
                  <a:tcPr/>
                </a:tc>
                <a:extLst>
                  <a:ext uri="{0D108BD9-81ED-4DB2-BD59-A6C34878D82A}">
                    <a16:rowId xmlns:a16="http://schemas.microsoft.com/office/drawing/2014/main" val="10000"/>
                  </a:ext>
                </a:extLst>
              </a:tr>
              <a:tr h="324000">
                <a:tc gridSpan="2">
                  <a:txBody>
                    <a:bodyPr/>
                    <a:lstStyle/>
                    <a:p>
                      <a:endParaRPr lang="nl-BE" sz="1600" dirty="0"/>
                    </a:p>
                  </a:txBody>
                  <a:tcPr/>
                </a:tc>
                <a:tc hMerge="1">
                  <a:txBody>
                    <a:bodyPr/>
                    <a:lstStyle/>
                    <a:p>
                      <a:endParaRPr lang="nl-BE"/>
                    </a:p>
                  </a:txBody>
                  <a:tcPr/>
                </a:tc>
                <a:tc gridSpan="8">
                  <a:txBody>
                    <a:bodyPr/>
                    <a:lstStyle/>
                    <a:p>
                      <a:pPr algn="ctr"/>
                      <a:r>
                        <a:rPr lang="nl-BE" sz="1600" dirty="0"/>
                        <a:t>Clases de Resistencia a Corrosion  CRC</a:t>
                      </a:r>
                    </a:p>
                  </a:txBody>
                  <a:tcPr/>
                </a:tc>
                <a:tc hMerge="1">
                  <a:txBody>
                    <a:bodyPr/>
                    <a:lstStyle/>
                    <a:p>
                      <a:endParaRPr lang="nl-BE"/>
                    </a:p>
                  </a:txBody>
                  <a:tcPr/>
                </a:tc>
                <a:tc hMerge="1">
                  <a:txBody>
                    <a:bodyPr/>
                    <a:lstStyle/>
                    <a:p>
                      <a:endParaRPr lang="nl-BE" dirty="0"/>
                    </a:p>
                  </a:txBody>
                  <a:tcPr/>
                </a:tc>
                <a:tc hMerge="1">
                  <a:txBody>
                    <a:bodyPr/>
                    <a:lstStyle/>
                    <a:p>
                      <a:endParaRPr lang="nl-BE"/>
                    </a:p>
                  </a:txBody>
                  <a:tcPr/>
                </a:tc>
                <a:tc hMerge="1">
                  <a:txBody>
                    <a:bodyPr/>
                    <a:lstStyle/>
                    <a:p>
                      <a:endParaRPr lang="nl-BE" dirty="0"/>
                    </a:p>
                  </a:txBody>
                  <a:tcPr/>
                </a:tc>
                <a:tc hMerge="1">
                  <a:txBody>
                    <a:bodyPr/>
                    <a:lstStyle/>
                    <a:p>
                      <a:endParaRPr lang="nl-BE"/>
                    </a:p>
                  </a:txBody>
                  <a:tcPr/>
                </a:tc>
                <a:tc hMerge="1">
                  <a:txBody>
                    <a:bodyPr/>
                    <a:lstStyle/>
                    <a:p>
                      <a:endParaRPr lang="nl-BE"/>
                    </a:p>
                  </a:txBody>
                  <a:tcPr/>
                </a:tc>
                <a:tc hMerge="1">
                  <a:txBody>
                    <a:bodyPr/>
                    <a:lstStyle/>
                    <a:p>
                      <a:endParaRPr lang="nl-BE" dirty="0"/>
                    </a:p>
                  </a:txBody>
                  <a:tcPr/>
                </a:tc>
                <a:extLst>
                  <a:ext uri="{0D108BD9-81ED-4DB2-BD59-A6C34878D82A}">
                    <a16:rowId xmlns:a16="http://schemas.microsoft.com/office/drawing/2014/main" val="10001"/>
                  </a:ext>
                </a:extLst>
              </a:tr>
              <a:tr h="324000">
                <a:tc gridSpan="2">
                  <a:txBody>
                    <a:bodyPr/>
                    <a:lstStyle/>
                    <a:p>
                      <a:pPr algn="ctr"/>
                      <a:r>
                        <a:rPr lang="nl-BE" sz="1600" dirty="0"/>
                        <a:t>I</a:t>
                      </a:r>
                    </a:p>
                  </a:txBody>
                  <a:tcPr/>
                </a:tc>
                <a:tc hMerge="1">
                  <a:txBody>
                    <a:bodyPr/>
                    <a:lstStyle/>
                    <a:p>
                      <a:endParaRPr lang="nl-BE"/>
                    </a:p>
                  </a:txBody>
                  <a:tcPr/>
                </a:tc>
                <a:tc gridSpan="2">
                  <a:txBody>
                    <a:bodyPr/>
                    <a:lstStyle/>
                    <a:p>
                      <a:pPr algn="ctr"/>
                      <a:r>
                        <a:rPr lang="nl-BE" sz="1600" dirty="0"/>
                        <a:t>II</a:t>
                      </a:r>
                    </a:p>
                  </a:txBody>
                  <a:tcPr/>
                </a:tc>
                <a:tc hMerge="1">
                  <a:txBody>
                    <a:bodyPr/>
                    <a:lstStyle/>
                    <a:p>
                      <a:endParaRPr lang="nl-BE"/>
                    </a:p>
                  </a:txBody>
                  <a:tcPr/>
                </a:tc>
                <a:tc gridSpan="2">
                  <a:txBody>
                    <a:bodyPr/>
                    <a:lstStyle/>
                    <a:p>
                      <a:pPr algn="ctr"/>
                      <a:r>
                        <a:rPr lang="nl-BE" sz="1600" dirty="0"/>
                        <a:t>III</a:t>
                      </a:r>
                    </a:p>
                  </a:txBody>
                  <a:tcPr/>
                </a:tc>
                <a:tc hMerge="1">
                  <a:txBody>
                    <a:bodyPr/>
                    <a:lstStyle/>
                    <a:p>
                      <a:endParaRPr lang="nl-BE"/>
                    </a:p>
                  </a:txBody>
                  <a:tcPr/>
                </a:tc>
                <a:tc gridSpan="3">
                  <a:txBody>
                    <a:bodyPr/>
                    <a:lstStyle/>
                    <a:p>
                      <a:pPr algn="ctr"/>
                      <a:r>
                        <a:rPr lang="nl-BE" sz="1600" dirty="0"/>
                        <a:t>IV</a:t>
                      </a:r>
                    </a:p>
                  </a:txBody>
                  <a:tcPr/>
                </a:tc>
                <a:tc hMerge="1">
                  <a:txBody>
                    <a:bodyPr/>
                    <a:lstStyle/>
                    <a:p>
                      <a:endParaRPr lang="nl-BE"/>
                    </a:p>
                  </a:txBody>
                  <a:tcPr/>
                </a:tc>
                <a:tc hMerge="1">
                  <a:txBody>
                    <a:bodyPr/>
                    <a:lstStyle/>
                    <a:p>
                      <a:endParaRPr lang="nl-BE"/>
                    </a:p>
                  </a:txBody>
                  <a:tcPr/>
                </a:tc>
                <a:tc>
                  <a:txBody>
                    <a:bodyPr/>
                    <a:lstStyle/>
                    <a:p>
                      <a:pPr algn="ctr"/>
                      <a:r>
                        <a:rPr lang="nl-BE" sz="1600" dirty="0"/>
                        <a:t>V</a:t>
                      </a:r>
                    </a:p>
                  </a:txBody>
                  <a:tcPr/>
                </a:tc>
                <a:extLst>
                  <a:ext uri="{0D108BD9-81ED-4DB2-BD59-A6C34878D82A}">
                    <a16:rowId xmlns:a16="http://schemas.microsoft.com/office/drawing/2014/main" val="10002"/>
                  </a:ext>
                </a:extLst>
              </a:tr>
              <a:tr h="324000">
                <a:tc gridSpan="2">
                  <a:txBody>
                    <a:bodyPr/>
                    <a:lstStyle/>
                    <a:p>
                      <a:pPr algn="ctr"/>
                      <a:r>
                        <a:rPr lang="nl-BE" sz="1600" dirty="0"/>
                        <a:t>1.4003</a:t>
                      </a:r>
                    </a:p>
                  </a:txBody>
                  <a:tcPr>
                    <a:solidFill>
                      <a:schemeClr val="accent6"/>
                    </a:solidFill>
                  </a:tcPr>
                </a:tc>
                <a:tc hMerge="1">
                  <a:txBody>
                    <a:bodyPr/>
                    <a:lstStyle/>
                    <a:p>
                      <a:endParaRPr lang="nl-BE"/>
                    </a:p>
                  </a:txBody>
                  <a:tcPr/>
                </a:tc>
                <a:tc gridSpan="2">
                  <a:txBody>
                    <a:bodyPr/>
                    <a:lstStyle/>
                    <a:p>
                      <a:pPr algn="ctr"/>
                      <a:r>
                        <a:rPr lang="nl-BE" sz="1600" dirty="0"/>
                        <a:t>1.4301</a:t>
                      </a:r>
                    </a:p>
                  </a:txBody>
                  <a:tcPr>
                    <a:solidFill>
                      <a:schemeClr val="accent5"/>
                    </a:solidFill>
                  </a:tcPr>
                </a:tc>
                <a:tc hMerge="1">
                  <a:txBody>
                    <a:bodyPr/>
                    <a:lstStyle/>
                    <a:p>
                      <a:endParaRPr lang="nl-BE"/>
                    </a:p>
                  </a:txBody>
                  <a:tcPr/>
                </a:tc>
                <a:tc gridSpan="2">
                  <a:txBody>
                    <a:bodyPr/>
                    <a:lstStyle/>
                    <a:p>
                      <a:pPr algn="ctr"/>
                      <a:r>
                        <a:rPr lang="nl-BE" sz="1600" dirty="0"/>
                        <a:t>1.4401</a:t>
                      </a:r>
                    </a:p>
                  </a:txBody>
                  <a:tcPr>
                    <a:solidFill>
                      <a:schemeClr val="accent1"/>
                    </a:solidFill>
                  </a:tcPr>
                </a:tc>
                <a:tc hMerge="1">
                  <a:txBody>
                    <a:bodyPr/>
                    <a:lstStyle/>
                    <a:p>
                      <a:endParaRPr lang="nl-BE"/>
                    </a:p>
                  </a:txBody>
                  <a:tcPr/>
                </a:tc>
                <a:tc gridSpan="3">
                  <a:txBody>
                    <a:bodyPr/>
                    <a:lstStyle/>
                    <a:p>
                      <a:pPr algn="ctr"/>
                      <a:r>
                        <a:rPr lang="nl-BE" sz="1600" dirty="0"/>
                        <a:t>1.4439</a:t>
                      </a:r>
                    </a:p>
                  </a:txBody>
                  <a:tcPr>
                    <a:solidFill>
                      <a:schemeClr val="accent3"/>
                    </a:solidFill>
                  </a:tcPr>
                </a:tc>
                <a:tc hMerge="1">
                  <a:txBody>
                    <a:bodyPr/>
                    <a:lstStyle/>
                    <a:p>
                      <a:endParaRPr lang="nl-BE"/>
                    </a:p>
                  </a:txBody>
                  <a:tcPr/>
                </a:tc>
                <a:tc hMerge="1">
                  <a:txBody>
                    <a:bodyPr/>
                    <a:lstStyle/>
                    <a:p>
                      <a:endParaRPr lang="nl-BE"/>
                    </a:p>
                  </a:txBody>
                  <a:tcPr/>
                </a:tc>
                <a:tc>
                  <a:txBody>
                    <a:bodyPr/>
                    <a:lstStyle/>
                    <a:p>
                      <a:pPr algn="ctr"/>
                      <a:r>
                        <a:rPr lang="nl-BE" sz="1600" dirty="0"/>
                        <a:t>1.4565</a:t>
                      </a:r>
                    </a:p>
                  </a:txBody>
                  <a:tcPr>
                    <a:solidFill>
                      <a:schemeClr val="accent3"/>
                    </a:solidFill>
                  </a:tcPr>
                </a:tc>
                <a:extLst>
                  <a:ext uri="{0D108BD9-81ED-4DB2-BD59-A6C34878D82A}">
                    <a16:rowId xmlns:a16="http://schemas.microsoft.com/office/drawing/2014/main" val="10003"/>
                  </a:ext>
                </a:extLst>
              </a:tr>
              <a:tr h="324000">
                <a:tc gridSpan="2">
                  <a:txBody>
                    <a:bodyPr/>
                    <a:lstStyle/>
                    <a:p>
                      <a:pPr algn="ctr"/>
                      <a:r>
                        <a:rPr lang="nl-BE" sz="1600" dirty="0"/>
                        <a:t>1.4016</a:t>
                      </a:r>
                    </a:p>
                  </a:txBody>
                  <a:tcPr>
                    <a:solidFill>
                      <a:schemeClr val="accent6"/>
                    </a:solidFill>
                  </a:tcPr>
                </a:tc>
                <a:tc hMerge="1">
                  <a:txBody>
                    <a:bodyPr/>
                    <a:lstStyle/>
                    <a:p>
                      <a:endParaRPr lang="nl-BE"/>
                    </a:p>
                  </a:txBody>
                  <a:tcPr/>
                </a:tc>
                <a:tc gridSpan="2">
                  <a:txBody>
                    <a:bodyPr/>
                    <a:lstStyle/>
                    <a:p>
                      <a:pPr algn="ctr"/>
                      <a:r>
                        <a:rPr lang="nl-BE" sz="1600" dirty="0"/>
                        <a:t>1.4307</a:t>
                      </a:r>
                    </a:p>
                  </a:txBody>
                  <a:tcPr>
                    <a:solidFill>
                      <a:schemeClr val="accent5"/>
                    </a:solidFill>
                  </a:tcPr>
                </a:tc>
                <a:tc hMerge="1">
                  <a:txBody>
                    <a:bodyPr/>
                    <a:lstStyle/>
                    <a:p>
                      <a:endParaRPr lang="nl-BE"/>
                    </a:p>
                  </a:txBody>
                  <a:tcPr/>
                </a:tc>
                <a:tc gridSpan="2">
                  <a:txBody>
                    <a:bodyPr/>
                    <a:lstStyle/>
                    <a:p>
                      <a:pPr algn="ctr"/>
                      <a:r>
                        <a:rPr lang="nl-BE" sz="1600" dirty="0"/>
                        <a:t>1.4404</a:t>
                      </a:r>
                    </a:p>
                  </a:txBody>
                  <a:tcPr>
                    <a:solidFill>
                      <a:schemeClr val="accent1"/>
                    </a:solidFill>
                  </a:tcPr>
                </a:tc>
                <a:tc hMerge="1">
                  <a:txBody>
                    <a:bodyPr/>
                    <a:lstStyle/>
                    <a:p>
                      <a:endParaRPr lang="nl-BE"/>
                    </a:p>
                  </a:txBody>
                  <a:tcPr/>
                </a:tc>
                <a:tc gridSpan="3">
                  <a:txBody>
                    <a:bodyPr/>
                    <a:lstStyle/>
                    <a:p>
                      <a:pPr algn="ctr"/>
                      <a:r>
                        <a:rPr lang="nl-BE" sz="1600" dirty="0"/>
                        <a:t>1.4539</a:t>
                      </a:r>
                    </a:p>
                  </a:txBody>
                  <a:tcPr>
                    <a:solidFill>
                      <a:schemeClr val="accent3"/>
                    </a:solidFill>
                  </a:tcPr>
                </a:tc>
                <a:tc hMerge="1">
                  <a:txBody>
                    <a:bodyPr/>
                    <a:lstStyle/>
                    <a:p>
                      <a:endParaRPr lang="nl-BE"/>
                    </a:p>
                  </a:txBody>
                  <a:tcPr/>
                </a:tc>
                <a:tc hMerge="1">
                  <a:txBody>
                    <a:bodyPr/>
                    <a:lstStyle/>
                    <a:p>
                      <a:endParaRPr lang="nl-BE"/>
                    </a:p>
                  </a:txBody>
                  <a:tcPr/>
                </a:tc>
                <a:tc>
                  <a:txBody>
                    <a:bodyPr/>
                    <a:lstStyle/>
                    <a:p>
                      <a:pPr algn="ctr"/>
                      <a:r>
                        <a:rPr lang="nl-BE" sz="1600" dirty="0"/>
                        <a:t>1.4529</a:t>
                      </a:r>
                    </a:p>
                  </a:txBody>
                  <a:tcPr>
                    <a:solidFill>
                      <a:schemeClr val="accent3"/>
                    </a:solidFill>
                  </a:tcPr>
                </a:tc>
                <a:extLst>
                  <a:ext uri="{0D108BD9-81ED-4DB2-BD59-A6C34878D82A}">
                    <a16:rowId xmlns:a16="http://schemas.microsoft.com/office/drawing/2014/main" val="10004"/>
                  </a:ext>
                </a:extLst>
              </a:tr>
              <a:tr h="324000">
                <a:tc gridSpan="2">
                  <a:txBody>
                    <a:bodyPr/>
                    <a:lstStyle/>
                    <a:p>
                      <a:pPr algn="ctr"/>
                      <a:r>
                        <a:rPr lang="nl-BE" sz="1600" dirty="0"/>
                        <a:t>1.4512</a:t>
                      </a:r>
                    </a:p>
                  </a:txBody>
                  <a:tcPr>
                    <a:solidFill>
                      <a:schemeClr val="accent6"/>
                    </a:solidFill>
                  </a:tcPr>
                </a:tc>
                <a:tc hMerge="1">
                  <a:txBody>
                    <a:bodyPr/>
                    <a:lstStyle/>
                    <a:p>
                      <a:endParaRPr lang="nl-BE"/>
                    </a:p>
                  </a:txBody>
                  <a:tcPr/>
                </a:tc>
                <a:tc gridSpan="2">
                  <a:txBody>
                    <a:bodyPr/>
                    <a:lstStyle/>
                    <a:p>
                      <a:pPr algn="ctr"/>
                      <a:r>
                        <a:rPr lang="nl-BE" sz="1600" dirty="0"/>
                        <a:t>1.4311</a:t>
                      </a:r>
                    </a:p>
                  </a:txBody>
                  <a:tcPr>
                    <a:solidFill>
                      <a:schemeClr val="accent5"/>
                    </a:solidFill>
                  </a:tcPr>
                </a:tc>
                <a:tc hMerge="1">
                  <a:txBody>
                    <a:bodyPr/>
                    <a:lstStyle/>
                    <a:p>
                      <a:endParaRPr lang="nl-BE"/>
                    </a:p>
                  </a:txBody>
                  <a:tcPr/>
                </a:tc>
                <a:tc gridSpan="2">
                  <a:txBody>
                    <a:bodyPr/>
                    <a:lstStyle/>
                    <a:p>
                      <a:pPr algn="ctr"/>
                      <a:r>
                        <a:rPr lang="nl-BE" sz="1600" dirty="0"/>
                        <a:t>1.4435</a:t>
                      </a:r>
                    </a:p>
                  </a:txBody>
                  <a:tcPr>
                    <a:solidFill>
                      <a:schemeClr val="accent1"/>
                    </a:solidFill>
                  </a:tcPr>
                </a:tc>
                <a:tc hMerge="1">
                  <a:txBody>
                    <a:bodyPr/>
                    <a:lstStyle/>
                    <a:p>
                      <a:endParaRPr lang="nl-BE"/>
                    </a:p>
                  </a:txBody>
                  <a:tcPr/>
                </a:tc>
                <a:tc gridSpan="3">
                  <a:txBody>
                    <a:bodyPr/>
                    <a:lstStyle/>
                    <a:p>
                      <a:pPr algn="ctr"/>
                      <a:r>
                        <a:rPr lang="nl-BE" sz="1600" dirty="0"/>
                        <a:t>1.4462</a:t>
                      </a:r>
                    </a:p>
                  </a:txBody>
                  <a:tcPr>
                    <a:solidFill>
                      <a:schemeClr val="accent2"/>
                    </a:solidFill>
                  </a:tcPr>
                </a:tc>
                <a:tc hMerge="1">
                  <a:txBody>
                    <a:bodyPr/>
                    <a:lstStyle/>
                    <a:p>
                      <a:endParaRPr lang="nl-BE"/>
                    </a:p>
                  </a:txBody>
                  <a:tcPr/>
                </a:tc>
                <a:tc hMerge="1">
                  <a:txBody>
                    <a:bodyPr/>
                    <a:lstStyle/>
                    <a:p>
                      <a:endParaRPr lang="nl-BE"/>
                    </a:p>
                  </a:txBody>
                  <a:tcPr/>
                </a:tc>
                <a:tc>
                  <a:txBody>
                    <a:bodyPr/>
                    <a:lstStyle/>
                    <a:p>
                      <a:pPr algn="ctr"/>
                      <a:r>
                        <a:rPr lang="nl-BE" sz="1600" dirty="0"/>
                        <a:t>1.4547</a:t>
                      </a:r>
                    </a:p>
                  </a:txBody>
                  <a:tcPr>
                    <a:solidFill>
                      <a:schemeClr val="accent3"/>
                    </a:solidFill>
                  </a:tcPr>
                </a:tc>
                <a:extLst>
                  <a:ext uri="{0D108BD9-81ED-4DB2-BD59-A6C34878D82A}">
                    <a16:rowId xmlns:a16="http://schemas.microsoft.com/office/drawing/2014/main" val="10005"/>
                  </a:ext>
                </a:extLst>
              </a:tr>
              <a:tr h="324000">
                <a:tc gridSpan="2">
                  <a:txBody>
                    <a:bodyPr/>
                    <a:lstStyle/>
                    <a:p>
                      <a:pPr algn="ctr"/>
                      <a:endParaRPr lang="nl-BE" sz="1600" dirty="0"/>
                    </a:p>
                  </a:txBody>
                  <a:tcPr/>
                </a:tc>
                <a:tc hMerge="1">
                  <a:txBody>
                    <a:bodyPr/>
                    <a:lstStyle/>
                    <a:p>
                      <a:endParaRPr lang="nl-BE"/>
                    </a:p>
                  </a:txBody>
                  <a:tcPr/>
                </a:tc>
                <a:tc gridSpan="2">
                  <a:txBody>
                    <a:bodyPr/>
                    <a:lstStyle/>
                    <a:p>
                      <a:pPr algn="ctr"/>
                      <a:r>
                        <a:rPr lang="nl-BE" sz="1600" dirty="0"/>
                        <a:t>1.4541</a:t>
                      </a:r>
                    </a:p>
                  </a:txBody>
                  <a:tcPr>
                    <a:solidFill>
                      <a:schemeClr val="accent5"/>
                    </a:solidFill>
                  </a:tcPr>
                </a:tc>
                <a:tc hMerge="1">
                  <a:txBody>
                    <a:bodyPr/>
                    <a:lstStyle/>
                    <a:p>
                      <a:endParaRPr lang="nl-BE"/>
                    </a:p>
                  </a:txBody>
                  <a:tcPr/>
                </a:tc>
                <a:tc gridSpan="2">
                  <a:txBody>
                    <a:bodyPr/>
                    <a:lstStyle/>
                    <a:p>
                      <a:pPr algn="ctr"/>
                      <a:r>
                        <a:rPr lang="nl-BE" sz="1600" dirty="0"/>
                        <a:t>1.4571</a:t>
                      </a:r>
                    </a:p>
                  </a:txBody>
                  <a:tcPr>
                    <a:solidFill>
                      <a:schemeClr val="accent1"/>
                    </a:solidFill>
                  </a:tcPr>
                </a:tc>
                <a:tc hMerge="1">
                  <a:txBody>
                    <a:bodyPr/>
                    <a:lstStyle/>
                    <a:p>
                      <a:endParaRPr lang="nl-BE"/>
                    </a:p>
                  </a:txBody>
                  <a:tcPr/>
                </a:tc>
                <a:tc gridSpan="3">
                  <a:txBody>
                    <a:bodyPr/>
                    <a:lstStyle/>
                    <a:p>
                      <a:pPr algn="ctr"/>
                      <a:endParaRPr lang="nl-BE" sz="1600" dirty="0"/>
                    </a:p>
                  </a:txBody>
                  <a:tcPr/>
                </a:tc>
                <a:tc hMerge="1">
                  <a:txBody>
                    <a:bodyPr/>
                    <a:lstStyle/>
                    <a:p>
                      <a:endParaRPr lang="nl-BE"/>
                    </a:p>
                  </a:txBody>
                  <a:tcPr/>
                </a:tc>
                <a:tc hMerge="1">
                  <a:txBody>
                    <a:bodyPr/>
                    <a:lstStyle/>
                    <a:p>
                      <a:endParaRPr lang="nl-BE"/>
                    </a:p>
                  </a:txBody>
                  <a:tcPr/>
                </a:tc>
                <a:tc>
                  <a:txBody>
                    <a:bodyPr/>
                    <a:lstStyle/>
                    <a:p>
                      <a:pPr algn="ctr"/>
                      <a:r>
                        <a:rPr lang="nl-BE" sz="1600" dirty="0"/>
                        <a:t>1.4410</a:t>
                      </a:r>
                    </a:p>
                  </a:txBody>
                  <a:tcPr>
                    <a:solidFill>
                      <a:schemeClr val="accent2"/>
                    </a:solidFill>
                  </a:tcPr>
                </a:tc>
                <a:extLst>
                  <a:ext uri="{0D108BD9-81ED-4DB2-BD59-A6C34878D82A}">
                    <a16:rowId xmlns:a16="http://schemas.microsoft.com/office/drawing/2014/main" val="10006"/>
                  </a:ext>
                </a:extLst>
              </a:tr>
              <a:tr h="324000">
                <a:tc gridSpan="2">
                  <a:txBody>
                    <a:bodyPr/>
                    <a:lstStyle/>
                    <a:p>
                      <a:pPr algn="ctr"/>
                      <a:endParaRPr lang="nl-BE" sz="1600" dirty="0"/>
                    </a:p>
                  </a:txBody>
                  <a:tcPr/>
                </a:tc>
                <a:tc hMerge="1">
                  <a:txBody>
                    <a:bodyPr/>
                    <a:lstStyle/>
                    <a:p>
                      <a:endParaRPr lang="nl-BE"/>
                    </a:p>
                  </a:txBody>
                  <a:tcPr/>
                </a:tc>
                <a:tc gridSpan="2">
                  <a:txBody>
                    <a:bodyPr/>
                    <a:lstStyle/>
                    <a:p>
                      <a:pPr algn="ctr"/>
                      <a:r>
                        <a:rPr lang="nl-BE" sz="1600" dirty="0"/>
                        <a:t>1.4318</a:t>
                      </a:r>
                    </a:p>
                  </a:txBody>
                  <a:tcPr>
                    <a:solidFill>
                      <a:schemeClr val="accent5"/>
                    </a:solidFill>
                  </a:tcPr>
                </a:tc>
                <a:tc hMerge="1">
                  <a:txBody>
                    <a:bodyPr/>
                    <a:lstStyle/>
                    <a:p>
                      <a:endParaRPr lang="nl-BE"/>
                    </a:p>
                  </a:txBody>
                  <a:tcPr/>
                </a:tc>
                <a:tc gridSpan="2">
                  <a:txBody>
                    <a:bodyPr/>
                    <a:lstStyle/>
                    <a:p>
                      <a:pPr algn="ctr"/>
                      <a:r>
                        <a:rPr lang="nl-BE" sz="1600" dirty="0"/>
                        <a:t>1.4429</a:t>
                      </a:r>
                    </a:p>
                  </a:txBody>
                  <a:tcPr>
                    <a:solidFill>
                      <a:schemeClr val="accent1"/>
                    </a:solidFill>
                  </a:tcPr>
                </a:tc>
                <a:tc hMerge="1">
                  <a:txBody>
                    <a:bodyPr/>
                    <a:lstStyle/>
                    <a:p>
                      <a:endParaRPr lang="nl-BE"/>
                    </a:p>
                  </a:txBody>
                  <a:tcPr/>
                </a:tc>
                <a:tc gridSpan="3">
                  <a:txBody>
                    <a:bodyPr/>
                    <a:lstStyle/>
                    <a:p>
                      <a:pPr algn="ctr"/>
                      <a:endParaRPr lang="nl-BE" sz="1600" dirty="0"/>
                    </a:p>
                  </a:txBody>
                  <a:tcPr/>
                </a:tc>
                <a:tc hMerge="1">
                  <a:txBody>
                    <a:bodyPr/>
                    <a:lstStyle/>
                    <a:p>
                      <a:endParaRPr lang="nl-BE"/>
                    </a:p>
                  </a:txBody>
                  <a:tcPr/>
                </a:tc>
                <a:tc hMerge="1">
                  <a:txBody>
                    <a:bodyPr/>
                    <a:lstStyle/>
                    <a:p>
                      <a:endParaRPr lang="nl-BE"/>
                    </a:p>
                  </a:txBody>
                  <a:tcPr/>
                </a:tc>
                <a:tc>
                  <a:txBody>
                    <a:bodyPr/>
                    <a:lstStyle/>
                    <a:p>
                      <a:pPr algn="ctr"/>
                      <a:r>
                        <a:rPr lang="nl-BE" sz="1600" dirty="0"/>
                        <a:t>1.4501</a:t>
                      </a:r>
                    </a:p>
                  </a:txBody>
                  <a:tcPr>
                    <a:solidFill>
                      <a:schemeClr val="accent2"/>
                    </a:solidFill>
                  </a:tcPr>
                </a:tc>
                <a:extLst>
                  <a:ext uri="{0D108BD9-81ED-4DB2-BD59-A6C34878D82A}">
                    <a16:rowId xmlns:a16="http://schemas.microsoft.com/office/drawing/2014/main" val="10007"/>
                  </a:ext>
                </a:extLst>
              </a:tr>
              <a:tr h="324000">
                <a:tc gridSpan="2">
                  <a:txBody>
                    <a:bodyPr/>
                    <a:lstStyle/>
                    <a:p>
                      <a:pPr algn="ctr"/>
                      <a:endParaRPr lang="nl-BE" sz="1600" dirty="0"/>
                    </a:p>
                  </a:txBody>
                  <a:tcPr/>
                </a:tc>
                <a:tc hMerge="1">
                  <a:txBody>
                    <a:bodyPr/>
                    <a:lstStyle/>
                    <a:p>
                      <a:endParaRPr lang="nl-BE"/>
                    </a:p>
                  </a:txBody>
                  <a:tcPr/>
                </a:tc>
                <a:tc gridSpan="2">
                  <a:txBody>
                    <a:bodyPr/>
                    <a:lstStyle/>
                    <a:p>
                      <a:pPr algn="ctr"/>
                      <a:r>
                        <a:rPr lang="nl-BE" sz="1600" dirty="0"/>
                        <a:t>1.4306</a:t>
                      </a:r>
                    </a:p>
                  </a:txBody>
                  <a:tcPr>
                    <a:solidFill>
                      <a:schemeClr val="accent5"/>
                    </a:solidFill>
                  </a:tcPr>
                </a:tc>
                <a:tc hMerge="1">
                  <a:txBody>
                    <a:bodyPr/>
                    <a:lstStyle/>
                    <a:p>
                      <a:endParaRPr lang="nl-BE"/>
                    </a:p>
                  </a:txBody>
                  <a:tcPr/>
                </a:tc>
                <a:tc gridSpan="2">
                  <a:txBody>
                    <a:bodyPr/>
                    <a:lstStyle/>
                    <a:p>
                      <a:pPr algn="ctr"/>
                      <a:r>
                        <a:rPr lang="nl-BE" sz="1600" dirty="0"/>
                        <a:t>1.4432</a:t>
                      </a:r>
                    </a:p>
                  </a:txBody>
                  <a:tcPr>
                    <a:solidFill>
                      <a:schemeClr val="accent1"/>
                    </a:solidFill>
                  </a:tcPr>
                </a:tc>
                <a:tc hMerge="1">
                  <a:txBody>
                    <a:bodyPr/>
                    <a:lstStyle/>
                    <a:p>
                      <a:endParaRPr lang="nl-BE"/>
                    </a:p>
                  </a:txBody>
                  <a:tcPr/>
                </a:tc>
                <a:tc gridSpan="3">
                  <a:txBody>
                    <a:bodyPr/>
                    <a:lstStyle/>
                    <a:p>
                      <a:pPr algn="ctr"/>
                      <a:endParaRPr lang="nl-BE" sz="1600" dirty="0"/>
                    </a:p>
                  </a:txBody>
                  <a:tcPr/>
                </a:tc>
                <a:tc hMerge="1">
                  <a:txBody>
                    <a:bodyPr/>
                    <a:lstStyle/>
                    <a:p>
                      <a:endParaRPr lang="nl-BE"/>
                    </a:p>
                  </a:txBody>
                  <a:tcPr/>
                </a:tc>
                <a:tc hMerge="1">
                  <a:txBody>
                    <a:bodyPr/>
                    <a:lstStyle/>
                    <a:p>
                      <a:endParaRPr lang="nl-BE"/>
                    </a:p>
                  </a:txBody>
                  <a:tcPr/>
                </a:tc>
                <a:tc>
                  <a:txBody>
                    <a:bodyPr/>
                    <a:lstStyle/>
                    <a:p>
                      <a:pPr algn="ctr"/>
                      <a:r>
                        <a:rPr lang="nl-BE" sz="1600" dirty="0"/>
                        <a:t>1.4507</a:t>
                      </a:r>
                    </a:p>
                  </a:txBody>
                  <a:tcPr>
                    <a:solidFill>
                      <a:schemeClr val="accent2"/>
                    </a:solidFill>
                  </a:tcPr>
                </a:tc>
                <a:extLst>
                  <a:ext uri="{0D108BD9-81ED-4DB2-BD59-A6C34878D82A}">
                    <a16:rowId xmlns:a16="http://schemas.microsoft.com/office/drawing/2014/main" val="10008"/>
                  </a:ext>
                </a:extLst>
              </a:tr>
              <a:tr h="324000">
                <a:tc gridSpan="2">
                  <a:txBody>
                    <a:bodyPr/>
                    <a:lstStyle/>
                    <a:p>
                      <a:pPr algn="ctr"/>
                      <a:endParaRPr lang="nl-BE" sz="1600" dirty="0"/>
                    </a:p>
                  </a:txBody>
                  <a:tcPr/>
                </a:tc>
                <a:tc hMerge="1">
                  <a:txBody>
                    <a:bodyPr/>
                    <a:lstStyle/>
                    <a:p>
                      <a:endParaRPr lang="nl-BE"/>
                    </a:p>
                  </a:txBody>
                  <a:tcPr/>
                </a:tc>
                <a:tc gridSpan="2">
                  <a:txBody>
                    <a:bodyPr/>
                    <a:lstStyle/>
                    <a:p>
                      <a:pPr algn="ctr"/>
                      <a:r>
                        <a:rPr lang="nl-BE" sz="1600" dirty="0"/>
                        <a:t>1.4567</a:t>
                      </a:r>
                    </a:p>
                  </a:txBody>
                  <a:tcPr>
                    <a:solidFill>
                      <a:schemeClr val="accent5"/>
                    </a:solidFill>
                  </a:tcPr>
                </a:tc>
                <a:tc hMerge="1">
                  <a:txBody>
                    <a:bodyPr/>
                    <a:lstStyle/>
                    <a:p>
                      <a:endParaRPr lang="nl-BE"/>
                    </a:p>
                  </a:txBody>
                  <a:tcPr/>
                </a:tc>
                <a:tc gridSpan="2">
                  <a:txBody>
                    <a:bodyPr/>
                    <a:lstStyle/>
                    <a:p>
                      <a:pPr algn="ctr"/>
                      <a:r>
                        <a:rPr lang="nl-BE" sz="1600" dirty="0"/>
                        <a:t>1.4578</a:t>
                      </a:r>
                    </a:p>
                  </a:txBody>
                  <a:tcPr>
                    <a:solidFill>
                      <a:schemeClr val="accent1"/>
                    </a:solidFill>
                  </a:tcPr>
                </a:tc>
                <a:tc hMerge="1">
                  <a:txBody>
                    <a:bodyPr/>
                    <a:lstStyle/>
                    <a:p>
                      <a:endParaRPr lang="nl-BE"/>
                    </a:p>
                  </a:txBody>
                  <a:tcPr/>
                </a:tc>
                <a:tc gridSpan="3">
                  <a:txBody>
                    <a:bodyPr/>
                    <a:lstStyle/>
                    <a:p>
                      <a:pPr algn="ctr"/>
                      <a:endParaRPr lang="nl-BE" sz="1600" dirty="0"/>
                    </a:p>
                  </a:txBody>
                  <a:tcPr/>
                </a:tc>
                <a:tc hMerge="1">
                  <a:txBody>
                    <a:bodyPr/>
                    <a:lstStyle/>
                    <a:p>
                      <a:endParaRPr lang="nl-BE"/>
                    </a:p>
                  </a:txBody>
                  <a:tcPr/>
                </a:tc>
                <a:tc hMerge="1">
                  <a:txBody>
                    <a:bodyPr/>
                    <a:lstStyle/>
                    <a:p>
                      <a:endParaRPr lang="nl-BE"/>
                    </a:p>
                  </a:txBody>
                  <a:tcPr/>
                </a:tc>
                <a:tc>
                  <a:txBody>
                    <a:bodyPr/>
                    <a:lstStyle/>
                    <a:p>
                      <a:pPr algn="ctr"/>
                      <a:endParaRPr lang="nl-BE" sz="1600" dirty="0"/>
                    </a:p>
                  </a:txBody>
                  <a:tcPr/>
                </a:tc>
                <a:extLst>
                  <a:ext uri="{0D108BD9-81ED-4DB2-BD59-A6C34878D82A}">
                    <a16:rowId xmlns:a16="http://schemas.microsoft.com/office/drawing/2014/main" val="10009"/>
                  </a:ext>
                </a:extLst>
              </a:tr>
              <a:tr h="324000">
                <a:tc gridSpan="2">
                  <a:txBody>
                    <a:bodyPr/>
                    <a:lstStyle/>
                    <a:p>
                      <a:pPr algn="ctr"/>
                      <a:endParaRPr lang="nl-BE" sz="1600" dirty="0"/>
                    </a:p>
                  </a:txBody>
                  <a:tcPr/>
                </a:tc>
                <a:tc hMerge="1">
                  <a:txBody>
                    <a:bodyPr/>
                    <a:lstStyle/>
                    <a:p>
                      <a:endParaRPr lang="nl-BE"/>
                    </a:p>
                  </a:txBody>
                  <a:tcPr/>
                </a:tc>
                <a:tc gridSpan="2">
                  <a:txBody>
                    <a:bodyPr/>
                    <a:lstStyle/>
                    <a:p>
                      <a:pPr algn="ctr"/>
                      <a:r>
                        <a:rPr lang="nl-BE" sz="1600" dirty="0"/>
                        <a:t>1.4482</a:t>
                      </a:r>
                    </a:p>
                  </a:txBody>
                  <a:tcPr>
                    <a:solidFill>
                      <a:srgbClr val="FFFF00"/>
                    </a:solidFill>
                  </a:tcPr>
                </a:tc>
                <a:tc hMerge="1">
                  <a:txBody>
                    <a:bodyPr/>
                    <a:lstStyle/>
                    <a:p>
                      <a:endParaRPr lang="nl-BE"/>
                    </a:p>
                  </a:txBody>
                  <a:tcPr/>
                </a:tc>
                <a:tc gridSpan="2">
                  <a:txBody>
                    <a:bodyPr/>
                    <a:lstStyle/>
                    <a:p>
                      <a:pPr algn="ctr"/>
                      <a:r>
                        <a:rPr lang="nl-BE" sz="1600" dirty="0"/>
                        <a:t>1.4662</a:t>
                      </a:r>
                    </a:p>
                  </a:txBody>
                  <a:tcPr>
                    <a:solidFill>
                      <a:srgbClr val="FFFF00"/>
                    </a:solidFill>
                  </a:tcPr>
                </a:tc>
                <a:tc hMerge="1">
                  <a:txBody>
                    <a:bodyPr/>
                    <a:lstStyle/>
                    <a:p>
                      <a:endParaRPr lang="nl-BE"/>
                    </a:p>
                  </a:txBody>
                  <a:tcPr/>
                </a:tc>
                <a:tc gridSpan="3">
                  <a:txBody>
                    <a:bodyPr/>
                    <a:lstStyle/>
                    <a:p>
                      <a:pPr algn="ctr"/>
                      <a:endParaRPr lang="nl-BE" sz="1600" dirty="0"/>
                    </a:p>
                  </a:txBody>
                  <a:tcPr/>
                </a:tc>
                <a:tc hMerge="1">
                  <a:txBody>
                    <a:bodyPr/>
                    <a:lstStyle/>
                    <a:p>
                      <a:endParaRPr lang="nl-BE"/>
                    </a:p>
                  </a:txBody>
                  <a:tcPr/>
                </a:tc>
                <a:tc hMerge="1">
                  <a:txBody>
                    <a:bodyPr/>
                    <a:lstStyle/>
                    <a:p>
                      <a:endParaRPr lang="nl-BE"/>
                    </a:p>
                  </a:txBody>
                  <a:tcPr/>
                </a:tc>
                <a:tc>
                  <a:txBody>
                    <a:bodyPr/>
                    <a:lstStyle/>
                    <a:p>
                      <a:pPr algn="ctr"/>
                      <a:endParaRPr lang="nl-BE" sz="1600" dirty="0"/>
                    </a:p>
                  </a:txBody>
                  <a:tcPr/>
                </a:tc>
                <a:extLst>
                  <a:ext uri="{0D108BD9-81ED-4DB2-BD59-A6C34878D82A}">
                    <a16:rowId xmlns:a16="http://schemas.microsoft.com/office/drawing/2014/main" val="10010"/>
                  </a:ext>
                </a:extLst>
              </a:tr>
              <a:tr h="324000">
                <a:tc gridSpan="2">
                  <a:txBody>
                    <a:bodyPr/>
                    <a:lstStyle/>
                    <a:p>
                      <a:pPr algn="ctr"/>
                      <a:endParaRPr lang="nl-BE" sz="1600" dirty="0"/>
                    </a:p>
                  </a:txBody>
                  <a:tcPr/>
                </a:tc>
                <a:tc hMerge="1">
                  <a:txBody>
                    <a:bodyPr/>
                    <a:lstStyle/>
                    <a:p>
                      <a:endParaRPr lang="nl-BE"/>
                    </a:p>
                  </a:txBody>
                  <a:tcPr/>
                </a:tc>
                <a:tc gridSpan="2">
                  <a:txBody>
                    <a:bodyPr/>
                    <a:lstStyle/>
                    <a:p>
                      <a:pPr algn="ctr"/>
                      <a:endParaRPr lang="nl-BE" sz="1600" dirty="0"/>
                    </a:p>
                  </a:txBody>
                  <a:tcPr/>
                </a:tc>
                <a:tc hMerge="1">
                  <a:txBody>
                    <a:bodyPr/>
                    <a:lstStyle/>
                    <a:p>
                      <a:endParaRPr lang="nl-BE"/>
                    </a:p>
                  </a:txBody>
                  <a:tcPr/>
                </a:tc>
                <a:tc gridSpan="2">
                  <a:txBody>
                    <a:bodyPr/>
                    <a:lstStyle/>
                    <a:p>
                      <a:pPr algn="ctr"/>
                      <a:r>
                        <a:rPr lang="nl-BE" sz="1600" dirty="0"/>
                        <a:t>1.4362</a:t>
                      </a:r>
                    </a:p>
                  </a:txBody>
                  <a:tcPr>
                    <a:solidFill>
                      <a:srgbClr val="FFFF00"/>
                    </a:solidFill>
                  </a:tcPr>
                </a:tc>
                <a:tc hMerge="1">
                  <a:txBody>
                    <a:bodyPr/>
                    <a:lstStyle/>
                    <a:p>
                      <a:endParaRPr lang="nl-BE"/>
                    </a:p>
                  </a:txBody>
                  <a:tcPr/>
                </a:tc>
                <a:tc gridSpan="3">
                  <a:txBody>
                    <a:bodyPr/>
                    <a:lstStyle/>
                    <a:p>
                      <a:pPr algn="ctr"/>
                      <a:endParaRPr lang="nl-BE" sz="1600" dirty="0"/>
                    </a:p>
                  </a:txBody>
                  <a:tcPr/>
                </a:tc>
                <a:tc hMerge="1">
                  <a:txBody>
                    <a:bodyPr/>
                    <a:lstStyle/>
                    <a:p>
                      <a:endParaRPr lang="nl-BE"/>
                    </a:p>
                  </a:txBody>
                  <a:tcPr/>
                </a:tc>
                <a:tc hMerge="1">
                  <a:txBody>
                    <a:bodyPr/>
                    <a:lstStyle/>
                    <a:p>
                      <a:endParaRPr lang="nl-BE"/>
                    </a:p>
                  </a:txBody>
                  <a:tcPr/>
                </a:tc>
                <a:tc>
                  <a:txBody>
                    <a:bodyPr/>
                    <a:lstStyle/>
                    <a:p>
                      <a:pPr algn="ctr"/>
                      <a:endParaRPr lang="nl-BE" sz="1600" dirty="0"/>
                    </a:p>
                  </a:txBody>
                  <a:tcPr/>
                </a:tc>
                <a:extLst>
                  <a:ext uri="{0D108BD9-81ED-4DB2-BD59-A6C34878D82A}">
                    <a16:rowId xmlns:a16="http://schemas.microsoft.com/office/drawing/2014/main" val="10011"/>
                  </a:ext>
                </a:extLst>
              </a:tr>
              <a:tr h="324000">
                <a:tc gridSpan="2">
                  <a:txBody>
                    <a:bodyPr/>
                    <a:lstStyle/>
                    <a:p>
                      <a:pPr algn="ctr"/>
                      <a:endParaRPr lang="nl-BE" sz="1600" dirty="0"/>
                    </a:p>
                  </a:txBody>
                  <a:tcPr/>
                </a:tc>
                <a:tc hMerge="1">
                  <a:txBody>
                    <a:bodyPr/>
                    <a:lstStyle/>
                    <a:p>
                      <a:endParaRPr lang="nl-BE"/>
                    </a:p>
                  </a:txBody>
                  <a:tcPr/>
                </a:tc>
                <a:tc gridSpan="2">
                  <a:txBody>
                    <a:bodyPr/>
                    <a:lstStyle/>
                    <a:p>
                      <a:pPr algn="ctr"/>
                      <a:endParaRPr lang="nl-BE" sz="1600" dirty="0"/>
                    </a:p>
                  </a:txBody>
                  <a:tcPr/>
                </a:tc>
                <a:tc hMerge="1">
                  <a:txBody>
                    <a:bodyPr/>
                    <a:lstStyle/>
                    <a:p>
                      <a:endParaRPr lang="nl-BE"/>
                    </a:p>
                  </a:txBody>
                  <a:tcPr/>
                </a:tc>
                <a:tc gridSpan="2">
                  <a:txBody>
                    <a:bodyPr/>
                    <a:lstStyle/>
                    <a:p>
                      <a:pPr algn="ctr"/>
                      <a:r>
                        <a:rPr lang="nl-BE" sz="1600" dirty="0"/>
                        <a:t>1.4062</a:t>
                      </a:r>
                    </a:p>
                  </a:txBody>
                  <a:tcPr>
                    <a:solidFill>
                      <a:srgbClr val="FFFF00"/>
                    </a:solidFill>
                  </a:tcPr>
                </a:tc>
                <a:tc hMerge="1">
                  <a:txBody>
                    <a:bodyPr/>
                    <a:lstStyle/>
                    <a:p>
                      <a:endParaRPr lang="nl-BE"/>
                    </a:p>
                  </a:txBody>
                  <a:tcPr/>
                </a:tc>
                <a:tc gridSpan="3">
                  <a:txBody>
                    <a:bodyPr/>
                    <a:lstStyle/>
                    <a:p>
                      <a:pPr algn="ctr"/>
                      <a:endParaRPr lang="nl-BE" sz="1600" dirty="0"/>
                    </a:p>
                  </a:txBody>
                  <a:tcPr/>
                </a:tc>
                <a:tc hMerge="1">
                  <a:txBody>
                    <a:bodyPr/>
                    <a:lstStyle/>
                    <a:p>
                      <a:endParaRPr lang="nl-BE"/>
                    </a:p>
                  </a:txBody>
                  <a:tcPr/>
                </a:tc>
                <a:tc hMerge="1">
                  <a:txBody>
                    <a:bodyPr/>
                    <a:lstStyle/>
                    <a:p>
                      <a:endParaRPr lang="nl-BE"/>
                    </a:p>
                  </a:txBody>
                  <a:tcPr/>
                </a:tc>
                <a:tc>
                  <a:txBody>
                    <a:bodyPr/>
                    <a:lstStyle/>
                    <a:p>
                      <a:pPr algn="ctr"/>
                      <a:endParaRPr lang="nl-BE" sz="1600" dirty="0"/>
                    </a:p>
                  </a:txBody>
                  <a:tcPr/>
                </a:tc>
                <a:extLst>
                  <a:ext uri="{0D108BD9-81ED-4DB2-BD59-A6C34878D82A}">
                    <a16:rowId xmlns:a16="http://schemas.microsoft.com/office/drawing/2014/main" val="10012"/>
                  </a:ext>
                </a:extLst>
              </a:tr>
              <a:tr h="324000">
                <a:tc gridSpan="2">
                  <a:txBody>
                    <a:bodyPr/>
                    <a:lstStyle/>
                    <a:p>
                      <a:pPr algn="ctr"/>
                      <a:endParaRPr lang="nl-BE" sz="1600" dirty="0"/>
                    </a:p>
                  </a:txBody>
                  <a:tcPr>
                    <a:lnB w="12700" cap="flat" cmpd="sng" algn="ctr">
                      <a:solidFill>
                        <a:schemeClr val="tx1"/>
                      </a:solidFill>
                      <a:prstDash val="solid"/>
                      <a:round/>
                      <a:headEnd type="none" w="med" len="med"/>
                      <a:tailEnd type="none" w="med" len="med"/>
                    </a:lnB>
                  </a:tcPr>
                </a:tc>
                <a:tc hMerge="1">
                  <a:txBody>
                    <a:bodyPr/>
                    <a:lstStyle/>
                    <a:p>
                      <a:endParaRPr lang="nl-BE"/>
                    </a:p>
                  </a:txBody>
                  <a:tcPr/>
                </a:tc>
                <a:tc gridSpan="2">
                  <a:txBody>
                    <a:bodyPr/>
                    <a:lstStyle/>
                    <a:p>
                      <a:pPr algn="ctr"/>
                      <a:endParaRPr lang="nl-BE" sz="1600" dirty="0"/>
                    </a:p>
                  </a:txBody>
                  <a:tcPr>
                    <a:lnB w="12700" cap="flat" cmpd="sng" algn="ctr">
                      <a:solidFill>
                        <a:schemeClr val="tx1"/>
                      </a:solidFill>
                      <a:prstDash val="solid"/>
                      <a:round/>
                      <a:headEnd type="none" w="med" len="med"/>
                      <a:tailEnd type="none" w="med" len="med"/>
                    </a:lnB>
                  </a:tcPr>
                </a:tc>
                <a:tc hMerge="1">
                  <a:txBody>
                    <a:bodyPr/>
                    <a:lstStyle/>
                    <a:p>
                      <a:endParaRPr lang="nl-BE"/>
                    </a:p>
                  </a:txBody>
                  <a:tcPr/>
                </a:tc>
                <a:tc gridSpan="2">
                  <a:txBody>
                    <a:bodyPr/>
                    <a:lstStyle/>
                    <a:p>
                      <a:pPr algn="ctr"/>
                      <a:r>
                        <a:rPr lang="nl-BE" sz="1600" dirty="0"/>
                        <a:t>1.4162</a:t>
                      </a:r>
                    </a:p>
                  </a:txBody>
                  <a:tcPr>
                    <a:lnB w="12700" cap="flat" cmpd="sng" algn="ctr">
                      <a:solidFill>
                        <a:schemeClr val="tx1"/>
                      </a:solidFill>
                      <a:prstDash val="solid"/>
                      <a:round/>
                      <a:headEnd type="none" w="med" len="med"/>
                      <a:tailEnd type="none" w="med" len="med"/>
                    </a:lnB>
                    <a:solidFill>
                      <a:srgbClr val="FFFF00"/>
                    </a:solidFill>
                  </a:tcPr>
                </a:tc>
                <a:tc hMerge="1">
                  <a:txBody>
                    <a:bodyPr/>
                    <a:lstStyle/>
                    <a:p>
                      <a:endParaRPr lang="nl-BE"/>
                    </a:p>
                  </a:txBody>
                  <a:tcPr/>
                </a:tc>
                <a:tc gridSpan="3">
                  <a:txBody>
                    <a:bodyPr/>
                    <a:lstStyle/>
                    <a:p>
                      <a:pPr algn="ctr"/>
                      <a:endParaRPr lang="nl-BE" sz="1600" dirty="0"/>
                    </a:p>
                  </a:txBody>
                  <a:tcPr>
                    <a:lnB w="12700" cap="flat" cmpd="sng" algn="ctr">
                      <a:solidFill>
                        <a:schemeClr val="tx1"/>
                      </a:solidFill>
                      <a:prstDash val="solid"/>
                      <a:round/>
                      <a:headEnd type="none" w="med" len="med"/>
                      <a:tailEnd type="none" w="med" len="med"/>
                    </a:lnB>
                  </a:tcPr>
                </a:tc>
                <a:tc hMerge="1">
                  <a:txBody>
                    <a:bodyPr/>
                    <a:lstStyle/>
                    <a:p>
                      <a:endParaRPr lang="nl-BE"/>
                    </a:p>
                  </a:txBody>
                  <a:tcPr/>
                </a:tc>
                <a:tc hMerge="1">
                  <a:txBody>
                    <a:bodyPr/>
                    <a:lstStyle/>
                    <a:p>
                      <a:endParaRPr lang="nl-BE"/>
                    </a:p>
                  </a:txBody>
                  <a:tcPr/>
                </a:tc>
                <a:tc>
                  <a:txBody>
                    <a:bodyPr/>
                    <a:lstStyle/>
                    <a:p>
                      <a:pPr algn="ctr"/>
                      <a:endParaRPr lang="nl-BE" sz="1600" dirty="0"/>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3"/>
                  </a:ext>
                </a:extLst>
              </a:tr>
              <a:tr h="288000">
                <a:tc>
                  <a:txBody>
                    <a:bodyPr/>
                    <a:lstStyle/>
                    <a:p>
                      <a:pPr algn="r"/>
                      <a:endParaRPr lang="nl-BE" sz="1400" dirty="0"/>
                    </a:p>
                  </a:txBody>
                  <a:tcPr marL="45720" marR="4572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6"/>
                    </a:solidFill>
                  </a:tcPr>
                </a:tc>
                <a:tc gridSpan="2">
                  <a:txBody>
                    <a:bodyPr/>
                    <a:lstStyle/>
                    <a:p>
                      <a:pPr algn="just"/>
                      <a:r>
                        <a:rPr lang="nl-BE" sz="1200" dirty="0"/>
                        <a:t>Ferriticos</a:t>
                      </a:r>
                    </a:p>
                  </a:txBody>
                  <a:tcPr marL="45720" marR="4572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hMerge="1">
                  <a:txBody>
                    <a:bodyPr/>
                    <a:lstStyle/>
                    <a:p>
                      <a:pPr algn="ctr"/>
                      <a:endParaRPr lang="nl-BE" dirty="0"/>
                    </a:p>
                  </a:txBody>
                  <a:tcPr/>
                </a:tc>
                <a:tc gridSpan="2">
                  <a:txBody>
                    <a:bodyPr/>
                    <a:lstStyle/>
                    <a:p>
                      <a:pPr algn="r"/>
                      <a:endParaRPr lang="nl-BE" sz="1200" dirty="0"/>
                    </a:p>
                  </a:txBody>
                  <a:tcPr marL="45720" marR="4572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5"/>
                    </a:solidFill>
                  </a:tcPr>
                </a:tc>
                <a:tc hMerge="1">
                  <a:txBody>
                    <a:bodyPr/>
                    <a:lstStyle/>
                    <a:p>
                      <a:pPr algn="ctr"/>
                      <a:endParaRPr lang="nl-BE" dirty="0"/>
                    </a:p>
                  </a:txBody>
                  <a:tcPr>
                    <a:solidFill>
                      <a:schemeClr val="bg1"/>
                    </a:solidFill>
                  </a:tcPr>
                </a:tc>
                <a:tc gridSpan="2">
                  <a:txBody>
                    <a:bodyPr/>
                    <a:lstStyle/>
                    <a:p>
                      <a:pPr algn="just"/>
                      <a:r>
                        <a:rPr lang="nl-BE" sz="1200" dirty="0"/>
                        <a:t>Austeniticos</a:t>
                      </a:r>
                    </a:p>
                  </a:txBody>
                  <a:tcPr marL="45720" marR="4572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hMerge="1">
                  <a:txBody>
                    <a:bodyPr/>
                    <a:lstStyle/>
                    <a:p>
                      <a:pPr algn="ctr"/>
                      <a:endParaRPr lang="nl-BE" dirty="0"/>
                    </a:p>
                  </a:txBody>
                  <a:tcPr/>
                </a:tc>
                <a:tc>
                  <a:txBody>
                    <a:bodyPr/>
                    <a:lstStyle/>
                    <a:p>
                      <a:pPr algn="r"/>
                      <a:endParaRPr lang="nl-BE" sz="1200" dirty="0"/>
                    </a:p>
                  </a:txBody>
                  <a:tcPr marL="45720" marR="4572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1"/>
                    </a:solidFill>
                  </a:tcPr>
                </a:tc>
                <a:tc gridSpan="2">
                  <a:txBody>
                    <a:bodyPr/>
                    <a:lstStyle/>
                    <a:p>
                      <a:pPr algn="just"/>
                      <a:r>
                        <a:rPr lang="nl-BE" sz="1200" dirty="0"/>
                        <a:t>Mo Austeniticos</a:t>
                      </a:r>
                    </a:p>
                  </a:txBody>
                  <a:tcPr marL="45720" marR="4572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hMerge="1">
                  <a:txBody>
                    <a:bodyPr/>
                    <a:lstStyle/>
                    <a:p>
                      <a:pPr algn="ctr"/>
                      <a:endParaRPr lang="nl-BE" dirty="0"/>
                    </a:p>
                  </a:txBody>
                  <a:tcPr/>
                </a:tc>
                <a:extLst>
                  <a:ext uri="{0D108BD9-81ED-4DB2-BD59-A6C34878D82A}">
                    <a16:rowId xmlns:a16="http://schemas.microsoft.com/office/drawing/2014/main" val="10014"/>
                  </a:ext>
                </a:extLst>
              </a:tr>
              <a:tr h="288000">
                <a:tc>
                  <a:txBody>
                    <a:bodyPr/>
                    <a:lstStyle/>
                    <a:p>
                      <a:pPr algn="r"/>
                      <a:endParaRPr lang="nl-BE" sz="1400" dirty="0"/>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00"/>
                    </a:solidFill>
                  </a:tcPr>
                </a:tc>
                <a:tc gridSpan="2">
                  <a:txBody>
                    <a:bodyPr/>
                    <a:lstStyle/>
                    <a:p>
                      <a:pPr algn="just"/>
                      <a:r>
                        <a:rPr lang="nl-BE" sz="1200" dirty="0"/>
                        <a:t>Lean duplex</a:t>
                      </a: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nl-BE"/>
                    </a:p>
                  </a:txBody>
                  <a:tcPr/>
                </a:tc>
                <a:tc gridSpan="2">
                  <a:txBody>
                    <a:bodyPr/>
                    <a:lstStyle/>
                    <a:p>
                      <a:pPr algn="r"/>
                      <a:endParaRPr lang="nl-BE" sz="1200" dirty="0"/>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solidFill>
                  </a:tcPr>
                </a:tc>
                <a:tc hMerge="1">
                  <a:txBody>
                    <a:bodyPr/>
                    <a:lstStyle/>
                    <a:p>
                      <a:endParaRPr lang="nl-BE"/>
                    </a:p>
                  </a:txBody>
                  <a:tcPr/>
                </a:tc>
                <a:tc gridSpan="2">
                  <a:txBody>
                    <a:bodyPr/>
                    <a:lstStyle/>
                    <a:p>
                      <a:pPr algn="just"/>
                      <a:r>
                        <a:rPr lang="nl-BE" sz="1200" dirty="0"/>
                        <a:t>Super Austeniticos</a:t>
                      </a: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nl-BE"/>
                    </a:p>
                  </a:txBody>
                  <a:tcPr/>
                </a:tc>
                <a:tc>
                  <a:txBody>
                    <a:bodyPr/>
                    <a:lstStyle/>
                    <a:p>
                      <a:pPr algn="r"/>
                      <a:endParaRPr lang="nl-BE" sz="1200" dirty="0"/>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solidFill>
                  </a:tcPr>
                </a:tc>
                <a:tc gridSpan="2">
                  <a:txBody>
                    <a:bodyPr/>
                    <a:lstStyle/>
                    <a:p>
                      <a:pPr algn="just"/>
                      <a:r>
                        <a:rPr lang="nl-BE" sz="1200" dirty="0"/>
                        <a:t>Duplex/super</a:t>
                      </a:r>
                      <a:r>
                        <a:rPr lang="nl-BE" sz="1200" baseline="0" dirty="0"/>
                        <a:t> duplex</a:t>
                      </a:r>
                      <a:endParaRPr lang="nl-BE" sz="1200" dirty="0"/>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nl-BE"/>
                    </a:p>
                  </a:txBody>
                  <a:tcPr/>
                </a:tc>
                <a:extLst>
                  <a:ext uri="{0D108BD9-81ED-4DB2-BD59-A6C34878D82A}">
                    <a16:rowId xmlns:a16="http://schemas.microsoft.com/office/drawing/2014/main" val="10015"/>
                  </a:ext>
                </a:extLst>
              </a:tr>
              <a:tr h="288000">
                <a:tc>
                  <a:txBody>
                    <a:bodyPr/>
                    <a:lstStyle/>
                    <a:p>
                      <a:pPr algn="just"/>
                      <a:r>
                        <a:rPr lang="nl-BE" sz="1400" dirty="0"/>
                        <a:t>Notas:</a:t>
                      </a: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gridSpan="9">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ES" sz="1200" dirty="0"/>
                        <a:t>Nota: Por favor, véase el Apéndice de designaciones de las </a:t>
                      </a:r>
                      <a:r>
                        <a:rPr lang="es-ES" sz="1200" dirty="0" err="1"/>
                        <a:t>euronormas</a:t>
                      </a:r>
                      <a:r>
                        <a:rPr lang="es-ES" sz="1200" dirty="0"/>
                        <a:t>  EN </a:t>
                      </a:r>
                      <a:endParaRPr lang="fr-FR" sz="1200" dirty="0"/>
                    </a:p>
                    <a:p>
                      <a:pPr marL="0" marR="0" indent="0" algn="just" defTabSz="914400" rtl="0" eaLnBrk="1" fontAlgn="auto" latinLnBrk="0" hangingPunct="1">
                        <a:lnSpc>
                          <a:spcPct val="100000"/>
                        </a:lnSpc>
                        <a:spcBef>
                          <a:spcPts val="0"/>
                        </a:spcBef>
                        <a:spcAft>
                          <a:spcPts val="0"/>
                        </a:spcAft>
                        <a:buClrTx/>
                        <a:buSzTx/>
                        <a:buFontTx/>
                        <a:buNone/>
                        <a:tabLst/>
                        <a:defRPr/>
                      </a:pPr>
                      <a:r>
                        <a:rPr lang="nl-BE" sz="1200" dirty="0"/>
                        <a:t>Este</a:t>
                      </a:r>
                      <a:r>
                        <a:rPr lang="nl-BE" sz="1200" baseline="0" dirty="0"/>
                        <a:t> método </a:t>
                      </a:r>
                      <a:r>
                        <a:rPr lang="nl-BE" sz="1200" dirty="0"/>
                        <a:t> no se aplica para piscinas </a:t>
                      </a: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hMerge="1">
                  <a:txBody>
                    <a:bodyPr/>
                    <a:lstStyle/>
                    <a:p>
                      <a:endParaRPr lang="nl-BE"/>
                    </a:p>
                  </a:txBody>
                  <a:tcPr/>
                </a:tc>
                <a:tc hMerge="1">
                  <a:txBody>
                    <a:bodyPr/>
                    <a:lstStyle/>
                    <a:p>
                      <a:pPr algn="r"/>
                      <a:endParaRPr lang="nl-BE" sz="14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solidFill>
                  </a:tcPr>
                </a:tc>
                <a:tc hMerge="1">
                  <a:txBody>
                    <a:bodyPr/>
                    <a:lstStyle/>
                    <a:p>
                      <a:endParaRPr lang="nl-BE"/>
                    </a:p>
                  </a:txBody>
                  <a:tcPr/>
                </a:tc>
                <a:tc hMerge="1">
                  <a:txBody>
                    <a:bodyPr/>
                    <a:lstStyle/>
                    <a:p>
                      <a:pPr algn="just"/>
                      <a:endParaRPr lang="nl-BE" sz="14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nl-BE"/>
                    </a:p>
                  </a:txBody>
                  <a:tcPr/>
                </a:tc>
                <a:tc hMerge="1">
                  <a:txBody>
                    <a:bodyPr/>
                    <a:lstStyle/>
                    <a:p>
                      <a:pPr algn="r"/>
                      <a:endParaRPr lang="nl-BE" sz="14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solidFill>
                  </a:tcPr>
                </a:tc>
                <a:tc hMerge="1">
                  <a:txBody>
                    <a:bodyPr/>
                    <a:lstStyle/>
                    <a:p>
                      <a:pPr algn="just"/>
                      <a:endParaRPr lang="nl-BE" sz="14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nl-BE"/>
                    </a:p>
                  </a:txBody>
                  <a:tcPr/>
                </a:tc>
                <a:extLst>
                  <a:ext uri="{0D108BD9-81ED-4DB2-BD59-A6C34878D82A}">
                    <a16:rowId xmlns:a16="http://schemas.microsoft.com/office/drawing/2014/main" val="10016"/>
                  </a:ext>
                </a:extLst>
              </a:tr>
            </a:tbl>
          </a:graphicData>
        </a:graphic>
      </p:graphicFrame>
      <p:sp>
        <p:nvSpPr>
          <p:cNvPr id="4" name="Slide Number Placeholder 3"/>
          <p:cNvSpPr>
            <a:spLocks noGrp="1"/>
          </p:cNvSpPr>
          <p:nvPr>
            <p:ph type="sldNum" sz="quarter" idx="12"/>
          </p:nvPr>
        </p:nvSpPr>
        <p:spPr/>
        <p:txBody>
          <a:bodyPr/>
          <a:lstStyle/>
          <a:p>
            <a:fld id="{16EEAD88-7AB7-4352-89B4-BF917C658D05}" type="slidenum">
              <a:rPr lang="fr-BE" smtClean="0"/>
              <a:pPr/>
              <a:t>45</a:t>
            </a:fld>
            <a:endParaRPr lang="fr-BE"/>
          </a:p>
        </p:txBody>
      </p:sp>
    </p:spTree>
    <p:extLst>
      <p:ext uri="{BB962C8B-B14F-4D97-AF65-F5344CB8AC3E}">
        <p14:creationId xmlns:p14="http://schemas.microsoft.com/office/powerpoint/2010/main" val="193366764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 </a:t>
            </a:r>
            <a:r>
              <a:rPr lang="fr-FR" sz="4000" dirty="0"/>
              <a:t>4 -2 </a:t>
            </a:r>
            <a:r>
              <a:rPr lang="fr-FR" sz="4000" dirty="0" err="1"/>
              <a:t>Otros</a:t>
            </a:r>
            <a:r>
              <a:rPr lang="fr-FR" sz="4000" dirty="0"/>
              <a:t> </a:t>
            </a:r>
            <a:r>
              <a:rPr lang="fr-FR" sz="4000" dirty="0" err="1"/>
              <a:t>Usos</a:t>
            </a:r>
            <a:endParaRPr lang="fr-FR" sz="4000" dirty="0"/>
          </a:p>
        </p:txBody>
      </p:sp>
      <p:sp>
        <p:nvSpPr>
          <p:cNvPr id="3" name="Subtitle 2"/>
          <p:cNvSpPr>
            <a:spLocks noGrp="1"/>
          </p:cNvSpPr>
          <p:nvPr>
            <p:ph idx="1"/>
          </p:nvPr>
        </p:nvSpPr>
        <p:spPr/>
        <p:txBody>
          <a:bodyPr>
            <a:normAutofit/>
          </a:bodyPr>
          <a:lstStyle/>
          <a:p>
            <a:r>
              <a:rPr lang="es-ES" sz="2800" dirty="0"/>
              <a:t>No existen regulaciones específicas aplicables</a:t>
            </a:r>
          </a:p>
          <a:p>
            <a:r>
              <a:rPr lang="es-ES" sz="2800" dirty="0"/>
              <a:t>La selección de tipo debe ser adecuada para el uso esperado</a:t>
            </a:r>
          </a:p>
          <a:p>
            <a:r>
              <a:rPr lang="es-ES" sz="2800" dirty="0"/>
              <a:t>Tres maneras de hacer esto: </a:t>
            </a:r>
            <a:endParaRPr lang="fr-FR" sz="2800" dirty="0"/>
          </a:p>
          <a:p>
            <a:pPr lvl="1"/>
            <a:r>
              <a:rPr lang="es-ES" sz="2400" dirty="0"/>
              <a:t>Preguntar a un experto</a:t>
            </a:r>
          </a:p>
          <a:p>
            <a:pPr lvl="1"/>
            <a:r>
              <a:rPr lang="es-ES" sz="2400" dirty="0"/>
              <a:t>Obtener ayuda de las asociaciones de desarrollo de acero inoxidable</a:t>
            </a:r>
          </a:p>
          <a:p>
            <a:pPr lvl="1"/>
            <a:r>
              <a:rPr lang="es-ES" sz="2400" dirty="0"/>
              <a:t>Descubre casos exitosos en entornos similares (generalmente disponibles</a:t>
            </a:r>
            <a:r>
              <a:rPr lang="fr-FR" sz="2400" dirty="0"/>
              <a:t>)</a:t>
            </a:r>
          </a:p>
        </p:txBody>
      </p:sp>
      <p:sp>
        <p:nvSpPr>
          <p:cNvPr id="4" name="Slide Number Placeholder 3"/>
          <p:cNvSpPr>
            <a:spLocks noGrp="1"/>
          </p:cNvSpPr>
          <p:nvPr>
            <p:ph type="sldNum" sz="quarter" idx="12"/>
          </p:nvPr>
        </p:nvSpPr>
        <p:spPr/>
        <p:txBody>
          <a:bodyPr/>
          <a:lstStyle/>
          <a:p>
            <a:fld id="{16EEAD88-7AB7-4352-89B4-BF917C658D05}" type="slidenum">
              <a:rPr lang="fr-BE" smtClean="0"/>
              <a:pPr/>
              <a:t>46</a:t>
            </a:fld>
            <a:endParaRPr lang="fr-BE"/>
          </a:p>
        </p:txBody>
      </p:sp>
    </p:spTree>
    <p:extLst>
      <p:ext uri="{BB962C8B-B14F-4D97-AF65-F5344CB8AC3E}">
        <p14:creationId xmlns:p14="http://schemas.microsoft.com/office/powerpoint/2010/main" val="112442115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FR" sz="3600" dirty="0" err="1"/>
              <a:t>Selección</a:t>
            </a:r>
            <a:r>
              <a:rPr lang="fr-FR" sz="3600" dirty="0"/>
              <a:t> de </a:t>
            </a:r>
            <a:r>
              <a:rPr lang="fr-FR" sz="3600" dirty="0" err="1"/>
              <a:t>tipo</a:t>
            </a:r>
            <a:r>
              <a:rPr lang="fr-FR" sz="3600" dirty="0"/>
              <a:t> de </a:t>
            </a:r>
            <a:r>
              <a:rPr lang="fr-FR" sz="3600" dirty="0" err="1"/>
              <a:t>acero</a:t>
            </a:r>
            <a:r>
              <a:rPr lang="fr-FR" sz="3600" dirty="0"/>
              <a:t> en Arquitectura</a:t>
            </a:r>
            <a:r>
              <a:rPr lang="fr-FR" sz="3600" baseline="50000" dirty="0"/>
              <a:t>10</a:t>
            </a:r>
          </a:p>
        </p:txBody>
      </p:sp>
      <p:sp>
        <p:nvSpPr>
          <p:cNvPr id="3" name="Content Placeholder 2"/>
          <p:cNvSpPr>
            <a:spLocks noGrp="1"/>
          </p:cNvSpPr>
          <p:nvPr>
            <p:ph idx="1"/>
          </p:nvPr>
        </p:nvSpPr>
        <p:spPr/>
        <p:txBody>
          <a:bodyPr/>
          <a:lstStyle/>
          <a:p>
            <a:pPr marL="0" indent="0">
              <a:buNone/>
            </a:pPr>
            <a:endParaRPr lang="fr-FR" dirty="0"/>
          </a:p>
          <a:p>
            <a:pPr marL="0" indent="0">
              <a:buNone/>
            </a:pPr>
            <a:r>
              <a:rPr lang="fr-FR" dirty="0" err="1"/>
              <a:t>Precaución</a:t>
            </a:r>
            <a:r>
              <a:rPr lang="fr-FR" dirty="0"/>
              <a:t>: NO es </a:t>
            </a:r>
            <a:r>
              <a:rPr lang="fr-FR" dirty="0" err="1"/>
              <a:t>aplicable</a:t>
            </a:r>
            <a:r>
              <a:rPr lang="fr-FR" dirty="0"/>
              <a:t> </a:t>
            </a:r>
            <a:r>
              <a:rPr lang="fr-FR" dirty="0" err="1"/>
              <a:t>cuando</a:t>
            </a:r>
            <a:r>
              <a:rPr lang="fr-FR" dirty="0"/>
              <a:t> :</a:t>
            </a:r>
          </a:p>
          <a:p>
            <a:pPr marL="0" indent="0">
              <a:buNone/>
            </a:pPr>
            <a:endParaRPr lang="fr-FR" dirty="0"/>
          </a:p>
          <a:p>
            <a:r>
              <a:rPr lang="fr-FR" sz="2800" dirty="0"/>
              <a:t>La </a:t>
            </a:r>
            <a:r>
              <a:rPr lang="fr-FR" sz="2800" dirty="0" err="1"/>
              <a:t>apariencia</a:t>
            </a:r>
            <a:r>
              <a:rPr lang="fr-FR" sz="2800" dirty="0"/>
              <a:t> no </a:t>
            </a:r>
            <a:r>
              <a:rPr lang="fr-FR" sz="2800" dirty="0" err="1"/>
              <a:t>preocupa</a:t>
            </a:r>
            <a:endParaRPr lang="fr-FR" sz="2800" dirty="0"/>
          </a:p>
          <a:p>
            <a:r>
              <a:rPr lang="fr-FR" sz="2800" dirty="0"/>
              <a:t>La </a:t>
            </a:r>
            <a:r>
              <a:rPr lang="fr-FR" sz="2800" dirty="0" err="1"/>
              <a:t>Integridad</a:t>
            </a:r>
            <a:r>
              <a:rPr lang="fr-FR" sz="2800" dirty="0"/>
              <a:t> </a:t>
            </a:r>
            <a:r>
              <a:rPr lang="fr-FR" sz="2800" dirty="0" err="1"/>
              <a:t>estructural</a:t>
            </a:r>
            <a:r>
              <a:rPr lang="fr-FR" sz="2800" dirty="0"/>
              <a:t> es la principal </a:t>
            </a:r>
            <a:r>
              <a:rPr lang="fr-FR" sz="2800" dirty="0" err="1"/>
              <a:t>condición</a:t>
            </a:r>
            <a:r>
              <a:rPr lang="fr-FR" sz="2800" dirty="0"/>
              <a:t>  (</a:t>
            </a:r>
            <a:r>
              <a:rPr lang="fr-FR" sz="2800" dirty="0" err="1"/>
              <a:t>Entonces</a:t>
            </a:r>
            <a:r>
              <a:rPr lang="fr-FR" sz="2800" dirty="0"/>
              <a:t> </a:t>
            </a:r>
            <a:r>
              <a:rPr lang="fr-FR" sz="2800" dirty="0" err="1"/>
              <a:t>ir</a:t>
            </a:r>
            <a:r>
              <a:rPr lang="fr-FR" sz="2800" dirty="0"/>
              <a:t> a  4 – 1)</a:t>
            </a:r>
          </a:p>
        </p:txBody>
      </p:sp>
      <p:sp>
        <p:nvSpPr>
          <p:cNvPr id="4" name="Slide Number Placeholder 3"/>
          <p:cNvSpPr>
            <a:spLocks noGrp="1"/>
          </p:cNvSpPr>
          <p:nvPr>
            <p:ph type="sldNum" sz="quarter" idx="12"/>
          </p:nvPr>
        </p:nvSpPr>
        <p:spPr/>
        <p:txBody>
          <a:bodyPr/>
          <a:lstStyle/>
          <a:p>
            <a:fld id="{16EEAD88-7AB7-4352-89B4-BF917C658D05}" type="slidenum">
              <a:rPr lang="fr-BE" smtClean="0"/>
              <a:pPr/>
              <a:t>47</a:t>
            </a:fld>
            <a:endParaRPr lang="fr-BE"/>
          </a:p>
        </p:txBody>
      </p:sp>
    </p:spTree>
    <p:extLst>
      <p:ext uri="{BB962C8B-B14F-4D97-AF65-F5344CB8AC3E}">
        <p14:creationId xmlns:p14="http://schemas.microsoft.com/office/powerpoint/2010/main" val="90863502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FR" dirty="0" err="1"/>
              <a:t>Cómo</a:t>
            </a:r>
            <a:r>
              <a:rPr lang="fr-FR" dirty="0"/>
              <a:t> se </a:t>
            </a:r>
            <a:r>
              <a:rPr lang="fr-FR" dirty="0" err="1"/>
              <a:t>procede</a:t>
            </a:r>
            <a:endParaRPr lang="fr-FR" dirty="0"/>
          </a:p>
        </p:txBody>
      </p:sp>
      <p:sp>
        <p:nvSpPr>
          <p:cNvPr id="3" name="Content Placeholder 2"/>
          <p:cNvSpPr>
            <a:spLocks noGrp="1"/>
          </p:cNvSpPr>
          <p:nvPr>
            <p:ph idx="1"/>
          </p:nvPr>
        </p:nvSpPr>
        <p:spPr/>
        <p:txBody>
          <a:bodyPr>
            <a:normAutofit/>
          </a:bodyPr>
          <a:lstStyle/>
          <a:p>
            <a:r>
              <a:rPr lang="fr-FR" sz="2200" dirty="0"/>
              <a:t>Se </a:t>
            </a:r>
            <a:r>
              <a:rPr lang="fr-FR" sz="2200" dirty="0" err="1"/>
              <a:t>debe</a:t>
            </a:r>
            <a:r>
              <a:rPr lang="fr-FR" sz="2200" dirty="0"/>
              <a:t> </a:t>
            </a:r>
            <a:r>
              <a:rPr lang="fr-FR" sz="2200" dirty="0" err="1"/>
              <a:t>calcular</a:t>
            </a:r>
            <a:r>
              <a:rPr lang="fr-FR" sz="2200" dirty="0"/>
              <a:t> </a:t>
            </a:r>
            <a:r>
              <a:rPr lang="fr-FR" sz="2200" dirty="0" err="1"/>
              <a:t>una</a:t>
            </a:r>
            <a:r>
              <a:rPr lang="es-ES" sz="2200" dirty="0"/>
              <a:t> evaluación </a:t>
            </a:r>
          </a:p>
          <a:p>
            <a:r>
              <a:rPr lang="es-ES" sz="2200" dirty="0"/>
              <a:t>Para cada evaluación corresponde  una lista de los tipos de acero inoxidables recomendados</a:t>
            </a:r>
            <a:endParaRPr lang="fr-FR" dirty="0"/>
          </a:p>
          <a:p>
            <a:pPr marL="0" indent="0">
              <a:buNone/>
            </a:pPr>
            <a:r>
              <a:rPr lang="es-ES" sz="3000" dirty="0"/>
              <a:t>Los criterios utilizados en la puntuación de la evaluación (ver las siguientes diapositivas</a:t>
            </a:r>
            <a:r>
              <a:rPr lang="fr-FR" dirty="0"/>
              <a:t>):</a:t>
            </a:r>
          </a:p>
          <a:p>
            <a:pPr marL="571500" indent="-571500">
              <a:buFont typeface="+mj-lt"/>
              <a:buAutoNum type="romanLcPeriod"/>
            </a:pPr>
            <a:r>
              <a:rPr lang="fr-FR" sz="2800" dirty="0" err="1"/>
              <a:t>Contaminación</a:t>
            </a:r>
            <a:r>
              <a:rPr lang="fr-FR" sz="2800" dirty="0"/>
              <a:t> </a:t>
            </a:r>
            <a:r>
              <a:rPr lang="fr-FR" sz="2800" dirty="0" err="1"/>
              <a:t>ambiental</a:t>
            </a:r>
            <a:endParaRPr lang="fr-FR" sz="2800" dirty="0"/>
          </a:p>
          <a:p>
            <a:pPr marL="571500" indent="-571500">
              <a:buFont typeface="+mj-lt"/>
              <a:buAutoNum type="romanLcPeriod"/>
            </a:pPr>
            <a:r>
              <a:rPr lang="fr-FR" sz="2800" dirty="0" err="1"/>
              <a:t>Exposición</a:t>
            </a:r>
            <a:r>
              <a:rPr lang="fr-FR" sz="2800" dirty="0"/>
              <a:t> a la </a:t>
            </a:r>
            <a:r>
              <a:rPr lang="fr-FR" sz="2800" dirty="0" err="1"/>
              <a:t>costa</a:t>
            </a:r>
            <a:r>
              <a:rPr lang="fr-FR" sz="2800" dirty="0"/>
              <a:t> ó sales de </a:t>
            </a:r>
            <a:r>
              <a:rPr lang="fr-FR" sz="2800" dirty="0" err="1"/>
              <a:t>deshielo</a:t>
            </a:r>
            <a:endParaRPr lang="fr-FR" sz="2800" dirty="0"/>
          </a:p>
          <a:p>
            <a:pPr marL="571500" indent="-571500">
              <a:buFont typeface="+mj-lt"/>
              <a:buAutoNum type="romanLcPeriod"/>
            </a:pPr>
            <a:r>
              <a:rPr lang="fr-FR" sz="2800" dirty="0" err="1"/>
              <a:t>Patrón</a:t>
            </a:r>
            <a:r>
              <a:rPr lang="fr-FR" sz="2800" dirty="0"/>
              <a:t> de </a:t>
            </a:r>
            <a:r>
              <a:rPr lang="fr-FR" sz="2800" dirty="0" err="1"/>
              <a:t>clima</a:t>
            </a:r>
            <a:r>
              <a:rPr lang="fr-FR" sz="2800" dirty="0"/>
              <a:t> local</a:t>
            </a:r>
          </a:p>
          <a:p>
            <a:pPr marL="571500" indent="-571500">
              <a:buFont typeface="+mj-lt"/>
              <a:buAutoNum type="romanLcPeriod"/>
            </a:pPr>
            <a:r>
              <a:rPr lang="fr-FR" sz="2800" dirty="0" err="1"/>
              <a:t>Consideraciones</a:t>
            </a:r>
            <a:r>
              <a:rPr lang="fr-FR" sz="2800" dirty="0"/>
              <a:t> </a:t>
            </a:r>
            <a:r>
              <a:rPr lang="fr-FR" sz="2800" dirty="0" err="1"/>
              <a:t>del</a:t>
            </a:r>
            <a:r>
              <a:rPr lang="fr-FR" sz="2800" dirty="0"/>
              <a:t> </a:t>
            </a:r>
            <a:r>
              <a:rPr lang="fr-FR" sz="2800" dirty="0" err="1"/>
              <a:t>diseño</a:t>
            </a:r>
            <a:endParaRPr lang="fr-FR" sz="2800" dirty="0"/>
          </a:p>
          <a:p>
            <a:pPr marL="571500" indent="-571500">
              <a:buFont typeface="+mj-lt"/>
              <a:buAutoNum type="romanLcPeriod"/>
            </a:pPr>
            <a:r>
              <a:rPr lang="fr-FR" sz="2800" dirty="0"/>
              <a:t>Plan de </a:t>
            </a:r>
            <a:r>
              <a:rPr lang="fr-FR" sz="2800" dirty="0" err="1"/>
              <a:t>mantenimiento</a:t>
            </a:r>
            <a:endParaRPr lang="fr-FR" sz="2800" dirty="0"/>
          </a:p>
        </p:txBody>
      </p:sp>
      <p:sp>
        <p:nvSpPr>
          <p:cNvPr id="4" name="Slide Number Placeholder 3"/>
          <p:cNvSpPr>
            <a:spLocks noGrp="1"/>
          </p:cNvSpPr>
          <p:nvPr>
            <p:ph type="sldNum" sz="quarter" idx="12"/>
          </p:nvPr>
        </p:nvSpPr>
        <p:spPr/>
        <p:txBody>
          <a:bodyPr/>
          <a:lstStyle/>
          <a:p>
            <a:fld id="{16EEAD88-7AB7-4352-89B4-BF917C658D05}" type="slidenum">
              <a:rPr lang="fr-BE" smtClean="0"/>
              <a:pPr/>
              <a:t>48</a:t>
            </a:fld>
            <a:endParaRPr lang="fr-BE"/>
          </a:p>
        </p:txBody>
      </p:sp>
    </p:spTree>
    <p:extLst>
      <p:ext uri="{BB962C8B-B14F-4D97-AF65-F5344CB8AC3E}">
        <p14:creationId xmlns:p14="http://schemas.microsoft.com/office/powerpoint/2010/main" val="296461260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857250" indent="-857250">
              <a:buFont typeface="+mj-lt"/>
              <a:buAutoNum type="romanLcPeriod"/>
            </a:pPr>
            <a:r>
              <a:rPr lang="nl-BE" dirty="0"/>
              <a:t>Contaminación ambiental</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690263734"/>
              </p:ext>
            </p:extLst>
          </p:nvPr>
        </p:nvGraphicFramePr>
        <p:xfrm>
          <a:off x="457200" y="1600200"/>
          <a:ext cx="8229600" cy="4556760"/>
        </p:xfrm>
        <a:graphic>
          <a:graphicData uri="http://schemas.openxmlformats.org/drawingml/2006/table">
            <a:tbl>
              <a:tblPr firstRow="1">
                <a:tableStyleId>{D113A9D2-9D6B-4929-AA2D-F23B5EE8CBE7}</a:tableStyleId>
              </a:tblPr>
              <a:tblGrid>
                <a:gridCol w="1258389">
                  <a:extLst>
                    <a:ext uri="{9D8B030D-6E8A-4147-A177-3AD203B41FA5}">
                      <a16:colId xmlns:a16="http://schemas.microsoft.com/office/drawing/2014/main" val="20000"/>
                    </a:ext>
                  </a:extLst>
                </a:gridCol>
                <a:gridCol w="6971211">
                  <a:extLst>
                    <a:ext uri="{9D8B030D-6E8A-4147-A177-3AD203B41FA5}">
                      <a16:colId xmlns:a16="http://schemas.microsoft.com/office/drawing/2014/main" val="20001"/>
                    </a:ext>
                  </a:extLst>
                </a:gridCol>
              </a:tblGrid>
              <a:tr h="370840">
                <a:tc>
                  <a:txBody>
                    <a:bodyPr/>
                    <a:lstStyle/>
                    <a:p>
                      <a:pPr algn="ctr"/>
                      <a:r>
                        <a:rPr lang="nl-BE" sz="1600" dirty="0"/>
                        <a:t>Puntuación</a:t>
                      </a:r>
                    </a:p>
                  </a:txBody>
                  <a:tcPr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nl-BE" dirty="0"/>
                    </a:p>
                  </a:txBody>
                  <a:tcP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pPr algn="ctr"/>
                      <a:endParaRPr lang="nl-BE" dirty="0"/>
                    </a:p>
                  </a:txBody>
                  <a:tcPr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nl-BE" sz="1600" b="1" dirty="0"/>
                        <a:t>Rural</a:t>
                      </a:r>
                    </a:p>
                  </a:txBody>
                  <a:tcP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extLst>
                  <a:ext uri="{0D108BD9-81ED-4DB2-BD59-A6C34878D82A}">
                    <a16:rowId xmlns:a16="http://schemas.microsoft.com/office/drawing/2014/main" val="10001"/>
                  </a:ext>
                </a:extLst>
              </a:tr>
              <a:tr h="370840">
                <a:tc>
                  <a:txBody>
                    <a:bodyPr/>
                    <a:lstStyle/>
                    <a:p>
                      <a:pPr algn="ctr"/>
                      <a:r>
                        <a:rPr lang="nl-BE" dirty="0"/>
                        <a:t>0</a:t>
                      </a:r>
                    </a:p>
                  </a:txBody>
                  <a:tcPr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nl-BE" dirty="0"/>
                        <a:t>Sin contaminación ó muy baja</a:t>
                      </a:r>
                    </a:p>
                  </a:txBody>
                  <a:tcP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2"/>
                  </a:ext>
                </a:extLst>
              </a:tr>
              <a:tr h="370840">
                <a:tc>
                  <a:txBody>
                    <a:bodyPr/>
                    <a:lstStyle/>
                    <a:p>
                      <a:pPr algn="ctr"/>
                      <a:endParaRPr lang="nl-BE" dirty="0"/>
                    </a:p>
                  </a:txBody>
                  <a:tcPr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nl-BE" sz="1600" b="1" dirty="0"/>
                        <a:t>Contaminación urbana</a:t>
                      </a:r>
                      <a:r>
                        <a:rPr lang="nl-BE" sz="1600" b="1" baseline="0" dirty="0"/>
                        <a:t> (Industria ligera, gases de escapes de automóviles)</a:t>
                      </a:r>
                      <a:endParaRPr lang="nl-BE" sz="1600" b="1" dirty="0"/>
                    </a:p>
                  </a:txBody>
                  <a:tcP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extLst>
                  <a:ext uri="{0D108BD9-81ED-4DB2-BD59-A6C34878D82A}">
                    <a16:rowId xmlns:a16="http://schemas.microsoft.com/office/drawing/2014/main" val="10003"/>
                  </a:ext>
                </a:extLst>
              </a:tr>
              <a:tr h="370840">
                <a:tc>
                  <a:txBody>
                    <a:bodyPr/>
                    <a:lstStyle/>
                    <a:p>
                      <a:pPr algn="ctr"/>
                      <a:r>
                        <a:rPr lang="nl-BE" dirty="0"/>
                        <a:t>0</a:t>
                      </a:r>
                    </a:p>
                  </a:txBody>
                  <a:tcPr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nl-BE" b="0" dirty="0"/>
                        <a:t>Baja</a:t>
                      </a:r>
                    </a:p>
                  </a:txBody>
                  <a:tcP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4"/>
                  </a:ext>
                </a:extLst>
              </a:tr>
              <a:tr h="370840">
                <a:tc>
                  <a:txBody>
                    <a:bodyPr/>
                    <a:lstStyle/>
                    <a:p>
                      <a:pPr algn="ctr"/>
                      <a:r>
                        <a:rPr lang="nl-BE" dirty="0"/>
                        <a:t>2</a:t>
                      </a:r>
                    </a:p>
                  </a:txBody>
                  <a:tcPr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nl-BE" dirty="0"/>
                        <a:t>Moderada</a:t>
                      </a:r>
                    </a:p>
                  </a:txBody>
                  <a:tcP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5"/>
                  </a:ext>
                </a:extLst>
              </a:tr>
              <a:tr h="370840">
                <a:tc>
                  <a:txBody>
                    <a:bodyPr/>
                    <a:lstStyle/>
                    <a:p>
                      <a:pPr algn="ctr"/>
                      <a:r>
                        <a:rPr lang="nl-BE" dirty="0"/>
                        <a:t>3</a:t>
                      </a:r>
                    </a:p>
                  </a:txBody>
                  <a:tcPr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nl-BE" dirty="0"/>
                        <a:t>Alta *</a:t>
                      </a:r>
                    </a:p>
                  </a:txBody>
                  <a:tcP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6"/>
                  </a:ext>
                </a:extLst>
              </a:tr>
              <a:tr h="370840">
                <a:tc>
                  <a:txBody>
                    <a:bodyPr/>
                    <a:lstStyle/>
                    <a:p>
                      <a:pPr algn="ctr"/>
                      <a:endParaRPr lang="nl-BE" dirty="0"/>
                    </a:p>
                  </a:txBody>
                  <a:tcPr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nl-BE" sz="1600" b="1" dirty="0"/>
                        <a:t>Contaminación</a:t>
                      </a:r>
                      <a:r>
                        <a:rPr lang="nl-BE" sz="1600" b="1" baseline="0" dirty="0"/>
                        <a:t> I</a:t>
                      </a:r>
                      <a:r>
                        <a:rPr lang="nl-BE" sz="1600" b="1" dirty="0"/>
                        <a:t>ndustrial  (Gases agresivos, óxidos</a:t>
                      </a:r>
                      <a:r>
                        <a:rPr lang="nl-BE" sz="1600" b="1" baseline="0" dirty="0"/>
                        <a:t> de hierro</a:t>
                      </a:r>
                      <a:r>
                        <a:rPr lang="nl-BE" sz="1600" b="1" dirty="0"/>
                        <a:t>,</a:t>
                      </a:r>
                      <a:r>
                        <a:rPr lang="nl-BE" sz="1600" b="1" baseline="0" dirty="0"/>
                        <a:t> productos químicos , etc.)</a:t>
                      </a:r>
                      <a:endParaRPr lang="nl-BE" sz="1600" b="1" dirty="0"/>
                    </a:p>
                  </a:txBody>
                  <a:tcP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extLst>
                  <a:ext uri="{0D108BD9-81ED-4DB2-BD59-A6C34878D82A}">
                    <a16:rowId xmlns:a16="http://schemas.microsoft.com/office/drawing/2014/main" val="10007"/>
                  </a:ext>
                </a:extLst>
              </a:tr>
              <a:tr h="370840">
                <a:tc>
                  <a:txBody>
                    <a:bodyPr/>
                    <a:lstStyle/>
                    <a:p>
                      <a:pPr algn="ctr"/>
                      <a:r>
                        <a:rPr lang="nl-BE" dirty="0"/>
                        <a:t>3</a:t>
                      </a:r>
                    </a:p>
                  </a:txBody>
                  <a:tcPr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nl-BE" dirty="0"/>
                        <a:t>Baja ó  moderada</a:t>
                      </a:r>
                    </a:p>
                  </a:txBody>
                  <a:tcP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8"/>
                  </a:ext>
                </a:extLst>
              </a:tr>
              <a:tr h="370840">
                <a:tc>
                  <a:txBody>
                    <a:bodyPr/>
                    <a:lstStyle/>
                    <a:p>
                      <a:pPr algn="ctr"/>
                      <a:r>
                        <a:rPr lang="nl-BE" dirty="0"/>
                        <a:t>4</a:t>
                      </a:r>
                    </a:p>
                  </a:txBody>
                  <a:tcPr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nl-BE" dirty="0"/>
                        <a:t>Alta *</a:t>
                      </a:r>
                    </a:p>
                  </a:txBody>
                  <a:tcP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9"/>
                  </a:ext>
                </a:extLst>
              </a:tr>
              <a:tr h="370840">
                <a:tc gridSpan="2">
                  <a:txBody>
                    <a:bodyPr/>
                    <a:lstStyle/>
                    <a:p>
                      <a:pPr algn="just"/>
                      <a:r>
                        <a:rPr lang="nl-BE" dirty="0"/>
                        <a:t>* Localización potencial altamente corrosiva. Disponer de un experto en inoxidables para evaluar la localización.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endParaRPr lang="nl-BE" dirty="0"/>
                    </a:p>
                  </a:txBody>
                  <a:tcPr/>
                </a:tc>
                <a:extLst>
                  <a:ext uri="{0D108BD9-81ED-4DB2-BD59-A6C34878D82A}">
                    <a16:rowId xmlns:a16="http://schemas.microsoft.com/office/drawing/2014/main" val="10010"/>
                  </a:ext>
                </a:extLst>
              </a:tr>
            </a:tbl>
          </a:graphicData>
        </a:graphic>
      </p:graphicFrame>
      <p:sp>
        <p:nvSpPr>
          <p:cNvPr id="4" name="Slide Number Placeholder 3"/>
          <p:cNvSpPr>
            <a:spLocks noGrp="1"/>
          </p:cNvSpPr>
          <p:nvPr>
            <p:ph type="sldNum" sz="quarter" idx="12"/>
          </p:nvPr>
        </p:nvSpPr>
        <p:spPr/>
        <p:txBody>
          <a:bodyPr/>
          <a:lstStyle/>
          <a:p>
            <a:fld id="{16EEAD88-7AB7-4352-89B4-BF917C658D05}" type="slidenum">
              <a:rPr lang="fr-BE" smtClean="0"/>
              <a:pPr/>
              <a:t>49</a:t>
            </a:fld>
            <a:endParaRPr lang="fr-BE"/>
          </a:p>
        </p:txBody>
      </p:sp>
    </p:spTree>
    <p:extLst>
      <p:ext uri="{BB962C8B-B14F-4D97-AF65-F5344CB8AC3E}">
        <p14:creationId xmlns:p14="http://schemas.microsoft.com/office/powerpoint/2010/main" val="19462068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16EEAD88-7AB7-4352-89B4-BF917C658D05}" type="slidenum">
              <a:rPr lang="fr-BE" smtClean="0"/>
              <a:pPr/>
              <a:t>5</a:t>
            </a:fld>
            <a:endParaRPr lang="fr-BE"/>
          </a:p>
        </p:txBody>
      </p:sp>
      <p:pic>
        <p:nvPicPr>
          <p:cNvPr id="8" name="Picture 2" descr="http://4.bp.blogspot.com/_jKnJY2a-_E8/SpF8DJNkVTI/AAAAAAAAAQs/j-J64TaOsOI/s400/Steps.JPG"/>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2610509" y="2153511"/>
            <a:ext cx="1800000" cy="1267606"/>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pic>
        <p:nvPicPr>
          <p:cNvPr id="9" name="Picture 4" descr="https://encrypted-tbn1.gstatic.com/images?q=tbn:ANd9GcREQP7g6BZ5zrcBmL11bmXD4Y_v7_24j2BPifm3YI4UHjGmeOjThg"/>
          <p:cNvPicPr>
            <a:picLocks noChangeAspect="1" noChangeArrowheads="1"/>
          </p:cNvPicPr>
          <p:nvPr/>
        </p:nvPicPr>
        <p:blipFill rotWithShape="1">
          <a:blip r:embed="rId4">
            <a:extLst>
              <a:ext uri="{28A0092B-C50C-407E-A947-70E740481C1C}">
                <a14:useLocalDpi xmlns:a14="http://schemas.microsoft.com/office/drawing/2010/main" val="0"/>
              </a:ext>
            </a:extLst>
          </a:blip>
          <a:srcRect/>
          <a:stretch/>
        </p:blipFill>
        <p:spPr bwMode="auto">
          <a:xfrm>
            <a:off x="4725700" y="2153511"/>
            <a:ext cx="1800000" cy="1267606"/>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pic>
        <p:nvPicPr>
          <p:cNvPr id="10" name="Picture 6" descr="http://www.iplasticsupply.com/wp-content/uploads/2010/11/broke-chair-300x225.jpg"/>
          <p:cNvPicPr>
            <a:picLocks noChangeAspect="1" noChangeArrowheads="1"/>
          </p:cNvPicPr>
          <p:nvPr/>
        </p:nvPicPr>
        <p:blipFill rotWithShape="1">
          <a:blip r:embed="rId5">
            <a:extLst>
              <a:ext uri="{28A0092B-C50C-407E-A947-70E740481C1C}">
                <a14:useLocalDpi xmlns:a14="http://schemas.microsoft.com/office/drawing/2010/main" val="0"/>
              </a:ext>
            </a:extLst>
          </a:blip>
          <a:srcRect/>
          <a:stretch/>
        </p:blipFill>
        <p:spPr bwMode="auto">
          <a:xfrm>
            <a:off x="6777036" y="2153511"/>
            <a:ext cx="1800000" cy="1267606"/>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sp>
        <p:nvSpPr>
          <p:cNvPr id="11" name="Title 1"/>
          <p:cNvSpPr>
            <a:spLocks noGrp="1"/>
          </p:cNvSpPr>
          <p:nvPr>
            <p:ph type="title"/>
          </p:nvPr>
        </p:nvSpPr>
        <p:spPr>
          <a:xfrm>
            <a:off x="696686" y="731520"/>
            <a:ext cx="7990114" cy="686118"/>
          </a:xfrm>
        </p:spPr>
        <p:txBody>
          <a:bodyPr>
            <a:normAutofit fontScale="90000"/>
          </a:bodyPr>
          <a:lstStyle/>
          <a:p>
            <a:r>
              <a:rPr lang="fr-FR" dirty="0"/>
              <a:t>La </a:t>
            </a:r>
            <a:r>
              <a:rPr lang="fr-FR" dirty="0" err="1"/>
              <a:t>mayoria</a:t>
            </a:r>
            <a:r>
              <a:rPr lang="fr-FR" dirty="0"/>
              <a:t> de los </a:t>
            </a:r>
            <a:r>
              <a:rPr lang="fr-FR" dirty="0" err="1"/>
              <a:t>materiales</a:t>
            </a:r>
            <a:r>
              <a:rPr lang="fr-FR" dirty="0"/>
              <a:t> </a:t>
            </a:r>
            <a:r>
              <a:rPr lang="fr-FR" dirty="0" err="1"/>
              <a:t>sufren</a:t>
            </a:r>
            <a:r>
              <a:rPr lang="fr-FR" dirty="0"/>
              <a:t> un </a:t>
            </a:r>
            <a:r>
              <a:rPr lang="fr-FR" dirty="0" err="1"/>
              <a:t>deterioro</a:t>
            </a:r>
            <a:r>
              <a:rPr lang="fr-FR" dirty="0"/>
              <a:t> con el </a:t>
            </a:r>
            <a:r>
              <a:rPr lang="fr-FR" dirty="0" err="1"/>
              <a:t>tiempo</a:t>
            </a:r>
            <a:br>
              <a:rPr lang="fr-FR" dirty="0"/>
            </a:br>
            <a:endParaRPr lang="fr-BE"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990016513"/>
              </p:ext>
            </p:extLst>
          </p:nvPr>
        </p:nvGraphicFramePr>
        <p:xfrm>
          <a:off x="457200" y="1600200"/>
          <a:ext cx="8229600" cy="3905048"/>
        </p:xfrm>
        <a:graphic>
          <a:graphicData uri="http://schemas.openxmlformats.org/drawingml/2006/table">
            <a:tbl>
              <a:tblPr firstRow="1" bandRow="1">
                <a:tableStyleId>{B301B821-A1FF-4177-AEE7-76D212191A09}</a:tableStyleId>
              </a:tblPr>
              <a:tblGrid>
                <a:gridCol w="2057400">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gridCol w="2057400">
                  <a:extLst>
                    <a:ext uri="{9D8B030D-6E8A-4147-A177-3AD203B41FA5}">
                      <a16:colId xmlns:a16="http://schemas.microsoft.com/office/drawing/2014/main" val="20002"/>
                    </a:ext>
                  </a:extLst>
                </a:gridCol>
                <a:gridCol w="2057400">
                  <a:extLst>
                    <a:ext uri="{9D8B030D-6E8A-4147-A177-3AD203B41FA5}">
                      <a16:colId xmlns:a16="http://schemas.microsoft.com/office/drawing/2014/main" val="20003"/>
                    </a:ext>
                  </a:extLst>
                </a:gridCol>
              </a:tblGrid>
              <a:tr h="440772">
                <a:tc>
                  <a:txBody>
                    <a:bodyPr/>
                    <a:lstStyle/>
                    <a:p>
                      <a:r>
                        <a:rPr lang="fr-BE" dirty="0" err="1"/>
                        <a:t>Material</a:t>
                      </a:r>
                      <a:endParaRPr lang="fr-BE" dirty="0"/>
                    </a:p>
                  </a:txBody>
                  <a:tcPr/>
                </a:tc>
                <a:tc>
                  <a:txBody>
                    <a:bodyPr/>
                    <a:lstStyle/>
                    <a:p>
                      <a:r>
                        <a:rPr lang="fr-BE" dirty="0" err="1"/>
                        <a:t>Piedra</a:t>
                      </a:r>
                      <a:endParaRPr lang="fr-BE" dirty="0"/>
                    </a:p>
                  </a:txBody>
                  <a:tcPr/>
                </a:tc>
                <a:tc>
                  <a:txBody>
                    <a:bodyPr/>
                    <a:lstStyle/>
                    <a:p>
                      <a:r>
                        <a:rPr lang="fr-BE" dirty="0" err="1"/>
                        <a:t>Vidrio</a:t>
                      </a:r>
                      <a:endParaRPr lang="fr-BE" dirty="0"/>
                    </a:p>
                  </a:txBody>
                  <a:tcPr/>
                </a:tc>
                <a:tc>
                  <a:txBody>
                    <a:bodyPr/>
                    <a:lstStyle/>
                    <a:p>
                      <a:r>
                        <a:rPr lang="fr-BE" dirty="0" err="1"/>
                        <a:t>Polímeros</a:t>
                      </a:r>
                      <a:endParaRPr lang="fr-BE" dirty="0"/>
                    </a:p>
                  </a:txBody>
                  <a:tcPr/>
                </a:tc>
                <a:extLst>
                  <a:ext uri="{0D108BD9-81ED-4DB2-BD59-A6C34878D82A}">
                    <a16:rowId xmlns:a16="http://schemas.microsoft.com/office/drawing/2014/main" val="10000"/>
                  </a:ext>
                </a:extLst>
              </a:tr>
              <a:tr h="440772">
                <a:tc>
                  <a:txBody>
                    <a:bodyPr/>
                    <a:lstStyle/>
                    <a:p>
                      <a:endParaRPr lang="fr-BE" dirty="0">
                        <a:solidFill>
                          <a:schemeClr val="bg1"/>
                        </a:solidFill>
                      </a:endParaRPr>
                    </a:p>
                  </a:txBody>
                  <a:tcPr/>
                </a:tc>
                <a:tc>
                  <a:txBody>
                    <a:bodyPr/>
                    <a:lstStyle/>
                    <a:p>
                      <a:endParaRPr lang="fr-BE" dirty="0"/>
                    </a:p>
                    <a:p>
                      <a:endParaRPr lang="fr-BE" dirty="0"/>
                    </a:p>
                    <a:p>
                      <a:endParaRPr lang="fr-BE" dirty="0"/>
                    </a:p>
                    <a:p>
                      <a:endParaRPr lang="fr-BE" dirty="0"/>
                    </a:p>
                    <a:p>
                      <a:endParaRPr lang="fr-BE" dirty="0"/>
                    </a:p>
                  </a:txBody>
                  <a:tcPr/>
                </a:tc>
                <a:tc>
                  <a:txBody>
                    <a:bodyPr/>
                    <a:lstStyle/>
                    <a:p>
                      <a:endParaRPr lang="fr-BE" dirty="0"/>
                    </a:p>
                  </a:txBody>
                  <a:tcPr/>
                </a:tc>
                <a:tc>
                  <a:txBody>
                    <a:bodyPr/>
                    <a:lstStyle/>
                    <a:p>
                      <a:endParaRPr lang="fr-BE" dirty="0"/>
                    </a:p>
                  </a:txBody>
                  <a:tcPr/>
                </a:tc>
                <a:extLst>
                  <a:ext uri="{0D108BD9-81ED-4DB2-BD59-A6C34878D82A}">
                    <a16:rowId xmlns:a16="http://schemas.microsoft.com/office/drawing/2014/main" val="10001"/>
                  </a:ext>
                </a:extLst>
              </a:tr>
              <a:tr h="1086836">
                <a:tc>
                  <a:txBody>
                    <a:bodyPr/>
                    <a:lstStyle/>
                    <a:p>
                      <a:r>
                        <a:rPr lang="fr-BE" dirty="0" err="1"/>
                        <a:t>Tipo</a:t>
                      </a:r>
                      <a:r>
                        <a:rPr lang="fr-BE" dirty="0"/>
                        <a:t> de  </a:t>
                      </a:r>
                      <a:r>
                        <a:rPr lang="fr-BE" dirty="0" err="1"/>
                        <a:t>deterioro</a:t>
                      </a:r>
                      <a:endParaRPr lang="fr-BE" dirty="0">
                        <a:solidFill>
                          <a:schemeClr val="bg1"/>
                        </a:solidFill>
                      </a:endParaRPr>
                    </a:p>
                  </a:txBody>
                  <a:tcPr/>
                </a:tc>
                <a:tc>
                  <a:txBody>
                    <a:bodyPr/>
                    <a:lstStyle/>
                    <a:p>
                      <a:r>
                        <a:rPr lang="fr-BE" dirty="0" err="1"/>
                        <a:t>Daños</a:t>
                      </a:r>
                      <a:r>
                        <a:rPr lang="fr-BE" dirty="0"/>
                        <a:t> de </a:t>
                      </a:r>
                      <a:r>
                        <a:rPr lang="fr-BE" dirty="0" err="1"/>
                        <a:t>desgaste</a:t>
                      </a:r>
                      <a:r>
                        <a:rPr lang="fr-BE" dirty="0"/>
                        <a:t> </a:t>
                      </a:r>
                      <a:r>
                        <a:rPr lang="fr-BE" dirty="0" err="1"/>
                        <a:t>por</a:t>
                      </a:r>
                      <a:r>
                        <a:rPr lang="fr-BE" dirty="0"/>
                        <a:t> la </a:t>
                      </a:r>
                      <a:r>
                        <a:rPr lang="fr-BE" dirty="0" err="1"/>
                        <a:t>contaminación</a:t>
                      </a:r>
                      <a:r>
                        <a:rPr lang="fr-BE" dirty="0"/>
                        <a:t> </a:t>
                      </a:r>
                    </a:p>
                  </a:txBody>
                  <a:tcPr/>
                </a:tc>
                <a:tc>
                  <a:txBody>
                    <a:bodyPr/>
                    <a:lstStyle/>
                    <a:p>
                      <a:r>
                        <a:rPr lang="fr-BE" dirty="0" err="1"/>
                        <a:t>Roturas</a:t>
                      </a:r>
                      <a:endParaRPr lang="fr-BE" dirty="0"/>
                    </a:p>
                  </a:txBody>
                  <a:tcPr/>
                </a:tc>
                <a:tc>
                  <a:txBody>
                    <a:bodyPr/>
                    <a:lstStyle/>
                    <a:p>
                      <a:r>
                        <a:rPr lang="fr-BE" dirty="0"/>
                        <a:t>Se </a:t>
                      </a:r>
                      <a:r>
                        <a:rPr lang="fr-BE" dirty="0" err="1"/>
                        <a:t>vuelve</a:t>
                      </a:r>
                      <a:r>
                        <a:rPr lang="fr-BE" dirty="0"/>
                        <a:t> </a:t>
                      </a:r>
                      <a:r>
                        <a:rPr lang="fr-BE" dirty="0" err="1"/>
                        <a:t>quebradizo</a:t>
                      </a:r>
                      <a:r>
                        <a:rPr lang="fr-BE" dirty="0"/>
                        <a:t> </a:t>
                      </a:r>
                      <a:r>
                        <a:rPr lang="fr-BE" dirty="0" err="1"/>
                        <a:t>por</a:t>
                      </a:r>
                      <a:r>
                        <a:rPr lang="fr-BE" dirty="0"/>
                        <a:t> la </a:t>
                      </a:r>
                      <a:r>
                        <a:rPr lang="fr-BE" dirty="0" err="1"/>
                        <a:t>acción</a:t>
                      </a:r>
                      <a:r>
                        <a:rPr lang="fr-BE" dirty="0"/>
                        <a:t> de </a:t>
                      </a:r>
                      <a:r>
                        <a:rPr lang="fr-BE" dirty="0" err="1"/>
                        <a:t>rayos</a:t>
                      </a:r>
                      <a:r>
                        <a:rPr lang="fr-BE" baseline="0" dirty="0"/>
                        <a:t> </a:t>
                      </a:r>
                      <a:r>
                        <a:rPr lang="fr-BE" dirty="0"/>
                        <a:t> UV</a:t>
                      </a:r>
                    </a:p>
                  </a:txBody>
                  <a:tcPr/>
                </a:tc>
                <a:extLst>
                  <a:ext uri="{0D108BD9-81ED-4DB2-BD59-A6C34878D82A}">
                    <a16:rowId xmlns:a16="http://schemas.microsoft.com/office/drawing/2014/main" val="10002"/>
                  </a:ext>
                </a:extLst>
              </a:tr>
              <a:tr h="911620">
                <a:tc>
                  <a:txBody>
                    <a:bodyPr/>
                    <a:lstStyle/>
                    <a:p>
                      <a:r>
                        <a:rPr lang="fr-BE" dirty="0" err="1"/>
                        <a:t>Acciones</a:t>
                      </a:r>
                      <a:r>
                        <a:rPr lang="fr-BE" dirty="0"/>
                        <a:t> para </a:t>
                      </a:r>
                      <a:r>
                        <a:rPr lang="fr-BE" dirty="0" err="1"/>
                        <a:t>mitigarlo</a:t>
                      </a:r>
                      <a:endParaRPr lang="fr-BE" dirty="0">
                        <a:solidFill>
                          <a:schemeClr val="bg1"/>
                        </a:solidFill>
                      </a:endParaRPr>
                    </a:p>
                  </a:txBody>
                  <a:tcPr/>
                </a:tc>
                <a:tc>
                  <a:txBody>
                    <a:bodyPr/>
                    <a:lstStyle/>
                    <a:p>
                      <a:r>
                        <a:rPr lang="fr-BE" dirty="0"/>
                        <a:t>No se toman </a:t>
                      </a:r>
                      <a:r>
                        <a:rPr lang="fr-BE" dirty="0" err="1"/>
                        <a:t>normalmente</a:t>
                      </a:r>
                      <a:endParaRPr lang="fr-BE" dirty="0"/>
                    </a:p>
                  </a:txBody>
                  <a:tcPr/>
                </a:tc>
                <a:tc>
                  <a:txBody>
                    <a:bodyPr/>
                    <a:lstStyle/>
                    <a:p>
                      <a:r>
                        <a:rPr lang="fr-BE" dirty="0" err="1"/>
                        <a:t>Vidrios</a:t>
                      </a:r>
                      <a:r>
                        <a:rPr lang="fr-BE" baseline="0" dirty="0"/>
                        <a:t> </a:t>
                      </a:r>
                      <a:r>
                        <a:rPr lang="fr-BE" baseline="0" dirty="0" err="1"/>
                        <a:t>templados</a:t>
                      </a:r>
                      <a:endParaRPr lang="fr-BE" dirty="0"/>
                    </a:p>
                  </a:txBody>
                  <a:tcPr/>
                </a:tc>
                <a:tc>
                  <a:txBody>
                    <a:bodyPr/>
                    <a:lstStyle/>
                    <a:p>
                      <a:r>
                        <a:rPr lang="fr-BE" dirty="0" err="1"/>
                        <a:t>Uso</a:t>
                      </a:r>
                      <a:r>
                        <a:rPr lang="fr-BE" baseline="0" dirty="0"/>
                        <a:t> de </a:t>
                      </a:r>
                      <a:r>
                        <a:rPr lang="fr-BE" baseline="0" dirty="0" err="1"/>
                        <a:t>tipos</a:t>
                      </a:r>
                      <a:r>
                        <a:rPr lang="fr-BE" baseline="0" dirty="0"/>
                        <a:t> de </a:t>
                      </a:r>
                      <a:r>
                        <a:rPr lang="fr-BE" baseline="0" dirty="0" err="1"/>
                        <a:t>polímeros</a:t>
                      </a:r>
                      <a:r>
                        <a:rPr lang="fr-BE" baseline="0" dirty="0"/>
                        <a:t> </a:t>
                      </a:r>
                      <a:r>
                        <a:rPr lang="fr-BE" baseline="0" dirty="0" err="1"/>
                        <a:t>mejorados</a:t>
                      </a:r>
                      <a:r>
                        <a:rPr lang="fr-BE" baseline="0" dirty="0"/>
                        <a:t> </a:t>
                      </a:r>
                      <a:endParaRPr lang="fr-BE" dirty="0"/>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54944413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857250" indent="-857250">
              <a:buFont typeface="+mj-lt"/>
              <a:buAutoNum type="romanLcPeriod" startAt="2"/>
            </a:pPr>
            <a:r>
              <a:rPr lang="nl-BE" sz="4000" dirty="0"/>
              <a:t>A) Exposición en la Costa</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155418198"/>
              </p:ext>
            </p:extLst>
          </p:nvPr>
        </p:nvGraphicFramePr>
        <p:xfrm>
          <a:off x="457200" y="1600200"/>
          <a:ext cx="8229600" cy="4429760"/>
        </p:xfrm>
        <a:graphic>
          <a:graphicData uri="http://schemas.openxmlformats.org/drawingml/2006/table">
            <a:tbl>
              <a:tblPr firstRow="1">
                <a:tableStyleId>{D113A9D2-9D6B-4929-AA2D-F23B5EE8CBE7}</a:tableStyleId>
              </a:tblPr>
              <a:tblGrid>
                <a:gridCol w="1476103">
                  <a:extLst>
                    <a:ext uri="{9D8B030D-6E8A-4147-A177-3AD203B41FA5}">
                      <a16:colId xmlns:a16="http://schemas.microsoft.com/office/drawing/2014/main" val="20000"/>
                    </a:ext>
                  </a:extLst>
                </a:gridCol>
                <a:gridCol w="6753497">
                  <a:extLst>
                    <a:ext uri="{9D8B030D-6E8A-4147-A177-3AD203B41FA5}">
                      <a16:colId xmlns:a16="http://schemas.microsoft.com/office/drawing/2014/main" val="20001"/>
                    </a:ext>
                  </a:extLst>
                </a:gridCol>
              </a:tblGrid>
              <a:tr h="370840">
                <a:tc>
                  <a:txBody>
                    <a:bodyPr/>
                    <a:lstStyle/>
                    <a:p>
                      <a:pPr algn="ctr"/>
                      <a:r>
                        <a:rPr lang="nl-BE" dirty="0"/>
                        <a:t>Puntuaciones</a:t>
                      </a:r>
                    </a:p>
                  </a:txBody>
                  <a:tcPr anchor="ctr">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tcPr>
                </a:tc>
                <a:tc>
                  <a:txBody>
                    <a:bodyPr/>
                    <a:lstStyle/>
                    <a:p>
                      <a:endParaRPr lang="nl-BE" dirty="0"/>
                    </a:p>
                  </a:txBody>
                  <a:tcPr>
                    <a:lnL w="12700" cap="flat" cmpd="sng" algn="ctr">
                      <a:solidFill>
                        <a:schemeClr val="bg1"/>
                      </a:solidFill>
                      <a:prstDash val="solid"/>
                      <a:round/>
                      <a:headEnd type="none" w="med" len="med"/>
                      <a:tailEnd type="none" w="med" len="med"/>
                    </a:lnL>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pPr algn="ctr"/>
                      <a:endParaRPr lang="nl-BE" b="1" dirty="0"/>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nl-BE" b="1" dirty="0"/>
                        <a:t>Exposición en la costa ó a sal marina</a:t>
                      </a:r>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extLst>
                  <a:ext uri="{0D108BD9-81ED-4DB2-BD59-A6C34878D82A}">
                    <a16:rowId xmlns:a16="http://schemas.microsoft.com/office/drawing/2014/main" val="10001"/>
                  </a:ext>
                </a:extLst>
              </a:tr>
              <a:tr h="370840">
                <a:tc>
                  <a:txBody>
                    <a:bodyPr/>
                    <a:lstStyle/>
                    <a:p>
                      <a:pPr algn="ctr"/>
                      <a:r>
                        <a:rPr lang="nl-BE" dirty="0"/>
                        <a:t>1</a:t>
                      </a:r>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nl-BE" dirty="0"/>
                        <a:t>Baja (&gt;1.6</a:t>
                      </a:r>
                      <a:r>
                        <a:rPr lang="nl-BE" baseline="0" dirty="0"/>
                        <a:t> a 16 km (1 to 10 millas) del agua de mar) **</a:t>
                      </a:r>
                      <a:endParaRPr lang="nl-BE" dirty="0"/>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2"/>
                  </a:ext>
                </a:extLst>
              </a:tr>
              <a:tr h="370840">
                <a:tc>
                  <a:txBody>
                    <a:bodyPr/>
                    <a:lstStyle/>
                    <a:p>
                      <a:pPr algn="ctr"/>
                      <a:r>
                        <a:rPr lang="nl-BE" dirty="0"/>
                        <a:t>3</a:t>
                      </a:r>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nl-BE" dirty="0"/>
                        <a:t>Moderada (30m to 1.6 km (100</a:t>
                      </a:r>
                      <a:r>
                        <a:rPr lang="nl-BE" baseline="0" dirty="0"/>
                        <a:t> pies  to 1 milla) del agua de mar)</a:t>
                      </a:r>
                      <a:endParaRPr lang="nl-BE" dirty="0"/>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3"/>
                  </a:ext>
                </a:extLst>
              </a:tr>
              <a:tr h="370840">
                <a:tc>
                  <a:txBody>
                    <a:bodyPr/>
                    <a:lstStyle/>
                    <a:p>
                      <a:pPr algn="ctr"/>
                      <a:r>
                        <a:rPr lang="nl-BE" dirty="0"/>
                        <a:t>4</a:t>
                      </a:r>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nl-BE" dirty="0"/>
                        <a:t>Alta (&lt;30m (100 pies) del agua de mar)</a:t>
                      </a:r>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4"/>
                  </a:ext>
                </a:extLst>
              </a:tr>
              <a:tr h="370840">
                <a:tc>
                  <a:txBody>
                    <a:bodyPr/>
                    <a:lstStyle/>
                    <a:p>
                      <a:pPr algn="ctr"/>
                      <a:r>
                        <a:rPr lang="nl-BE" dirty="0"/>
                        <a:t>5</a:t>
                      </a:r>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nl-BE" dirty="0"/>
                        <a:t>Marina (Niebla salina ó salpicaduras</a:t>
                      </a:r>
                      <a:r>
                        <a:rPr lang="nl-BE" baseline="0" dirty="0"/>
                        <a:t> ocasionales) *</a:t>
                      </a:r>
                      <a:endParaRPr lang="nl-BE" dirty="0"/>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5"/>
                  </a:ext>
                </a:extLst>
              </a:tr>
              <a:tr h="370840">
                <a:tc>
                  <a:txBody>
                    <a:bodyPr/>
                    <a:lstStyle/>
                    <a:p>
                      <a:pPr algn="ctr"/>
                      <a:r>
                        <a:rPr lang="nl-BE" dirty="0"/>
                        <a:t>8</a:t>
                      </a:r>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nl-BE" dirty="0"/>
                        <a:t>Ambiente marino severo</a:t>
                      </a:r>
                      <a:r>
                        <a:rPr lang="nl-BE" baseline="0" dirty="0"/>
                        <a:t> (salpicaduras continuas) *</a:t>
                      </a:r>
                      <a:endParaRPr lang="nl-BE" dirty="0"/>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6"/>
                  </a:ext>
                </a:extLst>
              </a:tr>
              <a:tr h="370840">
                <a:tc>
                  <a:txBody>
                    <a:bodyPr/>
                    <a:lstStyle/>
                    <a:p>
                      <a:pPr algn="ctr"/>
                      <a:r>
                        <a:rPr lang="nl-BE" dirty="0"/>
                        <a:t>10</a:t>
                      </a:r>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nl-BE" dirty="0"/>
                        <a:t>Ambiente marino severo (Inmersión continua)</a:t>
                      </a:r>
                      <a:r>
                        <a:rPr lang="nl-BE" baseline="0" dirty="0"/>
                        <a:t> *</a:t>
                      </a:r>
                      <a:endParaRPr lang="nl-BE" dirty="0"/>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7"/>
                  </a:ext>
                </a:extLst>
              </a:tr>
              <a:tr h="370840">
                <a:tc gridSpan="2">
                  <a:txBody>
                    <a:bodyPr/>
                    <a:lstStyle/>
                    <a:p>
                      <a:pPr marL="0" indent="0" algn="just">
                        <a:buFont typeface="Arial" charset="0"/>
                        <a:buNone/>
                      </a:pPr>
                      <a:r>
                        <a:rPr lang="nl-BE" dirty="0"/>
                        <a:t>* </a:t>
                      </a:r>
                      <a:r>
                        <a:rPr lang="es-ES" dirty="0"/>
                        <a:t>* Potencialmente es una ubicación altamente corrosiva. Haga que un experto en la corrosión del acero inoxidable </a:t>
                      </a:r>
                      <a:r>
                        <a:rPr lang="es-ES" dirty="0" err="1"/>
                        <a:t>evalue</a:t>
                      </a:r>
                      <a:r>
                        <a:rPr lang="es-ES" dirty="0"/>
                        <a:t> el sitio.</a:t>
                      </a:r>
                    </a:p>
                    <a:p>
                      <a:pPr marL="0" indent="0" algn="just">
                        <a:buFont typeface="Arial" charset="0"/>
                        <a:buNone/>
                      </a:pPr>
                      <a:r>
                        <a:rPr lang="es-ES" dirty="0"/>
                        <a:t>** Este rango muestra las distancias en que se encuentran cloruros normalmente por  grandes masas de agua salada. Algunos lugares de este tipo están expuestos a cloruros pero otros no .</a:t>
                      </a:r>
                      <a:endParaRPr lang="nl-BE" dirty="0"/>
                    </a:p>
                  </a:txBody>
                  <a:tcPr anchor="ctr">
                    <a:lnL w="9525" cap="flat" cmpd="sng" algn="ctr">
                      <a:noFill/>
                      <a:prstDash val="solid"/>
                    </a:lnL>
                    <a:lnR w="9525" cap="flat" cmpd="sng" algn="ctr">
                      <a:noFill/>
                      <a:prstDash val="solid"/>
                    </a:lnR>
                    <a:lnT w="12700" cap="flat" cmpd="sng" algn="ctr">
                      <a:no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tcPr>
                </a:tc>
                <a:tc hMerge="1">
                  <a:txBody>
                    <a:bodyPr/>
                    <a:lstStyle/>
                    <a:p>
                      <a:endParaRPr lang="nl-BE" dirty="0"/>
                    </a:p>
                  </a:txBody>
                  <a:tcPr/>
                </a:tc>
                <a:extLst>
                  <a:ext uri="{0D108BD9-81ED-4DB2-BD59-A6C34878D82A}">
                    <a16:rowId xmlns:a16="http://schemas.microsoft.com/office/drawing/2014/main" val="10008"/>
                  </a:ext>
                </a:extLst>
              </a:tr>
            </a:tbl>
          </a:graphicData>
        </a:graphic>
      </p:graphicFrame>
      <p:sp>
        <p:nvSpPr>
          <p:cNvPr id="4" name="Slide Number Placeholder 3"/>
          <p:cNvSpPr>
            <a:spLocks noGrp="1"/>
          </p:cNvSpPr>
          <p:nvPr>
            <p:ph type="sldNum" sz="quarter" idx="12"/>
          </p:nvPr>
        </p:nvSpPr>
        <p:spPr/>
        <p:txBody>
          <a:bodyPr/>
          <a:lstStyle/>
          <a:p>
            <a:fld id="{16EEAD88-7AB7-4352-89B4-BF917C658D05}" type="slidenum">
              <a:rPr lang="fr-BE" smtClean="0"/>
              <a:pPr/>
              <a:t>50</a:t>
            </a:fld>
            <a:endParaRPr lang="fr-BE"/>
          </a:p>
        </p:txBody>
      </p:sp>
    </p:spTree>
    <p:extLst>
      <p:ext uri="{BB962C8B-B14F-4D97-AF65-F5344CB8AC3E}">
        <p14:creationId xmlns:p14="http://schemas.microsoft.com/office/powerpoint/2010/main" val="93716259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857250" indent="-857250">
              <a:buFont typeface="+mj-lt"/>
              <a:buAutoNum type="romanLcPeriod" startAt="2"/>
            </a:pPr>
            <a:r>
              <a:rPr lang="nl-BE" sz="3600" dirty="0"/>
              <a:t>B) Exposición a sales de deshielo</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618784432"/>
              </p:ext>
            </p:extLst>
          </p:nvPr>
        </p:nvGraphicFramePr>
        <p:xfrm>
          <a:off x="457200" y="1600200"/>
          <a:ext cx="8229600" cy="5146040"/>
        </p:xfrm>
        <a:graphic>
          <a:graphicData uri="http://schemas.openxmlformats.org/drawingml/2006/table">
            <a:tbl>
              <a:tblPr firstRow="1">
                <a:tableStyleId>{D113A9D2-9D6B-4929-AA2D-F23B5EE8CBE7}</a:tableStyleId>
              </a:tblPr>
              <a:tblGrid>
                <a:gridCol w="1048871">
                  <a:extLst>
                    <a:ext uri="{9D8B030D-6E8A-4147-A177-3AD203B41FA5}">
                      <a16:colId xmlns:a16="http://schemas.microsoft.com/office/drawing/2014/main" val="20000"/>
                    </a:ext>
                  </a:extLst>
                </a:gridCol>
                <a:gridCol w="7180729">
                  <a:extLst>
                    <a:ext uri="{9D8B030D-6E8A-4147-A177-3AD203B41FA5}">
                      <a16:colId xmlns:a16="http://schemas.microsoft.com/office/drawing/2014/main" val="20001"/>
                    </a:ext>
                  </a:extLst>
                </a:gridCol>
              </a:tblGrid>
              <a:tr h="370840">
                <a:tc>
                  <a:txBody>
                    <a:bodyPr/>
                    <a:lstStyle/>
                    <a:p>
                      <a:pPr algn="ctr"/>
                      <a:r>
                        <a:rPr lang="nl-BE" dirty="0"/>
                        <a:t>Points</a:t>
                      </a:r>
                    </a:p>
                  </a:txBody>
                  <a:tcPr anchor="ctr">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tcPr>
                </a:tc>
                <a:tc>
                  <a:txBody>
                    <a:bodyPr/>
                    <a:lstStyle/>
                    <a:p>
                      <a:endParaRPr lang="nl-BE" dirty="0"/>
                    </a:p>
                  </a:txBody>
                  <a:tcPr>
                    <a:lnL w="12700" cap="flat" cmpd="sng" algn="ctr">
                      <a:solidFill>
                        <a:schemeClr val="bg1"/>
                      </a:solidFill>
                      <a:prstDash val="solid"/>
                      <a:round/>
                      <a:headEnd type="none" w="med" len="med"/>
                      <a:tailEnd type="none" w="med" len="med"/>
                    </a:lnL>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pPr algn="ctr"/>
                      <a:endParaRPr lang="nl-BE" b="1" dirty="0"/>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nl-BE" b="1" dirty="0"/>
                        <a:t>Exposición a sales de deshielo (Distancia a carreteras ó terrenos)</a:t>
                      </a:r>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extLst>
                  <a:ext uri="{0D108BD9-81ED-4DB2-BD59-A6C34878D82A}">
                    <a16:rowId xmlns:a16="http://schemas.microsoft.com/office/drawing/2014/main" val="10001"/>
                  </a:ext>
                </a:extLst>
              </a:tr>
              <a:tr h="370840">
                <a:tc>
                  <a:txBody>
                    <a:bodyPr/>
                    <a:lstStyle/>
                    <a:p>
                      <a:pPr algn="ctr"/>
                      <a:r>
                        <a:rPr lang="nl-BE" dirty="0"/>
                        <a:t>0</a:t>
                      </a:r>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es-ES" sz="1600" dirty="0"/>
                        <a:t>No se detectó la sal en una muestra del lugar y no se espera ningún cambio en las condiciones de exposición.</a:t>
                      </a:r>
                      <a:endParaRPr lang="nl-BE" sz="1600" dirty="0"/>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2"/>
                  </a:ext>
                </a:extLst>
              </a:tr>
              <a:tr h="370840">
                <a:tc>
                  <a:txBody>
                    <a:bodyPr/>
                    <a:lstStyle/>
                    <a:p>
                      <a:pPr algn="ctr"/>
                      <a:r>
                        <a:rPr lang="nl-BE" dirty="0"/>
                        <a:t>0</a:t>
                      </a:r>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es-ES" sz="1600" dirty="0"/>
                        <a:t>Los niveles de tráfico y el viento de las carreteras cercanas son demasiado bajos para llevar los cloruros al lugar y no se utiliza  sal de deshielo en las aceras.</a:t>
                      </a:r>
                      <a:endParaRPr lang="nl-BE" sz="1600" dirty="0"/>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3"/>
                  </a:ext>
                </a:extLst>
              </a:tr>
              <a:tr h="370840">
                <a:tc>
                  <a:txBody>
                    <a:bodyPr/>
                    <a:lstStyle/>
                    <a:p>
                      <a:pPr algn="ctr"/>
                      <a:r>
                        <a:rPr lang="nl-BE" dirty="0"/>
                        <a:t>1</a:t>
                      </a:r>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nl-BE" sz="1600" dirty="0"/>
                        <a:t>Muy</a:t>
                      </a:r>
                      <a:r>
                        <a:rPr lang="nl-BE" sz="1600" baseline="0" dirty="0"/>
                        <a:t> baja exposición a sales</a:t>
                      </a:r>
                      <a:r>
                        <a:rPr lang="nl-BE" sz="1600" dirty="0"/>
                        <a:t> (≥10 m a 1 km (33 a 3.280 pies) ó 3 a 60 pisos de altura) **</a:t>
                      </a:r>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4"/>
                  </a:ext>
                </a:extLst>
              </a:tr>
              <a:tr h="370840">
                <a:tc>
                  <a:txBody>
                    <a:bodyPr/>
                    <a:lstStyle/>
                    <a:p>
                      <a:pPr algn="ctr"/>
                      <a:r>
                        <a:rPr lang="nl-BE" dirty="0"/>
                        <a:t>2</a:t>
                      </a:r>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nl-BE" sz="1600" dirty="0"/>
                        <a:t>Baja exposición a sales</a:t>
                      </a:r>
                      <a:r>
                        <a:rPr lang="nl-BE" sz="1600" baseline="0" dirty="0"/>
                        <a:t> (&lt; 10 a 500 m (33 to 1600 pies) ó 2 a 34 pisos) **</a:t>
                      </a:r>
                      <a:endParaRPr lang="nl-BE" sz="1600" dirty="0"/>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5"/>
                  </a:ext>
                </a:extLst>
              </a:tr>
              <a:tr h="370840">
                <a:tc>
                  <a:txBody>
                    <a:bodyPr/>
                    <a:lstStyle/>
                    <a:p>
                      <a:pPr algn="ctr"/>
                      <a:r>
                        <a:rPr lang="nl-BE" dirty="0"/>
                        <a:t>3</a:t>
                      </a:r>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nl-BE" dirty="0"/>
                        <a:t>Exposición moderada</a:t>
                      </a:r>
                      <a:r>
                        <a:rPr lang="nl-BE" baseline="0" dirty="0"/>
                        <a:t> a sales</a:t>
                      </a:r>
                      <a:r>
                        <a:rPr lang="nl-BE" dirty="0"/>
                        <a:t> (&lt; 3 a 100 m (10 a 328 pies) ó 1 a 22 pisos) **</a:t>
                      </a:r>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6"/>
                  </a:ext>
                </a:extLst>
              </a:tr>
              <a:tr h="370840">
                <a:tc>
                  <a:txBody>
                    <a:bodyPr/>
                    <a:lstStyle/>
                    <a:p>
                      <a:pPr algn="ctr"/>
                      <a:r>
                        <a:rPr lang="nl-BE" dirty="0"/>
                        <a:t>4</a:t>
                      </a:r>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nl-BE" dirty="0"/>
                        <a:t>Alta exposición</a:t>
                      </a:r>
                      <a:r>
                        <a:rPr lang="nl-BE" baseline="0" dirty="0"/>
                        <a:t> a sales (&lt;2 a 50 m (6.5 a 164 pies) ó 1 a 3 pisos) * **</a:t>
                      </a:r>
                      <a:endParaRPr lang="nl-BE" dirty="0"/>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7"/>
                  </a:ext>
                </a:extLst>
              </a:tr>
              <a:tr h="370840">
                <a:tc gridSpan="2">
                  <a:txBody>
                    <a:bodyPr/>
                    <a:lstStyle/>
                    <a:p>
                      <a:pPr marL="0" indent="0" algn="just">
                        <a:buFont typeface="Arial" charset="0"/>
                        <a:buNone/>
                      </a:pPr>
                      <a:r>
                        <a:rPr lang="nl-BE" sz="1600" dirty="0"/>
                        <a:t>* </a:t>
                      </a:r>
                      <a:r>
                        <a:rPr lang="es-ES" sz="1400" dirty="0"/>
                        <a:t>Potencialmente una ubicación altamente corrosiva Haga que un experto en la corrosión del acero inoxidable de evaluar el sitio.</a:t>
                      </a:r>
                    </a:p>
                    <a:p>
                      <a:pPr marL="0" indent="0" algn="just">
                        <a:buFont typeface="Arial" charset="0"/>
                        <a:buNone/>
                      </a:pPr>
                      <a:r>
                        <a:rPr lang="es-ES" sz="1400" dirty="0"/>
                        <a:t>** Este rango muestra la distancia a la que se encuentran  concentraciones  de cloruros desde pequeñas carreteras rurales y grandes vías de alto tráfico . Comprobar las concentraciones de cloruro superficiales.</a:t>
                      </a:r>
                      <a:endParaRPr lang="nl-BE" sz="1400" dirty="0"/>
                    </a:p>
                  </a:txBody>
                  <a:tcPr anchor="ctr">
                    <a:lnL w="9525" cap="flat" cmpd="sng" algn="ctr">
                      <a:noFill/>
                      <a:prstDash val="solid"/>
                    </a:lnL>
                    <a:lnR w="9525" cap="flat" cmpd="sng" algn="ctr">
                      <a:noFill/>
                      <a:prstDash val="soli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nl-BE" dirty="0"/>
                    </a:p>
                  </a:txBody>
                  <a:tcPr/>
                </a:tc>
                <a:extLst>
                  <a:ext uri="{0D108BD9-81ED-4DB2-BD59-A6C34878D82A}">
                    <a16:rowId xmlns:a16="http://schemas.microsoft.com/office/drawing/2014/main" val="10008"/>
                  </a:ext>
                </a:extLst>
              </a:tr>
              <a:tr h="370840">
                <a:tc gridSpan="2">
                  <a:txBody>
                    <a:bodyPr/>
                    <a:lstStyle/>
                    <a:p>
                      <a:pPr marL="0" indent="0" algn="just">
                        <a:buFont typeface="Arial" charset="0"/>
                        <a:buNone/>
                      </a:pPr>
                      <a:r>
                        <a:rPr lang="es-ES" sz="1600" dirty="0">
                          <a:solidFill>
                            <a:sysClr val="windowText" lastClr="000000"/>
                          </a:solidFill>
                        </a:rPr>
                        <a:t>Nota: Si</a:t>
                      </a:r>
                      <a:r>
                        <a:rPr lang="es-ES" sz="1600" baseline="0" dirty="0">
                          <a:solidFill>
                            <a:sysClr val="windowText" lastClr="000000"/>
                          </a:solidFill>
                        </a:rPr>
                        <a:t> </a:t>
                      </a:r>
                      <a:r>
                        <a:rPr lang="es-ES" sz="1600" dirty="0">
                          <a:solidFill>
                            <a:sysClr val="windowText" lastClr="000000"/>
                          </a:solidFill>
                        </a:rPr>
                        <a:t>están presentes ambas, exposición a sales de deshielo y exposición  costera ,por favor consultar a un experto.</a:t>
                      </a:r>
                      <a:endParaRPr lang="nl-BE" dirty="0">
                        <a:solidFill>
                          <a:sysClr val="windowText" lastClr="000000"/>
                        </a:solidFill>
                      </a:endParaRPr>
                    </a:p>
                  </a:txBody>
                  <a:tcPr anchor="ctr">
                    <a:lnL w="9525" cap="flat" cmpd="sng" algn="ctr">
                      <a:noFill/>
                      <a:prstDash val="solid"/>
                    </a:lnL>
                    <a:lnR w="9525" cap="flat" cmpd="sng" algn="ctr">
                      <a:noFill/>
                      <a:prstDash val="solid"/>
                    </a:lnR>
                    <a:lnT w="12700" cap="flat" cmpd="sng" algn="ctr">
                      <a:no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solidFill>
                      <a:schemeClr val="bg1"/>
                    </a:solidFill>
                  </a:tcPr>
                </a:tc>
                <a:tc hMerge="1">
                  <a:txBody>
                    <a:bodyPr/>
                    <a:lstStyle/>
                    <a:p>
                      <a:endParaRPr lang="nl-BE"/>
                    </a:p>
                  </a:txBody>
                  <a:tcPr/>
                </a:tc>
                <a:extLst>
                  <a:ext uri="{0D108BD9-81ED-4DB2-BD59-A6C34878D82A}">
                    <a16:rowId xmlns:a16="http://schemas.microsoft.com/office/drawing/2014/main" val="10009"/>
                  </a:ext>
                </a:extLst>
              </a:tr>
            </a:tbl>
          </a:graphicData>
        </a:graphic>
      </p:graphicFrame>
      <p:sp>
        <p:nvSpPr>
          <p:cNvPr id="4" name="Slide Number Placeholder 3"/>
          <p:cNvSpPr>
            <a:spLocks noGrp="1"/>
          </p:cNvSpPr>
          <p:nvPr>
            <p:ph type="sldNum" sz="quarter" idx="12"/>
          </p:nvPr>
        </p:nvSpPr>
        <p:spPr/>
        <p:txBody>
          <a:bodyPr/>
          <a:lstStyle/>
          <a:p>
            <a:fld id="{16EEAD88-7AB7-4352-89B4-BF917C658D05}" type="slidenum">
              <a:rPr lang="fr-BE" smtClean="0"/>
              <a:pPr/>
              <a:t>51</a:t>
            </a:fld>
            <a:endParaRPr lang="fr-BE"/>
          </a:p>
        </p:txBody>
      </p:sp>
    </p:spTree>
    <p:extLst>
      <p:ext uri="{BB962C8B-B14F-4D97-AF65-F5344CB8AC3E}">
        <p14:creationId xmlns:p14="http://schemas.microsoft.com/office/powerpoint/2010/main" val="368133469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857250" indent="-857250">
              <a:buFont typeface="+mj-lt"/>
              <a:buAutoNum type="romanLcPeriod" startAt="3"/>
            </a:pPr>
            <a:r>
              <a:rPr lang="nl-BE" dirty="0"/>
              <a:t>Patrón de tiempo local</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684561688"/>
              </p:ext>
            </p:extLst>
          </p:nvPr>
        </p:nvGraphicFramePr>
        <p:xfrm>
          <a:off x="457200" y="1600200"/>
          <a:ext cx="8229600" cy="4414520"/>
        </p:xfrm>
        <a:graphic>
          <a:graphicData uri="http://schemas.openxmlformats.org/drawingml/2006/table">
            <a:tbl>
              <a:tblPr firstRow="1">
                <a:tableStyleId>{D113A9D2-9D6B-4929-AA2D-F23B5EE8CBE7}</a:tableStyleId>
              </a:tblPr>
              <a:tblGrid>
                <a:gridCol w="1476103">
                  <a:extLst>
                    <a:ext uri="{9D8B030D-6E8A-4147-A177-3AD203B41FA5}">
                      <a16:colId xmlns:a16="http://schemas.microsoft.com/office/drawing/2014/main" val="20000"/>
                    </a:ext>
                  </a:extLst>
                </a:gridCol>
                <a:gridCol w="6753497">
                  <a:extLst>
                    <a:ext uri="{9D8B030D-6E8A-4147-A177-3AD203B41FA5}">
                      <a16:colId xmlns:a16="http://schemas.microsoft.com/office/drawing/2014/main" val="20001"/>
                    </a:ext>
                  </a:extLst>
                </a:gridCol>
              </a:tblGrid>
              <a:tr h="370840">
                <a:tc>
                  <a:txBody>
                    <a:bodyPr/>
                    <a:lstStyle/>
                    <a:p>
                      <a:pPr algn="ctr"/>
                      <a:r>
                        <a:rPr lang="nl-BE" dirty="0"/>
                        <a:t>Puntuaciones</a:t>
                      </a:r>
                    </a:p>
                  </a:txBody>
                  <a:tcPr anchor="ctr">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tcPr>
                </a:tc>
                <a:tc>
                  <a:txBody>
                    <a:bodyPr/>
                    <a:lstStyle/>
                    <a:p>
                      <a:endParaRPr lang="nl-BE" dirty="0"/>
                    </a:p>
                  </a:txBody>
                  <a:tcPr>
                    <a:lnL w="12700" cap="flat" cmpd="sng" algn="ctr">
                      <a:solidFill>
                        <a:schemeClr val="bg1"/>
                      </a:solidFill>
                      <a:prstDash val="solid"/>
                      <a:round/>
                      <a:headEnd type="none" w="med" len="med"/>
                      <a:tailEnd type="none" w="med" len="med"/>
                    </a:lnL>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pPr algn="ctr"/>
                      <a:r>
                        <a:rPr lang="nl-BE" dirty="0"/>
                        <a:t>-1</a:t>
                      </a:r>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es-ES" dirty="0"/>
                        <a:t>Temperatura </a:t>
                      </a:r>
                      <a:r>
                        <a:rPr lang="es-ES" dirty="0" err="1"/>
                        <a:t>ó</a:t>
                      </a:r>
                      <a:r>
                        <a:rPr lang="es-ES" dirty="0"/>
                        <a:t> climas fríos, con fuertes lluvias regulares</a:t>
                      </a:r>
                      <a:endParaRPr lang="nl-BE" dirty="0"/>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1"/>
                  </a:ext>
                </a:extLst>
              </a:tr>
              <a:tr h="370840">
                <a:tc>
                  <a:txBody>
                    <a:bodyPr/>
                    <a:lstStyle/>
                    <a:p>
                      <a:pPr algn="ctr"/>
                      <a:r>
                        <a:rPr lang="nl-BE" dirty="0"/>
                        <a:t>-1</a:t>
                      </a:r>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es-ES" dirty="0"/>
                        <a:t>Climas calientes o fríos con la humedad típica por debajo del 50%</a:t>
                      </a:r>
                      <a:endParaRPr lang="nl-BE" dirty="0"/>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2"/>
                  </a:ext>
                </a:extLst>
              </a:tr>
              <a:tr h="370840">
                <a:tc>
                  <a:txBody>
                    <a:bodyPr/>
                    <a:lstStyle/>
                    <a:p>
                      <a:pPr algn="ctr"/>
                      <a:r>
                        <a:rPr lang="nl-BE" dirty="0"/>
                        <a:t>0</a:t>
                      </a:r>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nl-BE" dirty="0"/>
                        <a:t>T</a:t>
                      </a:r>
                      <a:r>
                        <a:rPr lang="es-ES" dirty="0" err="1"/>
                        <a:t>emperatura</a:t>
                      </a:r>
                      <a:r>
                        <a:rPr lang="es-ES" dirty="0"/>
                        <a:t> o el clima frío, de vez en cuando fuertes lluvias</a:t>
                      </a:r>
                      <a:endParaRPr lang="nl-BE" dirty="0"/>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3"/>
                  </a:ext>
                </a:extLst>
              </a:tr>
              <a:tr h="370840">
                <a:tc>
                  <a:txBody>
                    <a:bodyPr/>
                    <a:lstStyle/>
                    <a:p>
                      <a:pPr algn="ctr"/>
                      <a:r>
                        <a:rPr lang="nl-BE" dirty="0"/>
                        <a:t>0</a:t>
                      </a:r>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nl-BE" dirty="0"/>
                        <a:t>Mu</a:t>
                      </a:r>
                      <a:r>
                        <a:rPr lang="es-ES" dirty="0"/>
                        <a:t>y fuertes lluvias tropicales o subtropicales, húmedo , con fuertes lluvias regulares </a:t>
                      </a:r>
                      <a:r>
                        <a:rPr lang="es-ES" dirty="0" err="1"/>
                        <a:t>ó</a:t>
                      </a:r>
                      <a:r>
                        <a:rPr lang="es-ES" dirty="0"/>
                        <a:t> estacionales</a:t>
                      </a:r>
                      <a:endParaRPr lang="nl-BE" dirty="0"/>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4"/>
                  </a:ext>
                </a:extLst>
              </a:tr>
              <a:tr h="370840">
                <a:tc>
                  <a:txBody>
                    <a:bodyPr/>
                    <a:lstStyle/>
                    <a:p>
                      <a:pPr algn="ctr"/>
                      <a:r>
                        <a:rPr lang="nl-BE" dirty="0"/>
                        <a:t>1</a:t>
                      </a:r>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nl-BE" dirty="0"/>
                        <a:t>Alta</a:t>
                      </a:r>
                      <a:r>
                        <a:rPr lang="nl-BE" baseline="0" dirty="0"/>
                        <a:t> t</a:t>
                      </a:r>
                      <a:r>
                        <a:rPr lang="es-ES" dirty="0" err="1"/>
                        <a:t>emperatura</a:t>
                      </a:r>
                      <a:r>
                        <a:rPr lang="es-ES" dirty="0"/>
                        <a:t>,  lluvia poco frecuente, la humedad por encima del 50%</a:t>
                      </a:r>
                      <a:endParaRPr lang="nl-BE" dirty="0"/>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5"/>
                  </a:ext>
                </a:extLst>
              </a:tr>
              <a:tr h="370840">
                <a:tc>
                  <a:txBody>
                    <a:bodyPr/>
                    <a:lstStyle/>
                    <a:p>
                      <a:pPr algn="ctr"/>
                      <a:r>
                        <a:rPr lang="nl-BE" dirty="0"/>
                        <a:t>1</a:t>
                      </a:r>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nl-BE" dirty="0"/>
                        <a:t>L</a:t>
                      </a:r>
                      <a:r>
                        <a:rPr lang="es-ES" dirty="0" err="1"/>
                        <a:t>luvia</a:t>
                      </a:r>
                      <a:r>
                        <a:rPr lang="es-ES" dirty="0"/>
                        <a:t> muy ligera </a:t>
                      </a:r>
                      <a:r>
                        <a:rPr lang="es-ES" dirty="0" err="1"/>
                        <a:t>ó</a:t>
                      </a:r>
                      <a:r>
                        <a:rPr lang="es-ES" dirty="0"/>
                        <a:t> nieblas frecuentes</a:t>
                      </a:r>
                      <a:endParaRPr lang="nl-BE" dirty="0"/>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6"/>
                  </a:ext>
                </a:extLst>
              </a:tr>
              <a:tr h="370840">
                <a:tc>
                  <a:txBody>
                    <a:bodyPr/>
                    <a:lstStyle/>
                    <a:p>
                      <a:pPr algn="ctr"/>
                      <a:r>
                        <a:rPr lang="nl-BE" dirty="0"/>
                        <a:t>2</a:t>
                      </a:r>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s-ES" dirty="0"/>
                        <a:t>Caliente, con humedad por encima del 50%, muy baja o ninguna lluvia</a:t>
                      </a:r>
                      <a:r>
                        <a:rPr lang="nl-BE" baseline="0" dirty="0"/>
                        <a:t> ***</a:t>
                      </a:r>
                      <a:endParaRPr lang="nl-BE" dirty="0"/>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7"/>
                  </a:ext>
                </a:extLst>
              </a:tr>
              <a:tr h="370840">
                <a:tc gridSpan="2">
                  <a:txBody>
                    <a:bodyPr/>
                    <a:lstStyle/>
                    <a:p>
                      <a:pPr marL="0" indent="0" algn="just">
                        <a:buFont typeface="Arial" charset="0"/>
                        <a:buNone/>
                      </a:pPr>
                      <a:r>
                        <a:rPr lang="es-ES" dirty="0"/>
                        <a:t>*** Si también hay sal o exposición a la contaminación, buscar un experto en la corrosión del acero inoxidable para evaluar el lugar.</a:t>
                      </a:r>
                      <a:endParaRPr lang="nl-BE" dirty="0"/>
                    </a:p>
                  </a:txBody>
                  <a:tcPr anchor="ctr">
                    <a:lnL w="9525" cap="flat" cmpd="sng" algn="ctr">
                      <a:noFill/>
                      <a:prstDash val="solid"/>
                    </a:lnL>
                    <a:lnR w="9525" cap="flat" cmpd="sng" algn="ctr">
                      <a:noFill/>
                      <a:prstDash val="soli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nl-BE" dirty="0"/>
                    </a:p>
                  </a:txBody>
                  <a:tcPr/>
                </a:tc>
                <a:extLst>
                  <a:ext uri="{0D108BD9-81ED-4DB2-BD59-A6C34878D82A}">
                    <a16:rowId xmlns:a16="http://schemas.microsoft.com/office/drawing/2014/main" val="10008"/>
                  </a:ext>
                </a:extLst>
              </a:tr>
            </a:tbl>
          </a:graphicData>
        </a:graphic>
      </p:graphicFrame>
      <p:sp>
        <p:nvSpPr>
          <p:cNvPr id="4" name="Slide Number Placeholder 3"/>
          <p:cNvSpPr>
            <a:spLocks noGrp="1"/>
          </p:cNvSpPr>
          <p:nvPr>
            <p:ph type="sldNum" sz="quarter" idx="12"/>
          </p:nvPr>
        </p:nvSpPr>
        <p:spPr/>
        <p:txBody>
          <a:bodyPr/>
          <a:lstStyle/>
          <a:p>
            <a:fld id="{16EEAD88-7AB7-4352-89B4-BF917C658D05}" type="slidenum">
              <a:rPr lang="fr-BE" smtClean="0"/>
              <a:pPr/>
              <a:t>52</a:t>
            </a:fld>
            <a:endParaRPr lang="fr-BE"/>
          </a:p>
        </p:txBody>
      </p:sp>
    </p:spTree>
    <p:extLst>
      <p:ext uri="{BB962C8B-B14F-4D97-AF65-F5344CB8AC3E}">
        <p14:creationId xmlns:p14="http://schemas.microsoft.com/office/powerpoint/2010/main" val="218648556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857250" indent="-857250">
              <a:buFont typeface="+mj-lt"/>
              <a:buAutoNum type="romanLcPeriod" startAt="4"/>
            </a:pPr>
            <a:r>
              <a:rPr lang="nl-BE" sz="4000" dirty="0"/>
              <a:t>Consideraciones del Diseño</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556389115"/>
              </p:ext>
            </p:extLst>
          </p:nvPr>
        </p:nvGraphicFramePr>
        <p:xfrm>
          <a:off x="252480" y="1136171"/>
          <a:ext cx="8229600" cy="4886960"/>
        </p:xfrm>
        <a:graphic>
          <a:graphicData uri="http://schemas.openxmlformats.org/drawingml/2006/table">
            <a:tbl>
              <a:tblPr firstRow="1">
                <a:tableStyleId>{D113A9D2-9D6B-4929-AA2D-F23B5EE8CBE7}</a:tableStyleId>
              </a:tblPr>
              <a:tblGrid>
                <a:gridCol w="1484811">
                  <a:extLst>
                    <a:ext uri="{9D8B030D-6E8A-4147-A177-3AD203B41FA5}">
                      <a16:colId xmlns:a16="http://schemas.microsoft.com/office/drawing/2014/main" val="20000"/>
                    </a:ext>
                  </a:extLst>
                </a:gridCol>
                <a:gridCol w="6744789">
                  <a:extLst>
                    <a:ext uri="{9D8B030D-6E8A-4147-A177-3AD203B41FA5}">
                      <a16:colId xmlns:a16="http://schemas.microsoft.com/office/drawing/2014/main" val="20001"/>
                    </a:ext>
                  </a:extLst>
                </a:gridCol>
              </a:tblGrid>
              <a:tr h="370840">
                <a:tc>
                  <a:txBody>
                    <a:bodyPr/>
                    <a:lstStyle/>
                    <a:p>
                      <a:pPr algn="ctr"/>
                      <a:r>
                        <a:rPr lang="nl-BE" dirty="0"/>
                        <a:t>Puntuaciones</a:t>
                      </a:r>
                    </a:p>
                  </a:txBody>
                  <a:tcPr anchor="ctr">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tcPr>
                </a:tc>
                <a:tc>
                  <a:txBody>
                    <a:bodyPr/>
                    <a:lstStyle/>
                    <a:p>
                      <a:endParaRPr lang="nl-BE" dirty="0"/>
                    </a:p>
                  </a:txBody>
                  <a:tcPr>
                    <a:lnL w="12700" cap="flat" cmpd="sng" algn="ctr">
                      <a:solidFill>
                        <a:schemeClr val="bg1"/>
                      </a:solidFill>
                      <a:prstDash val="solid"/>
                      <a:round/>
                      <a:headEnd type="none" w="med" len="med"/>
                      <a:tailEnd type="none" w="med" len="med"/>
                    </a:lnL>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pPr algn="ctr"/>
                      <a:r>
                        <a:rPr lang="nl-BE" dirty="0"/>
                        <a:t>0</a:t>
                      </a:r>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es-ES" dirty="0"/>
                        <a:t>Bien expuesto para una fácil limpieza de desagües</a:t>
                      </a:r>
                      <a:endParaRPr lang="nl-BE" dirty="0"/>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1"/>
                  </a:ext>
                </a:extLst>
              </a:tr>
              <a:tr h="370840">
                <a:tc>
                  <a:txBody>
                    <a:bodyPr/>
                    <a:lstStyle/>
                    <a:p>
                      <a:pPr algn="ctr"/>
                      <a:r>
                        <a:rPr lang="nl-BE" dirty="0"/>
                        <a:t>0</a:t>
                      </a:r>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es-ES" dirty="0"/>
                        <a:t>Las superficies verticales con un acabado de grano esmerilado en sentido vertical </a:t>
                      </a:r>
                      <a:r>
                        <a:rPr lang="es-ES" dirty="0" err="1"/>
                        <a:t>ó</a:t>
                      </a:r>
                      <a:r>
                        <a:rPr lang="es-ES" dirty="0"/>
                        <a:t> ningún grano.</a:t>
                      </a:r>
                      <a:endParaRPr lang="nl-BE" dirty="0"/>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2"/>
                  </a:ext>
                </a:extLst>
              </a:tr>
              <a:tr h="370840">
                <a:tc>
                  <a:txBody>
                    <a:bodyPr/>
                    <a:lstStyle/>
                    <a:p>
                      <a:pPr algn="ctr"/>
                      <a:r>
                        <a:rPr lang="nl-BE" dirty="0"/>
                        <a:t>-2</a:t>
                      </a:r>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nl-BE" dirty="0"/>
                        <a:t>Acabado superficial es decapado , electropulido ó de rugosidad </a:t>
                      </a:r>
                    </a:p>
                    <a:p>
                      <a:r>
                        <a:rPr lang="nl-BE" baseline="0" dirty="0"/>
                        <a:t> ≤ R</a:t>
                      </a:r>
                      <a:r>
                        <a:rPr lang="nl-BE" baseline="-30000" dirty="0"/>
                        <a:t>a</a:t>
                      </a:r>
                      <a:r>
                        <a:rPr lang="nl-BE" baseline="0" dirty="0"/>
                        <a:t> 0.3 </a:t>
                      </a:r>
                      <a:r>
                        <a:rPr lang="nl-BE" i="1" baseline="0" dirty="0"/>
                        <a:t>µ</a:t>
                      </a:r>
                      <a:r>
                        <a:rPr lang="nl-BE" baseline="0" dirty="0"/>
                        <a:t>m (12</a:t>
                      </a:r>
                      <a:r>
                        <a:rPr lang="nl-BE" i="1" baseline="0" dirty="0"/>
                        <a:t>µ</a:t>
                      </a:r>
                      <a:r>
                        <a:rPr lang="nl-BE" baseline="0" dirty="0"/>
                        <a:t>in)</a:t>
                      </a:r>
                      <a:endParaRPr lang="nl-BE" dirty="0"/>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3"/>
                  </a:ext>
                </a:extLst>
              </a:tr>
              <a:tr h="370840">
                <a:tc>
                  <a:txBody>
                    <a:bodyPr/>
                    <a:lstStyle/>
                    <a:p>
                      <a:pPr algn="ctr"/>
                      <a:r>
                        <a:rPr lang="nl-BE" dirty="0"/>
                        <a:t>-1</a:t>
                      </a:r>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BE" dirty="0"/>
                        <a:t>Rugosidad superficial  </a:t>
                      </a:r>
                      <a:r>
                        <a:rPr lang="nl-BE" baseline="0" dirty="0"/>
                        <a:t>R</a:t>
                      </a:r>
                      <a:r>
                        <a:rPr lang="nl-BE" baseline="-30000" dirty="0"/>
                        <a:t>a</a:t>
                      </a:r>
                      <a:r>
                        <a:rPr lang="nl-BE" baseline="0" dirty="0"/>
                        <a:t> 0.3 </a:t>
                      </a:r>
                      <a:r>
                        <a:rPr lang="nl-BE" i="1" baseline="0" dirty="0"/>
                        <a:t>µ</a:t>
                      </a:r>
                      <a:r>
                        <a:rPr lang="nl-BE" baseline="0" dirty="0"/>
                        <a:t>m (12</a:t>
                      </a:r>
                      <a:r>
                        <a:rPr lang="nl-BE" i="1" baseline="0" dirty="0"/>
                        <a:t>µ</a:t>
                      </a:r>
                      <a:r>
                        <a:rPr lang="nl-BE" baseline="0" dirty="0"/>
                        <a:t>in) &lt; X ≤ R</a:t>
                      </a:r>
                      <a:r>
                        <a:rPr lang="nl-BE" baseline="-30000" dirty="0"/>
                        <a:t>a</a:t>
                      </a:r>
                      <a:r>
                        <a:rPr lang="nl-BE" baseline="0" dirty="0"/>
                        <a:t> 0.5 </a:t>
                      </a:r>
                      <a:r>
                        <a:rPr lang="nl-BE" i="1" baseline="0" dirty="0"/>
                        <a:t>µ</a:t>
                      </a:r>
                      <a:r>
                        <a:rPr lang="nl-BE" baseline="0" dirty="0"/>
                        <a:t>m (20</a:t>
                      </a:r>
                      <a:r>
                        <a:rPr lang="nl-BE" i="1" baseline="0" dirty="0"/>
                        <a:t>µ</a:t>
                      </a:r>
                      <a:r>
                        <a:rPr lang="nl-BE" baseline="0" dirty="0"/>
                        <a:t>in)</a:t>
                      </a:r>
                      <a:endParaRPr lang="nl-BE" dirty="0"/>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4"/>
                  </a:ext>
                </a:extLst>
              </a:tr>
              <a:tr h="370840">
                <a:tc>
                  <a:txBody>
                    <a:bodyPr/>
                    <a:lstStyle/>
                    <a:p>
                      <a:pPr algn="ctr"/>
                      <a:r>
                        <a:rPr lang="nl-BE" dirty="0"/>
                        <a:t>1</a:t>
                      </a:r>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BE" dirty="0"/>
                        <a:t>Rugosidad</a:t>
                      </a:r>
                      <a:r>
                        <a:rPr lang="nl-BE" baseline="0" dirty="0"/>
                        <a:t> superficial</a:t>
                      </a:r>
                      <a:r>
                        <a:rPr lang="nl-BE" dirty="0"/>
                        <a:t> </a:t>
                      </a:r>
                      <a:r>
                        <a:rPr lang="nl-BE" baseline="0" dirty="0"/>
                        <a:t>R</a:t>
                      </a:r>
                      <a:r>
                        <a:rPr lang="nl-BE" baseline="-30000" dirty="0"/>
                        <a:t>a</a:t>
                      </a:r>
                      <a:r>
                        <a:rPr lang="nl-BE" baseline="0" dirty="0"/>
                        <a:t> 0.5 </a:t>
                      </a:r>
                      <a:r>
                        <a:rPr lang="nl-BE" i="1" baseline="0" dirty="0"/>
                        <a:t>µ</a:t>
                      </a:r>
                      <a:r>
                        <a:rPr lang="nl-BE" baseline="0" dirty="0"/>
                        <a:t>m (20</a:t>
                      </a:r>
                      <a:r>
                        <a:rPr lang="nl-BE" i="1" baseline="0" dirty="0"/>
                        <a:t>µ</a:t>
                      </a:r>
                      <a:r>
                        <a:rPr lang="nl-BE" baseline="0" dirty="0"/>
                        <a:t>in) &lt; X ≤ R</a:t>
                      </a:r>
                      <a:r>
                        <a:rPr lang="nl-BE" baseline="-30000" dirty="0"/>
                        <a:t>a</a:t>
                      </a:r>
                      <a:r>
                        <a:rPr lang="nl-BE" baseline="0" dirty="0"/>
                        <a:t> 1 </a:t>
                      </a:r>
                      <a:r>
                        <a:rPr lang="nl-BE" i="1" baseline="0" dirty="0"/>
                        <a:t>µ</a:t>
                      </a:r>
                      <a:r>
                        <a:rPr lang="nl-BE" baseline="0" dirty="0"/>
                        <a:t>m (40</a:t>
                      </a:r>
                      <a:r>
                        <a:rPr lang="nl-BE" i="1" baseline="0" dirty="0"/>
                        <a:t>µ</a:t>
                      </a:r>
                      <a:r>
                        <a:rPr lang="nl-BE" baseline="0" dirty="0"/>
                        <a:t>in)</a:t>
                      </a:r>
                      <a:endParaRPr lang="nl-BE" dirty="0"/>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5"/>
                  </a:ext>
                </a:extLst>
              </a:tr>
              <a:tr h="370840">
                <a:tc>
                  <a:txBody>
                    <a:bodyPr/>
                    <a:lstStyle/>
                    <a:p>
                      <a:pPr algn="ctr"/>
                      <a:r>
                        <a:rPr lang="nl-BE" dirty="0"/>
                        <a:t>2</a:t>
                      </a:r>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BE" dirty="0"/>
                        <a:t>Rugosidad</a:t>
                      </a:r>
                      <a:r>
                        <a:rPr lang="nl-BE" baseline="0" dirty="0"/>
                        <a:t> superficial &gt; R</a:t>
                      </a:r>
                      <a:r>
                        <a:rPr lang="nl-BE" baseline="-30000" dirty="0"/>
                        <a:t>a</a:t>
                      </a:r>
                      <a:r>
                        <a:rPr lang="nl-BE" baseline="0" dirty="0"/>
                        <a:t> 1 </a:t>
                      </a:r>
                      <a:r>
                        <a:rPr lang="nl-BE" i="1" baseline="0" dirty="0"/>
                        <a:t>µ</a:t>
                      </a:r>
                      <a:r>
                        <a:rPr lang="nl-BE" baseline="0" dirty="0"/>
                        <a:t>m (40</a:t>
                      </a:r>
                      <a:r>
                        <a:rPr lang="nl-BE" i="1" baseline="0" dirty="0"/>
                        <a:t>µ</a:t>
                      </a:r>
                      <a:r>
                        <a:rPr lang="nl-BE" baseline="0" dirty="0"/>
                        <a:t>in)</a:t>
                      </a:r>
                      <a:endParaRPr lang="nl-BE" dirty="0"/>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6"/>
                  </a:ext>
                </a:extLst>
              </a:tr>
              <a:tr h="370840">
                <a:tc>
                  <a:txBody>
                    <a:bodyPr/>
                    <a:lstStyle/>
                    <a:p>
                      <a:pPr algn="ctr"/>
                      <a:r>
                        <a:rPr lang="nl-BE" dirty="0"/>
                        <a:t>1</a:t>
                      </a:r>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nl-BE" dirty="0"/>
                        <a:t>Lugar protegido</a:t>
                      </a:r>
                      <a:r>
                        <a:rPr lang="nl-BE" baseline="0" dirty="0"/>
                        <a:t> por cubierta ó con hendiduras no selladas  ***</a:t>
                      </a:r>
                      <a:endParaRPr lang="nl-BE" dirty="0"/>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7"/>
                  </a:ext>
                </a:extLst>
              </a:tr>
              <a:tr h="370840">
                <a:tc>
                  <a:txBody>
                    <a:bodyPr/>
                    <a:lstStyle/>
                    <a:p>
                      <a:pPr algn="ctr"/>
                      <a:r>
                        <a:rPr lang="nl-BE" dirty="0"/>
                        <a:t>1</a:t>
                      </a:r>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nl-BE" dirty="0"/>
                        <a:t>Superficies horizontal</a:t>
                      </a:r>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8"/>
                  </a:ext>
                </a:extLst>
              </a:tr>
              <a:tr h="370840">
                <a:tc>
                  <a:txBody>
                    <a:bodyPr/>
                    <a:lstStyle/>
                    <a:p>
                      <a:pPr algn="ctr"/>
                      <a:r>
                        <a:rPr lang="nl-BE" dirty="0"/>
                        <a:t>1</a:t>
                      </a:r>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nl-BE" dirty="0"/>
                        <a:t>Acabado esmerilado con grano en dirección  horizontal</a:t>
                      </a:r>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9"/>
                  </a:ext>
                </a:extLst>
              </a:tr>
              <a:tr h="370840">
                <a:tc gridSpan="2">
                  <a:txBody>
                    <a:bodyPr/>
                    <a:lstStyle/>
                    <a:p>
                      <a:pPr marL="0" indent="0" algn="just">
                        <a:buFont typeface="Arial" charset="0"/>
                        <a:buNone/>
                      </a:pPr>
                      <a:r>
                        <a:rPr lang="es-ES" dirty="0"/>
                        <a:t>*** Si también hay sal o exposición a la contaminación, buscar un experto en la corrosión del acero inoxidable para  evaluar el lugar.</a:t>
                      </a:r>
                      <a:endParaRPr lang="nl-BE" dirty="0"/>
                    </a:p>
                  </a:txBody>
                  <a:tcPr anchor="ctr">
                    <a:lnL w="9525" cap="flat" cmpd="sng" algn="ctr">
                      <a:noFill/>
                      <a:prstDash val="solid"/>
                    </a:lnL>
                    <a:lnR w="9525" cap="flat" cmpd="sng" algn="ctr">
                      <a:noFill/>
                      <a:prstDash val="soli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nl-BE" dirty="0"/>
                    </a:p>
                  </a:txBody>
                  <a:tcPr/>
                </a:tc>
                <a:extLst>
                  <a:ext uri="{0D108BD9-81ED-4DB2-BD59-A6C34878D82A}">
                    <a16:rowId xmlns:a16="http://schemas.microsoft.com/office/drawing/2014/main" val="10010"/>
                  </a:ext>
                </a:extLst>
              </a:tr>
            </a:tbl>
          </a:graphicData>
        </a:graphic>
      </p:graphicFrame>
      <p:sp>
        <p:nvSpPr>
          <p:cNvPr id="4" name="Slide Number Placeholder 3"/>
          <p:cNvSpPr>
            <a:spLocks noGrp="1"/>
          </p:cNvSpPr>
          <p:nvPr>
            <p:ph type="sldNum" sz="quarter" idx="12"/>
          </p:nvPr>
        </p:nvSpPr>
        <p:spPr/>
        <p:txBody>
          <a:bodyPr/>
          <a:lstStyle/>
          <a:p>
            <a:fld id="{16EEAD88-7AB7-4352-89B4-BF917C658D05}" type="slidenum">
              <a:rPr lang="fr-BE" smtClean="0"/>
              <a:pPr/>
              <a:t>53</a:t>
            </a:fld>
            <a:endParaRPr lang="fr-BE"/>
          </a:p>
        </p:txBody>
      </p:sp>
      <p:sp>
        <p:nvSpPr>
          <p:cNvPr id="6" name="Rectangle à coins arrondis 5"/>
          <p:cNvSpPr/>
          <p:nvPr/>
        </p:nvSpPr>
        <p:spPr>
          <a:xfrm>
            <a:off x="218660" y="6194425"/>
            <a:ext cx="8468140" cy="61169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dirty="0">
                <a:solidFill>
                  <a:srgbClr val="FF0000"/>
                </a:solidFill>
                <a:hlinkClick r:id="rId3"/>
              </a:rPr>
              <a:t>Esta tabla muestra que la resistencia a la corrosión también depende en el acabado superficial. Para más información sobre los acabados disponibles, vaya al Módulo 08</a:t>
            </a:r>
            <a:endParaRPr lang="en-US" dirty="0">
              <a:solidFill>
                <a:srgbClr val="FF0000"/>
              </a:solidFill>
            </a:endParaRPr>
          </a:p>
        </p:txBody>
      </p:sp>
    </p:spTree>
    <p:extLst>
      <p:ext uri="{BB962C8B-B14F-4D97-AF65-F5344CB8AC3E}">
        <p14:creationId xmlns:p14="http://schemas.microsoft.com/office/powerpoint/2010/main" val="354441085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462" y="274638"/>
            <a:ext cx="8229600" cy="1143000"/>
          </a:xfrm>
        </p:spPr>
        <p:txBody>
          <a:bodyPr>
            <a:normAutofit/>
          </a:bodyPr>
          <a:lstStyle/>
          <a:p>
            <a:pPr marL="857250" indent="-857250">
              <a:buFont typeface="+mj-lt"/>
              <a:buAutoNum type="romanLcPeriod" startAt="5"/>
            </a:pPr>
            <a:r>
              <a:rPr lang="nl-BE" sz="4000" dirty="0"/>
              <a:t>Plan de Mantenimiento</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301994923"/>
              </p:ext>
            </p:extLst>
          </p:nvPr>
        </p:nvGraphicFramePr>
        <p:xfrm>
          <a:off x="457200" y="1600200"/>
          <a:ext cx="8229600" cy="1854200"/>
        </p:xfrm>
        <a:graphic>
          <a:graphicData uri="http://schemas.openxmlformats.org/drawingml/2006/table">
            <a:tbl>
              <a:tblPr firstRow="1">
                <a:tableStyleId>{D113A9D2-9D6B-4929-AA2D-F23B5EE8CBE7}</a:tableStyleId>
              </a:tblPr>
              <a:tblGrid>
                <a:gridCol w="1615440">
                  <a:extLst>
                    <a:ext uri="{9D8B030D-6E8A-4147-A177-3AD203B41FA5}">
                      <a16:colId xmlns:a16="http://schemas.microsoft.com/office/drawing/2014/main" val="20000"/>
                    </a:ext>
                  </a:extLst>
                </a:gridCol>
                <a:gridCol w="6614160">
                  <a:extLst>
                    <a:ext uri="{9D8B030D-6E8A-4147-A177-3AD203B41FA5}">
                      <a16:colId xmlns:a16="http://schemas.microsoft.com/office/drawing/2014/main" val="20001"/>
                    </a:ext>
                  </a:extLst>
                </a:gridCol>
              </a:tblGrid>
              <a:tr h="370840">
                <a:tc>
                  <a:txBody>
                    <a:bodyPr/>
                    <a:lstStyle/>
                    <a:p>
                      <a:pPr algn="ctr"/>
                      <a:r>
                        <a:rPr lang="nl-BE" dirty="0"/>
                        <a:t>Puntuaciones</a:t>
                      </a:r>
                    </a:p>
                  </a:txBody>
                  <a:tcPr anchor="ctr">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tcPr>
                </a:tc>
                <a:tc>
                  <a:txBody>
                    <a:bodyPr/>
                    <a:lstStyle/>
                    <a:p>
                      <a:endParaRPr lang="nl-BE" dirty="0"/>
                    </a:p>
                  </a:txBody>
                  <a:tcPr>
                    <a:lnL w="12700" cap="flat" cmpd="sng" algn="ctr">
                      <a:solidFill>
                        <a:schemeClr val="bg1"/>
                      </a:solidFill>
                      <a:prstDash val="solid"/>
                      <a:round/>
                      <a:headEnd type="none" w="med" len="med"/>
                      <a:tailEnd type="none" w="med" len="med"/>
                    </a:lnL>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pPr algn="ctr"/>
                      <a:r>
                        <a:rPr lang="nl-BE" dirty="0"/>
                        <a:t>0</a:t>
                      </a:r>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nl-BE" dirty="0"/>
                        <a:t>Sin lavado</a:t>
                      </a:r>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1"/>
                  </a:ext>
                </a:extLst>
              </a:tr>
              <a:tr h="370840">
                <a:tc>
                  <a:txBody>
                    <a:bodyPr/>
                    <a:lstStyle/>
                    <a:p>
                      <a:pPr algn="ctr"/>
                      <a:r>
                        <a:rPr lang="nl-BE" dirty="0"/>
                        <a:t>-1</a:t>
                      </a:r>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nl-BE" dirty="0"/>
                        <a:t>Lavado , al menos natural</a:t>
                      </a:r>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2"/>
                  </a:ext>
                </a:extLst>
              </a:tr>
              <a:tr h="370840">
                <a:tc>
                  <a:txBody>
                    <a:bodyPr/>
                    <a:lstStyle/>
                    <a:p>
                      <a:pPr algn="ctr"/>
                      <a:r>
                        <a:rPr lang="nl-BE" dirty="0"/>
                        <a:t>-2</a:t>
                      </a:r>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nl-BE" dirty="0"/>
                        <a:t>Lavado , cuatro ó más veces por año</a:t>
                      </a:r>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3"/>
                  </a:ext>
                </a:extLst>
              </a:tr>
              <a:tr h="370840">
                <a:tc>
                  <a:txBody>
                    <a:bodyPr/>
                    <a:lstStyle/>
                    <a:p>
                      <a:pPr algn="ctr"/>
                      <a:r>
                        <a:rPr lang="nl-BE" dirty="0"/>
                        <a:t>-3</a:t>
                      </a:r>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BE" dirty="0"/>
                        <a:t>Lavado al menos mensualmente </a:t>
                      </a:r>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4" name="Slide Number Placeholder 3"/>
          <p:cNvSpPr>
            <a:spLocks noGrp="1"/>
          </p:cNvSpPr>
          <p:nvPr>
            <p:ph type="sldNum" sz="quarter" idx="12"/>
          </p:nvPr>
        </p:nvSpPr>
        <p:spPr/>
        <p:txBody>
          <a:bodyPr/>
          <a:lstStyle/>
          <a:p>
            <a:fld id="{16EEAD88-7AB7-4352-89B4-BF917C658D05}" type="slidenum">
              <a:rPr lang="fr-BE" smtClean="0"/>
              <a:pPr/>
              <a:t>54</a:t>
            </a:fld>
            <a:endParaRPr lang="fr-BE"/>
          </a:p>
        </p:txBody>
      </p:sp>
    </p:spTree>
    <p:extLst>
      <p:ext uri="{BB962C8B-B14F-4D97-AF65-F5344CB8AC3E}">
        <p14:creationId xmlns:p14="http://schemas.microsoft.com/office/powerpoint/2010/main" val="367410370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s-ES" dirty="0"/>
            </a:br>
            <a:br>
              <a:rPr lang="es-ES" dirty="0"/>
            </a:br>
            <a:r>
              <a:rPr lang="es-ES" sz="3600" dirty="0"/>
              <a:t>Sistema de puntuación para la selección del acero inoxidable</a:t>
            </a:r>
            <a:br>
              <a:rPr lang="es-ES" sz="3600" dirty="0"/>
            </a:br>
            <a:br>
              <a:rPr lang="es-ES" sz="3600" dirty="0"/>
            </a:br>
            <a:br>
              <a:rPr lang="es-ES" dirty="0"/>
            </a:br>
            <a:r>
              <a:rPr lang="nl-BE" dirty="0"/>
              <a:t>tainless Steel selection scoring system</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457907471"/>
              </p:ext>
            </p:extLst>
          </p:nvPr>
        </p:nvGraphicFramePr>
        <p:xfrm>
          <a:off x="457200" y="1600200"/>
          <a:ext cx="8239189" cy="3037840"/>
        </p:xfrm>
        <a:graphic>
          <a:graphicData uri="http://schemas.openxmlformats.org/drawingml/2006/table">
            <a:tbl>
              <a:tblPr firstRow="1">
                <a:tableStyleId>{D113A9D2-9D6B-4929-AA2D-F23B5EE8CBE7}</a:tableStyleId>
              </a:tblPr>
              <a:tblGrid>
                <a:gridCol w="1259685">
                  <a:extLst>
                    <a:ext uri="{9D8B030D-6E8A-4147-A177-3AD203B41FA5}">
                      <a16:colId xmlns:a16="http://schemas.microsoft.com/office/drawing/2014/main" val="20000"/>
                    </a:ext>
                  </a:extLst>
                </a:gridCol>
                <a:gridCol w="6979504">
                  <a:extLst>
                    <a:ext uri="{9D8B030D-6E8A-4147-A177-3AD203B41FA5}">
                      <a16:colId xmlns:a16="http://schemas.microsoft.com/office/drawing/2014/main" val="20001"/>
                    </a:ext>
                  </a:extLst>
                </a:gridCol>
              </a:tblGrid>
              <a:tr h="370840">
                <a:tc>
                  <a:txBody>
                    <a:bodyPr/>
                    <a:lstStyle/>
                    <a:p>
                      <a:pPr algn="ctr"/>
                      <a:r>
                        <a:rPr lang="nl-BE" dirty="0"/>
                        <a:t>Puntuación total</a:t>
                      </a:r>
                    </a:p>
                  </a:txBody>
                  <a:tcPr anchor="ctr">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tcPr>
                </a:tc>
                <a:tc>
                  <a:txBody>
                    <a:bodyPr/>
                    <a:lstStyle/>
                    <a:p>
                      <a:r>
                        <a:rPr lang="nl-BE" dirty="0"/>
                        <a:t>Selección de Acero inoxidable</a:t>
                      </a:r>
                    </a:p>
                  </a:txBody>
                  <a:tcPr>
                    <a:lnL w="12700" cap="flat" cmpd="sng" algn="ctr">
                      <a:solidFill>
                        <a:schemeClr val="bg1"/>
                      </a:solidFill>
                      <a:prstDash val="solid"/>
                      <a:round/>
                      <a:headEnd type="none" w="med" len="med"/>
                      <a:tailEnd type="none" w="med" len="med"/>
                    </a:lnL>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pPr algn="ctr"/>
                      <a:r>
                        <a:rPr lang="nl-BE" dirty="0"/>
                        <a:t>0 to 2</a:t>
                      </a:r>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nl-BE" dirty="0"/>
                        <a:t>Tipo 304/304L es en general la alternativa más económica</a:t>
                      </a:r>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1"/>
                  </a:ext>
                </a:extLst>
              </a:tr>
              <a:tr h="370840">
                <a:tc>
                  <a:txBody>
                    <a:bodyPr/>
                    <a:lstStyle/>
                    <a:p>
                      <a:pPr algn="ctr"/>
                      <a:r>
                        <a:rPr lang="nl-BE" dirty="0"/>
                        <a:t>3</a:t>
                      </a:r>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BE" dirty="0"/>
                        <a:t>Tipo 316/316L ó</a:t>
                      </a:r>
                      <a:r>
                        <a:rPr lang="nl-BE" baseline="0" dirty="0"/>
                        <a:t>  AISI </a:t>
                      </a:r>
                      <a:r>
                        <a:rPr lang="nl-BE" dirty="0"/>
                        <a:t>444 en general la alternativa más económica</a:t>
                      </a:r>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2"/>
                  </a:ext>
                </a:extLst>
              </a:tr>
              <a:tr h="370840">
                <a:tc>
                  <a:txBody>
                    <a:bodyPr/>
                    <a:lstStyle/>
                    <a:p>
                      <a:pPr algn="ctr"/>
                      <a:r>
                        <a:rPr lang="nl-BE" dirty="0"/>
                        <a:t>4</a:t>
                      </a:r>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nl-BE" dirty="0"/>
                        <a:t>Se recomienda el tipo 317L</a:t>
                      </a:r>
                      <a:r>
                        <a:rPr lang="nl-BE" baseline="0" dirty="0"/>
                        <a:t> ó aleación más resistente a la corrosión </a:t>
                      </a:r>
                      <a:endParaRPr lang="nl-BE" dirty="0"/>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3"/>
                  </a:ext>
                </a:extLst>
              </a:tr>
              <a:tr h="370840">
                <a:tc>
                  <a:txBody>
                    <a:bodyPr/>
                    <a:lstStyle/>
                    <a:p>
                      <a:pPr algn="ctr"/>
                      <a:r>
                        <a:rPr lang="nl-BE" dirty="0"/>
                        <a:t>≥ 5</a:t>
                      </a:r>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BE" dirty="0"/>
                        <a:t>Un tipo de acero inoxidable más </a:t>
                      </a:r>
                      <a:r>
                        <a:rPr lang="es-ES" dirty="0"/>
                        <a:t>resistente como 4462, 317LMN, 904L, súper dúplex, </a:t>
                      </a:r>
                      <a:r>
                        <a:rPr lang="es-ES" dirty="0" err="1"/>
                        <a:t>super</a:t>
                      </a:r>
                      <a:r>
                        <a:rPr lang="es-ES" dirty="0"/>
                        <a:t> </a:t>
                      </a:r>
                      <a:r>
                        <a:rPr lang="es-ES" dirty="0" err="1"/>
                        <a:t>ferrítico</a:t>
                      </a:r>
                      <a:r>
                        <a:rPr lang="es-ES" dirty="0"/>
                        <a:t> o un 6% de molibdeno súper </a:t>
                      </a:r>
                      <a:r>
                        <a:rPr lang="es-ES" dirty="0" err="1"/>
                        <a:t>austenítico</a:t>
                      </a:r>
                      <a:r>
                        <a:rPr lang="es-ES" dirty="0"/>
                        <a:t> puede ser necesario.</a:t>
                      </a:r>
                      <a:endParaRPr lang="nl-BE" dirty="0"/>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4"/>
                  </a:ext>
                </a:extLst>
              </a:tr>
              <a:tr h="370840">
                <a:tc gridSpan="2">
                  <a:txBody>
                    <a:bodyPr/>
                    <a:lstStyle/>
                    <a:p>
                      <a:pPr algn="just"/>
                      <a:endParaRPr lang="nl-BE" dirty="0">
                        <a:solidFill>
                          <a:sysClr val="windowText" lastClr="000000"/>
                        </a:solidFill>
                      </a:endParaRP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nl-BE" dirty="0">
                        <a:solidFill>
                          <a:sysClr val="windowText" lastClr="000000"/>
                        </a:solidFill>
                      </a:endParaRPr>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bl>
          </a:graphicData>
        </a:graphic>
      </p:graphicFrame>
      <p:sp>
        <p:nvSpPr>
          <p:cNvPr id="4" name="Slide Number Placeholder 3"/>
          <p:cNvSpPr>
            <a:spLocks noGrp="1"/>
          </p:cNvSpPr>
          <p:nvPr>
            <p:ph type="sldNum" sz="quarter" idx="12"/>
          </p:nvPr>
        </p:nvSpPr>
        <p:spPr/>
        <p:txBody>
          <a:bodyPr/>
          <a:lstStyle/>
          <a:p>
            <a:fld id="{16EEAD88-7AB7-4352-89B4-BF917C658D05}" type="slidenum">
              <a:rPr lang="fr-BE" smtClean="0"/>
              <a:pPr/>
              <a:t>55</a:t>
            </a:fld>
            <a:endParaRPr lang="fr-BE"/>
          </a:p>
        </p:txBody>
      </p:sp>
      <p:sp>
        <p:nvSpPr>
          <p:cNvPr id="3" name="2 Rectángulo"/>
          <p:cNvSpPr/>
          <p:nvPr/>
        </p:nvSpPr>
        <p:spPr>
          <a:xfrm>
            <a:off x="809898" y="5132904"/>
            <a:ext cx="7271656" cy="353943"/>
          </a:xfrm>
          <a:prstGeom prst="rect">
            <a:avLst/>
          </a:prstGeom>
        </p:spPr>
        <p:txBody>
          <a:bodyPr wrap="square">
            <a:spAutoFit/>
          </a:bodyPr>
          <a:lstStyle/>
          <a:p>
            <a:r>
              <a:rPr lang="es-ES" dirty="0"/>
              <a:t>Nota: Por favor, véase el Apéndice de designaciones de las </a:t>
            </a:r>
            <a:r>
              <a:rPr lang="es-ES" dirty="0" err="1"/>
              <a:t>euronormas</a:t>
            </a:r>
            <a:r>
              <a:rPr lang="es-ES" dirty="0"/>
              <a:t>  EN </a:t>
            </a:r>
            <a:endParaRPr lang="fr-FR" dirty="0"/>
          </a:p>
        </p:txBody>
      </p:sp>
      <p:sp>
        <p:nvSpPr>
          <p:cNvPr id="6" name="Rectangle à coins arrondis 5"/>
          <p:cNvSpPr/>
          <p:nvPr/>
        </p:nvSpPr>
        <p:spPr>
          <a:xfrm>
            <a:off x="377957" y="5686369"/>
            <a:ext cx="8468140" cy="78963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dirty="0">
                <a:solidFill>
                  <a:srgbClr val="FF0000"/>
                </a:solidFill>
                <a:hlinkClick r:id="rId3"/>
              </a:rPr>
              <a:t>De la correcta selección del tipo de acero inoxidable dependerá la durabilidad, necesidad de mantenimiento,  vida de servicio con un coste de ciclo de vida bajo y excelente sostenibilidad.</a:t>
            </a:r>
            <a:endParaRPr lang="en-GB" dirty="0">
              <a:solidFill>
                <a:srgbClr val="FF0000"/>
              </a:solidFill>
              <a:hlinkClick r:id="rId3"/>
            </a:endParaRPr>
          </a:p>
          <a:p>
            <a:pPr algn="ctr"/>
            <a:r>
              <a:rPr lang="es-ES_tradnl" dirty="0">
                <a:solidFill>
                  <a:srgbClr val="FF0000"/>
                </a:solidFill>
                <a:hlinkClick r:id="rId3"/>
              </a:rPr>
              <a:t>Más información sobre sostenibilidad en Módulo 11</a:t>
            </a:r>
            <a:endParaRPr lang="en-US" dirty="0">
              <a:solidFill>
                <a:srgbClr val="FF0000"/>
              </a:solidFill>
            </a:endParaRPr>
          </a:p>
        </p:txBody>
      </p:sp>
    </p:spTree>
    <p:extLst>
      <p:ext uri="{BB962C8B-B14F-4D97-AF65-F5344CB8AC3E}">
        <p14:creationId xmlns:p14="http://schemas.microsoft.com/office/powerpoint/2010/main" val="241721174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err="1"/>
              <a:t>Conclusión</a:t>
            </a:r>
            <a:endParaRPr lang="fr-FR" dirty="0"/>
          </a:p>
        </p:txBody>
      </p:sp>
      <p:sp>
        <p:nvSpPr>
          <p:cNvPr id="3" name="Content Placeholder 2"/>
          <p:cNvSpPr>
            <a:spLocks noGrp="1"/>
          </p:cNvSpPr>
          <p:nvPr>
            <p:ph idx="1"/>
          </p:nvPr>
        </p:nvSpPr>
        <p:spPr/>
        <p:txBody>
          <a:bodyPr/>
          <a:lstStyle/>
          <a:p>
            <a:pPr algn="just"/>
            <a:endParaRPr lang="es-ES" dirty="0"/>
          </a:p>
          <a:p>
            <a:pPr algn="just"/>
            <a:r>
              <a:rPr lang="es-ES" dirty="0"/>
              <a:t>La selección adecuada del tipo correcto de acero inoxidable para la aplicación y el medio ambiente  previstos ,merece atención.</a:t>
            </a:r>
          </a:p>
          <a:p>
            <a:pPr algn="just"/>
            <a:r>
              <a:rPr lang="es-ES" dirty="0"/>
              <a:t>Cuando se hace esto, el acero inoxidable  ofrece una vida útil ilimitada sin mantenimiento.</a:t>
            </a:r>
            <a:endParaRPr lang="fr-FR" dirty="0"/>
          </a:p>
        </p:txBody>
      </p:sp>
      <p:sp>
        <p:nvSpPr>
          <p:cNvPr id="4" name="Slide Number Placeholder 3"/>
          <p:cNvSpPr>
            <a:spLocks noGrp="1"/>
          </p:cNvSpPr>
          <p:nvPr>
            <p:ph type="sldNum" sz="quarter" idx="12"/>
          </p:nvPr>
        </p:nvSpPr>
        <p:spPr/>
        <p:txBody>
          <a:bodyPr/>
          <a:lstStyle/>
          <a:p>
            <a:fld id="{16EEAD88-7AB7-4352-89B4-BF917C658D05}" type="slidenum">
              <a:rPr lang="fr-BE" smtClean="0"/>
              <a:pPr/>
              <a:t>56</a:t>
            </a:fld>
            <a:endParaRPr lang="fr-BE"/>
          </a:p>
        </p:txBody>
      </p:sp>
      <p:sp>
        <p:nvSpPr>
          <p:cNvPr id="5" name="Rectangle à coins arrondis 4"/>
          <p:cNvSpPr/>
          <p:nvPr/>
        </p:nvSpPr>
        <p:spPr>
          <a:xfrm>
            <a:off x="218660" y="5516662"/>
            <a:ext cx="8468140" cy="78963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dirty="0">
                <a:solidFill>
                  <a:srgbClr val="FF0000"/>
                </a:solidFill>
              </a:rPr>
              <a:t>En el </a:t>
            </a:r>
            <a:r>
              <a:rPr lang="es-ES_tradnl" dirty="0">
                <a:solidFill>
                  <a:srgbClr val="FF0000"/>
                </a:solidFill>
                <a:hlinkClick r:id="rId3"/>
              </a:rPr>
              <a:t>Módulo 2</a:t>
            </a:r>
            <a:r>
              <a:rPr lang="es-ES_tradnl" dirty="0">
                <a:solidFill>
                  <a:srgbClr val="FF0000"/>
                </a:solidFill>
              </a:rPr>
              <a:t> encontrará una gran variedad de aplicaciones de éxito del acero inoxidable y en el </a:t>
            </a:r>
            <a:r>
              <a:rPr lang="es-ES_tradnl" dirty="0">
                <a:solidFill>
                  <a:srgbClr val="FF0000"/>
                </a:solidFill>
                <a:hlinkClick r:id="rId4"/>
              </a:rPr>
              <a:t>Módulo 1</a:t>
            </a:r>
            <a:r>
              <a:rPr lang="es-ES_tradnl" dirty="0">
                <a:solidFill>
                  <a:srgbClr val="FF0000"/>
                </a:solidFill>
              </a:rPr>
              <a:t> ¡arte atemporal por todo el mundo!</a:t>
            </a:r>
            <a:endParaRPr lang="fr-FR" dirty="0">
              <a:solidFill>
                <a:srgbClr val="FF0000"/>
              </a:solidFill>
            </a:endParaRPr>
          </a:p>
        </p:txBody>
      </p:sp>
    </p:spTree>
    <p:extLst>
      <p:ext uri="{BB962C8B-B14F-4D97-AF65-F5344CB8AC3E}">
        <p14:creationId xmlns:p14="http://schemas.microsoft.com/office/powerpoint/2010/main" val="231096790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fr-FR" dirty="0"/>
              <a:t>5. </a:t>
            </a:r>
            <a:r>
              <a:rPr lang="fr-FR" dirty="0" err="1"/>
              <a:t>Referencias</a:t>
            </a:r>
            <a:endParaRPr lang="fr-FR" dirty="0"/>
          </a:p>
        </p:txBody>
      </p:sp>
      <p:sp>
        <p:nvSpPr>
          <p:cNvPr id="3" name="Content Placeholder 2"/>
          <p:cNvSpPr>
            <a:spLocks noGrp="1"/>
          </p:cNvSpPr>
          <p:nvPr>
            <p:ph idx="1"/>
          </p:nvPr>
        </p:nvSpPr>
        <p:spPr>
          <a:xfrm>
            <a:off x="457200" y="1354536"/>
            <a:ext cx="8229600" cy="4961965"/>
          </a:xfrm>
        </p:spPr>
        <p:txBody>
          <a:bodyPr>
            <a:noAutofit/>
          </a:bodyPr>
          <a:lstStyle/>
          <a:p>
            <a:pPr marL="514350" indent="-514350">
              <a:buFont typeface="+mj-lt"/>
              <a:buAutoNum type="arabicPeriod"/>
            </a:pPr>
            <a:r>
              <a:rPr lang="es-ES" sz="1200" dirty="0"/>
              <a:t>Un excelente curso sobre la corrosión. Por favor mira los capítulos 7 (corrosión galvánica), 8 (corrosión </a:t>
            </a:r>
            <a:r>
              <a:rPr lang="es-ES" sz="1200" dirty="0" err="1"/>
              <a:t>intergranular</a:t>
            </a:r>
            <a:r>
              <a:rPr lang="es-ES" sz="1200" dirty="0"/>
              <a:t>), 11 (corrosión intersticial) 12 (picaduras) 14 (corrosión bajo tensión) y 15 (corrosión bajo tensiones en los aceros inoxidables</a:t>
            </a:r>
            <a:r>
              <a:rPr lang="fr-FR" sz="1200" dirty="0"/>
              <a:t>) </a:t>
            </a:r>
            <a:r>
              <a:rPr lang="fr-FR" sz="1200" u="sng" dirty="0">
                <a:solidFill>
                  <a:srgbClr val="0070C0"/>
                </a:solidFill>
              </a:rPr>
              <a:t> http://corrosion.kaist.ac.kr/download/2008-1/chap11.pdf</a:t>
            </a:r>
          </a:p>
          <a:p>
            <a:pPr marL="514350" indent="-514350">
              <a:buFont typeface="+mj-lt"/>
              <a:buAutoNum type="arabicPeriod"/>
            </a:pPr>
            <a:r>
              <a:rPr lang="fr-BE" sz="1200" dirty="0" err="1"/>
              <a:t>Nociones</a:t>
            </a:r>
            <a:r>
              <a:rPr lang="fr-BE" sz="1200" dirty="0"/>
              <a:t> </a:t>
            </a:r>
            <a:r>
              <a:rPr lang="fr-BE" sz="1200" dirty="0" err="1"/>
              <a:t>básicas</a:t>
            </a:r>
            <a:r>
              <a:rPr lang="fr-BE" sz="1200" dirty="0"/>
              <a:t> sobre  corrosion de NACE  </a:t>
            </a:r>
            <a:r>
              <a:rPr lang="fr-BE" sz="1200" dirty="0">
                <a:hlinkClick r:id="rId3"/>
              </a:rPr>
              <a:t>http://corrosion-doctors.org/Corrosion-History/Course.htm#Scope</a:t>
            </a:r>
            <a:r>
              <a:rPr lang="fr-BE" sz="1200" dirty="0"/>
              <a:t>  </a:t>
            </a:r>
          </a:p>
          <a:p>
            <a:pPr marL="514350" indent="-514350">
              <a:buFont typeface="+mj-lt"/>
              <a:buAutoNum type="arabicPeriod"/>
            </a:pPr>
            <a:r>
              <a:rPr lang="fr-FR" sz="1200" dirty="0" err="1"/>
              <a:t>Curso</a:t>
            </a:r>
            <a:r>
              <a:rPr lang="fr-FR" sz="1200" dirty="0"/>
              <a:t> online sobre corrosion </a:t>
            </a:r>
            <a:r>
              <a:rPr lang="fr-FR" sz="1200" dirty="0">
                <a:hlinkClick r:id="rId4"/>
              </a:rPr>
              <a:t>http://www.corrosionclinic.com/corrosion_online_lectures/ME303L10.HTM#top</a:t>
            </a:r>
            <a:r>
              <a:rPr lang="fr-FR" sz="1200" dirty="0"/>
              <a:t> </a:t>
            </a:r>
          </a:p>
          <a:p>
            <a:pPr marL="514350" indent="-514350">
              <a:buFont typeface="+mj-lt"/>
              <a:buAutoNum type="arabicPeriod"/>
            </a:pPr>
            <a:r>
              <a:rPr lang="fr-FR" sz="1200" dirty="0" err="1"/>
              <a:t>Informacion</a:t>
            </a:r>
            <a:r>
              <a:rPr lang="fr-FR" sz="1200" dirty="0"/>
              <a:t> sobre </a:t>
            </a:r>
            <a:r>
              <a:rPr lang="fr-FR" sz="1200" dirty="0" err="1"/>
              <a:t>ensayos</a:t>
            </a:r>
            <a:r>
              <a:rPr lang="fr-FR" sz="1200" dirty="0"/>
              <a:t> </a:t>
            </a:r>
            <a:r>
              <a:rPr lang="fr-FR" sz="1200" dirty="0" err="1"/>
              <a:t>electroquimicos</a:t>
            </a:r>
            <a:r>
              <a:rPr lang="fr-FR" sz="1200" dirty="0"/>
              <a:t>   </a:t>
            </a:r>
            <a:r>
              <a:rPr lang="fr-FR" sz="1200" dirty="0">
                <a:hlinkClick r:id="rId5"/>
              </a:rPr>
              <a:t>http://mee-inc.com/esca.html</a:t>
            </a:r>
            <a:r>
              <a:rPr lang="fr-FR" sz="1200" dirty="0"/>
              <a:t>     </a:t>
            </a:r>
          </a:p>
          <a:p>
            <a:pPr marL="514350" indent="-514350">
              <a:buFont typeface="+mj-lt"/>
              <a:buAutoNum type="arabicPeriod"/>
            </a:pPr>
            <a:r>
              <a:rPr lang="fr-FR" sz="1200" dirty="0" err="1"/>
              <a:t>Ugitech</a:t>
            </a:r>
            <a:r>
              <a:rPr lang="fr-FR" sz="1200" dirty="0"/>
              <a:t>: </a:t>
            </a:r>
            <a:r>
              <a:rPr lang="fr-FR" sz="1200" dirty="0" err="1"/>
              <a:t>Comunicación</a:t>
            </a:r>
            <a:r>
              <a:rPr lang="fr-FR" sz="1200" dirty="0"/>
              <a:t> </a:t>
            </a:r>
            <a:r>
              <a:rPr lang="fr-FR" sz="1200" dirty="0" err="1"/>
              <a:t>privada</a:t>
            </a:r>
            <a:endParaRPr lang="fr-FR" sz="1200" dirty="0"/>
          </a:p>
          <a:p>
            <a:pPr marL="514350" indent="-514350">
              <a:buFont typeface="+mj-lt"/>
              <a:buAutoNum type="arabicPeriod"/>
            </a:pPr>
            <a:r>
              <a:rPr lang="fi-FI" sz="1200" dirty="0"/>
              <a:t>BSSA (British Stainless Steel Association) sitio  web ” </a:t>
            </a:r>
            <a:r>
              <a:rPr lang="en-GB" sz="1200" dirty="0" err="1"/>
              <a:t>Calculo</a:t>
            </a:r>
            <a:r>
              <a:rPr lang="en-GB" sz="1200" dirty="0"/>
              <a:t> del </a:t>
            </a:r>
            <a:r>
              <a:rPr lang="en-GB" sz="1200" dirty="0" err="1"/>
              <a:t>Numero</a:t>
            </a:r>
            <a:r>
              <a:rPr lang="en-GB" sz="1200" dirty="0"/>
              <a:t> </a:t>
            </a:r>
            <a:r>
              <a:rPr lang="en-GB" sz="1200" dirty="0" err="1"/>
              <a:t>equivalente</a:t>
            </a:r>
            <a:r>
              <a:rPr lang="en-GB" sz="1200" dirty="0"/>
              <a:t> de </a:t>
            </a:r>
            <a:r>
              <a:rPr lang="en-GB" sz="1200" dirty="0" err="1"/>
              <a:t>corrosión</a:t>
            </a:r>
            <a:r>
              <a:rPr lang="en-GB" sz="1200" dirty="0"/>
              <a:t> </a:t>
            </a:r>
            <a:r>
              <a:rPr lang="en-GB" sz="1200" dirty="0" err="1"/>
              <a:t>por</a:t>
            </a:r>
            <a:r>
              <a:rPr lang="en-GB" sz="1200" dirty="0"/>
              <a:t> </a:t>
            </a:r>
            <a:r>
              <a:rPr lang="en-GB" sz="1200" dirty="0" err="1"/>
              <a:t>picaduras</a:t>
            </a:r>
            <a:r>
              <a:rPr lang="en-GB" sz="1200" dirty="0"/>
              <a:t>  (PREN)”  </a:t>
            </a:r>
            <a:r>
              <a:rPr lang="en-GB" sz="1200" dirty="0">
                <a:hlinkClick r:id="rId6"/>
              </a:rPr>
              <a:t>http://www.bssa.org.uk/topics.php?article=111</a:t>
            </a:r>
            <a:r>
              <a:rPr lang="en-GB" sz="1200" dirty="0"/>
              <a:t>  </a:t>
            </a:r>
          </a:p>
          <a:p>
            <a:pPr marL="514350" indent="-514350">
              <a:buFont typeface="+mj-lt"/>
              <a:buAutoNum type="arabicPeriod"/>
            </a:pPr>
            <a:r>
              <a:rPr lang="fr-FR" sz="1200" dirty="0"/>
              <a:t>Sobre </a:t>
            </a:r>
            <a:r>
              <a:rPr lang="fr-FR" sz="1200" dirty="0" err="1"/>
              <a:t>corrosión</a:t>
            </a:r>
            <a:r>
              <a:rPr lang="fr-FR" sz="1200" dirty="0"/>
              <a:t> </a:t>
            </a:r>
            <a:r>
              <a:rPr lang="fr-FR" sz="1200" dirty="0" err="1"/>
              <a:t>por</a:t>
            </a:r>
            <a:r>
              <a:rPr lang="fr-FR" sz="1200" dirty="0"/>
              <a:t> </a:t>
            </a:r>
            <a:r>
              <a:rPr lang="fr-FR" sz="1200" dirty="0" err="1"/>
              <a:t>picaduras</a:t>
            </a:r>
            <a:r>
              <a:rPr lang="fr-FR" sz="1200" dirty="0"/>
              <a:t>   </a:t>
            </a:r>
            <a:r>
              <a:rPr lang="fr-FR" sz="1200" dirty="0">
                <a:hlinkClick r:id="rId7"/>
              </a:rPr>
              <a:t>https://kb.osu.edu/dspace/bitstream/handle/1811/45442/FrankelG_JournalElectrochemicalSociety_1998_v145n6_p2186-2198.pdf?sequence=1</a:t>
            </a:r>
            <a:endParaRPr lang="fr-FR" sz="1200" dirty="0"/>
          </a:p>
          <a:p>
            <a:pPr marL="514350" indent="-514350">
              <a:buFont typeface="+mj-lt"/>
              <a:buAutoNum type="arabicPeriod"/>
            </a:pPr>
            <a:r>
              <a:rPr lang="fr-FR" sz="1200" dirty="0">
                <a:hlinkClick r:id="rId8"/>
              </a:rPr>
              <a:t>http://www.imoa.info/download_files/stainless-steel/Duplex_Stainless_Steel_3rd_Edition.pdf</a:t>
            </a:r>
            <a:r>
              <a:rPr lang="fr-FR" sz="1200" dirty="0"/>
              <a:t> </a:t>
            </a:r>
          </a:p>
          <a:p>
            <a:pPr marL="514350" indent="-514350">
              <a:buFont typeface="+mj-lt"/>
              <a:buAutoNum type="arabicPeriod"/>
            </a:pPr>
            <a:r>
              <a:rPr lang="fr-FR" sz="1200" dirty="0">
                <a:hlinkClick r:id="rId9"/>
              </a:rPr>
              <a:t>http://www.imoa.info/molybdenum_uses/moly_grade_stainless_steels/steel_grades.php</a:t>
            </a:r>
            <a:r>
              <a:rPr lang="fr-FR" sz="1200" dirty="0"/>
              <a:t> </a:t>
            </a:r>
          </a:p>
          <a:p>
            <a:pPr marL="514350" indent="-514350">
              <a:buFont typeface="+mj-lt"/>
              <a:buAutoNum type="arabicPeriod"/>
            </a:pPr>
            <a:r>
              <a:rPr lang="fr-FR" sz="1200" dirty="0">
                <a:hlinkClick r:id="rId10"/>
              </a:rPr>
              <a:t>http://www.imoa.info/download_files/stainless-steel/IMOA_Houska-Selecting_Stainless_Steel_for_Optimum_Perormance.pdf</a:t>
            </a:r>
            <a:r>
              <a:rPr lang="fr-FR" sz="1200" dirty="0"/>
              <a:t> </a:t>
            </a:r>
          </a:p>
          <a:p>
            <a:pPr marL="514350" indent="-514350">
              <a:buFont typeface="+mj-lt"/>
              <a:buAutoNum type="arabicPeriod"/>
            </a:pPr>
            <a:r>
              <a:rPr lang="fr-FR" sz="1200" dirty="0">
                <a:hlinkClick r:id="rId11"/>
              </a:rPr>
              <a:t>http://www.aiadetroit.com/~aiadetro/images/stories/demo/rokbox/BECPDF/2011_aia_deicing_detroit.pdf</a:t>
            </a:r>
            <a:r>
              <a:rPr lang="fr-FR" sz="1200" dirty="0"/>
              <a:t> </a:t>
            </a:r>
          </a:p>
          <a:p>
            <a:pPr marL="514350" indent="-514350">
              <a:buFont typeface="+mj-lt"/>
              <a:buAutoNum type="arabicPeriod"/>
            </a:pPr>
            <a:r>
              <a:rPr lang="fr-FR" sz="1200" dirty="0"/>
              <a:t> </a:t>
            </a:r>
            <a:r>
              <a:rPr lang="fr-FR" sz="1200" dirty="0">
                <a:hlinkClick r:id="rId12"/>
              </a:rPr>
              <a:t>http://en.wikipedia.org/wiki/Galvanic_corrosion</a:t>
            </a:r>
            <a:endParaRPr lang="fr-FR" sz="1200" dirty="0"/>
          </a:p>
          <a:p>
            <a:pPr marL="514350" indent="-514350">
              <a:buFont typeface="+mj-lt"/>
              <a:buAutoNum type="arabicPeriod"/>
            </a:pPr>
            <a:r>
              <a:rPr lang="fr-FR" sz="1200" dirty="0">
                <a:hlinkClick r:id="rId13"/>
              </a:rPr>
              <a:t>http://www.bssa.org.uk/topics.php?article=668</a:t>
            </a:r>
            <a:r>
              <a:rPr lang="fr-FR" sz="1200" dirty="0"/>
              <a:t> </a:t>
            </a:r>
          </a:p>
          <a:p>
            <a:pPr marL="514350" indent="-514350">
              <a:buFont typeface="+mj-lt"/>
              <a:buAutoNum type="arabicPeriod"/>
            </a:pPr>
            <a:r>
              <a:rPr lang="fr-FR" sz="1200" dirty="0">
                <a:hlinkClick r:id="rId14"/>
              </a:rPr>
              <a:t>http://www.stainless-steel-world.net/pdf/SSW_0812_duplex.pdf</a:t>
            </a:r>
            <a:r>
              <a:rPr lang="fr-FR" sz="1200" dirty="0"/>
              <a:t> </a:t>
            </a:r>
          </a:p>
          <a:p>
            <a:pPr marL="514350" indent="-514350">
              <a:buFont typeface="+mj-lt"/>
              <a:buAutoNum type="arabicPeriod"/>
            </a:pPr>
            <a:r>
              <a:rPr lang="fr-FR" sz="1200" dirty="0">
                <a:hlinkClick r:id="rId15"/>
              </a:rPr>
              <a:t>http://www.outokumpu.com/en/stainless-steel/grades/duplex/Pages/default.aspx</a:t>
            </a:r>
            <a:r>
              <a:rPr lang="fr-FR" sz="1200" dirty="0"/>
              <a:t> </a:t>
            </a:r>
          </a:p>
          <a:p>
            <a:pPr marL="514350" indent="-514350">
              <a:buFont typeface="+mj-lt"/>
              <a:buAutoNum type="arabicPeriod"/>
            </a:pPr>
            <a:r>
              <a:rPr lang="fr-FR" sz="1200" dirty="0">
                <a:hlinkClick r:id="rId16"/>
              </a:rPr>
              <a:t>http://www.aperam.com/uploads/stainlesseurope/TechnicalPublications/Duplex_Maastricht_EN-22p-7064Ko.pdf</a:t>
            </a:r>
            <a:r>
              <a:rPr lang="fr-FR" sz="1200" dirty="0"/>
              <a:t> </a:t>
            </a:r>
          </a:p>
          <a:p>
            <a:pPr marL="514350" indent="-514350">
              <a:buFont typeface="+mj-lt"/>
              <a:buAutoNum type="arabicPeriod"/>
            </a:pPr>
            <a:r>
              <a:rPr lang="es-ES_tradnl" sz="1200" dirty="0"/>
              <a:t>a) Composición química de productos planos de acero inoxidable para aplicaciones generales en </a:t>
            </a:r>
            <a:r>
              <a:rPr lang="es-ES_tradnl" sz="1200" dirty="0" err="1"/>
              <a:t>EN</a:t>
            </a:r>
            <a:r>
              <a:rPr lang="es-ES_tradnl" sz="1200" dirty="0"/>
              <a:t> 10088-2: </a:t>
            </a:r>
            <a:r>
              <a:rPr lang="en-GB" sz="1200" u="sng" dirty="0">
                <a:hlinkClick r:id="rId17"/>
              </a:rPr>
              <a:t>http://www.bssa.org.uk/topics.php?article=44</a:t>
            </a:r>
            <a:r>
              <a:rPr lang="en-GB" sz="1200" u="sng" dirty="0"/>
              <a:t>; </a:t>
            </a:r>
            <a:r>
              <a:rPr lang="es-ES_tradnl" sz="1200" dirty="0"/>
              <a:t>b) Composición química de productos largos de acero inoxidable para aplicaciones generales en </a:t>
            </a:r>
            <a:r>
              <a:rPr lang="es-ES_tradnl" sz="1200" dirty="0" err="1"/>
              <a:t>EN</a:t>
            </a:r>
            <a:r>
              <a:rPr lang="es-ES_tradnl" sz="1200" dirty="0"/>
              <a:t> 10088-3: </a:t>
            </a:r>
            <a:r>
              <a:rPr lang="en-GB" sz="1200" u="sng" dirty="0">
                <a:hlinkClick r:id="rId18"/>
              </a:rPr>
              <a:t>http://www.bssa.org.uk/topics.php?article=46</a:t>
            </a:r>
            <a:endParaRPr lang="fr-FR" sz="1200" dirty="0">
              <a:hlinkClick r:id="rId19"/>
            </a:endParaRPr>
          </a:p>
          <a:p>
            <a:endParaRPr lang="fr-FR" sz="1200" dirty="0"/>
          </a:p>
        </p:txBody>
      </p:sp>
      <p:sp>
        <p:nvSpPr>
          <p:cNvPr id="4" name="Slide Number Placeholder 3"/>
          <p:cNvSpPr>
            <a:spLocks noGrp="1"/>
          </p:cNvSpPr>
          <p:nvPr>
            <p:ph type="sldNum" sz="quarter" idx="12"/>
          </p:nvPr>
        </p:nvSpPr>
        <p:spPr/>
        <p:txBody>
          <a:bodyPr/>
          <a:lstStyle/>
          <a:p>
            <a:fld id="{16EEAD88-7AB7-4352-89B4-BF917C658D05}" type="slidenum">
              <a:rPr lang="fr-BE" smtClean="0"/>
              <a:pPr/>
              <a:t>57</a:t>
            </a:fld>
            <a:endParaRPr lang="fr-BE"/>
          </a:p>
        </p:txBody>
      </p:sp>
    </p:spTree>
    <p:extLst>
      <p:ext uri="{BB962C8B-B14F-4D97-AF65-F5344CB8AC3E}">
        <p14:creationId xmlns:p14="http://schemas.microsoft.com/office/powerpoint/2010/main" val="342120806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FR" sz="4000" dirty="0" err="1"/>
              <a:t>Apéndice</a:t>
            </a:r>
            <a:r>
              <a:rPr lang="fr-FR" sz="4000" dirty="0"/>
              <a:t>: Designaciones</a:t>
            </a:r>
            <a:r>
              <a:rPr lang="fr-FR" sz="4000" baseline="50000" dirty="0"/>
              <a:t>17</a:t>
            </a:r>
          </a:p>
        </p:txBody>
      </p:sp>
      <p:sp>
        <p:nvSpPr>
          <p:cNvPr id="4" name="Slide Number Placeholder 3"/>
          <p:cNvSpPr>
            <a:spLocks noGrp="1"/>
          </p:cNvSpPr>
          <p:nvPr>
            <p:ph type="sldNum" sz="quarter" idx="12"/>
          </p:nvPr>
        </p:nvSpPr>
        <p:spPr/>
        <p:txBody>
          <a:bodyPr/>
          <a:lstStyle/>
          <a:p>
            <a:fld id="{16EEAD88-7AB7-4352-89B4-BF917C658D05}" type="slidenum">
              <a:rPr lang="fr-BE" smtClean="0"/>
              <a:pPr/>
              <a:t>58</a:t>
            </a:fld>
            <a:endParaRPr lang="fr-BE"/>
          </a:p>
        </p:txBody>
      </p:sp>
      <p:pic>
        <p:nvPicPr>
          <p:cNvPr id="7475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053" y="1468437"/>
            <a:ext cx="4455885" cy="4386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475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84700" y="1468437"/>
            <a:ext cx="4267200" cy="4962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50798" y="5371907"/>
            <a:ext cx="4185025" cy="1354217"/>
          </a:xfrm>
          <a:prstGeom prst="rect">
            <a:avLst/>
          </a:prstGeom>
          <a:noFill/>
        </p:spPr>
        <p:txBody>
          <a:bodyPr wrap="square" rtlCol="0">
            <a:spAutoFit/>
          </a:bodyPr>
          <a:lstStyle/>
          <a:p>
            <a:br>
              <a:rPr lang="es-ES" dirty="0"/>
            </a:br>
            <a:endParaRPr lang="es-ES" dirty="0"/>
          </a:p>
          <a:p>
            <a:r>
              <a:rPr lang="es-ES" sz="1600" dirty="0"/>
              <a:t>Nota: Esta es una tabla simplificada. Para los tipos especiales, por favor vaya a  la referencia 17</a:t>
            </a:r>
            <a:endParaRPr lang="es-ES" dirty="0"/>
          </a:p>
        </p:txBody>
      </p:sp>
    </p:spTree>
    <p:extLst>
      <p:ext uri="{BB962C8B-B14F-4D97-AF65-F5344CB8AC3E}">
        <p14:creationId xmlns:p14="http://schemas.microsoft.com/office/powerpoint/2010/main" val="242322558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r-FR" dirty="0"/>
              <a:t>Gracias</a:t>
            </a:r>
          </a:p>
        </p:txBody>
      </p:sp>
      <p:sp>
        <p:nvSpPr>
          <p:cNvPr id="3" name="Slide Number Placeholder 2"/>
          <p:cNvSpPr>
            <a:spLocks noGrp="1"/>
          </p:cNvSpPr>
          <p:nvPr>
            <p:ph type="sldNum" sz="quarter" idx="12"/>
          </p:nvPr>
        </p:nvSpPr>
        <p:spPr/>
        <p:txBody>
          <a:bodyPr/>
          <a:lstStyle/>
          <a:p>
            <a:fld id="{16EEAD88-7AB7-4352-89B4-BF917C658D05}" type="slidenum">
              <a:rPr lang="fr-BE" smtClean="0"/>
              <a:pPr/>
              <a:t>59</a:t>
            </a:fld>
            <a:endParaRPr lang="fr-BE"/>
          </a:p>
        </p:txBody>
      </p:sp>
    </p:spTree>
    <p:extLst>
      <p:ext uri="{BB962C8B-B14F-4D97-AF65-F5344CB8AC3E}">
        <p14:creationId xmlns:p14="http://schemas.microsoft.com/office/powerpoint/2010/main" val="7544594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240899461"/>
              </p:ext>
            </p:extLst>
          </p:nvPr>
        </p:nvGraphicFramePr>
        <p:xfrm>
          <a:off x="457200" y="1600200"/>
          <a:ext cx="8229600" cy="4918552"/>
        </p:xfrm>
        <a:graphic>
          <a:graphicData uri="http://schemas.openxmlformats.org/drawingml/2006/table">
            <a:tbl>
              <a:tblPr firstRow="1" bandRow="1">
                <a:tableStyleId>{B301B821-A1FF-4177-AEE7-76D212191A09}</a:tableStyleId>
              </a:tblPr>
              <a:tblGrid>
                <a:gridCol w="2057400">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gridCol w="2057400">
                  <a:extLst>
                    <a:ext uri="{9D8B030D-6E8A-4147-A177-3AD203B41FA5}">
                      <a16:colId xmlns:a16="http://schemas.microsoft.com/office/drawing/2014/main" val="20002"/>
                    </a:ext>
                  </a:extLst>
                </a:gridCol>
                <a:gridCol w="2057400">
                  <a:extLst>
                    <a:ext uri="{9D8B030D-6E8A-4147-A177-3AD203B41FA5}">
                      <a16:colId xmlns:a16="http://schemas.microsoft.com/office/drawing/2014/main" val="20003"/>
                    </a:ext>
                  </a:extLst>
                </a:gridCol>
              </a:tblGrid>
              <a:tr h="440772">
                <a:tc>
                  <a:txBody>
                    <a:bodyPr/>
                    <a:lstStyle/>
                    <a:p>
                      <a:r>
                        <a:rPr lang="fr-BE" dirty="0" err="1"/>
                        <a:t>Material</a:t>
                      </a:r>
                      <a:endParaRPr lang="fr-BE" dirty="0"/>
                    </a:p>
                  </a:txBody>
                  <a:tcPr/>
                </a:tc>
                <a:tc>
                  <a:txBody>
                    <a:bodyPr/>
                    <a:lstStyle/>
                    <a:p>
                      <a:r>
                        <a:rPr lang="fr-BE" dirty="0" err="1"/>
                        <a:t>Aluminio</a:t>
                      </a:r>
                      <a:r>
                        <a:rPr lang="fr-BE" dirty="0"/>
                        <a:t>*</a:t>
                      </a:r>
                    </a:p>
                  </a:txBody>
                  <a:tcPr/>
                </a:tc>
                <a:tc>
                  <a:txBody>
                    <a:bodyPr/>
                    <a:lstStyle/>
                    <a:p>
                      <a:r>
                        <a:rPr lang="fr-BE" dirty="0" err="1"/>
                        <a:t>Cobre</a:t>
                      </a:r>
                      <a:endParaRPr lang="fr-BE" dirty="0"/>
                    </a:p>
                  </a:txBody>
                  <a:tcPr/>
                </a:tc>
                <a:tc>
                  <a:txBody>
                    <a:bodyPr/>
                    <a:lstStyle/>
                    <a:p>
                      <a:r>
                        <a:rPr lang="fr-BE" dirty="0" err="1"/>
                        <a:t>Inoxidable</a:t>
                      </a:r>
                      <a:endParaRPr lang="fr-BE" dirty="0"/>
                    </a:p>
                  </a:txBody>
                  <a:tcPr/>
                </a:tc>
                <a:extLst>
                  <a:ext uri="{0D108BD9-81ED-4DB2-BD59-A6C34878D82A}">
                    <a16:rowId xmlns:a16="http://schemas.microsoft.com/office/drawing/2014/main" val="10000"/>
                  </a:ext>
                </a:extLst>
              </a:tr>
              <a:tr h="440772">
                <a:tc>
                  <a:txBody>
                    <a:bodyPr/>
                    <a:lstStyle/>
                    <a:p>
                      <a:endParaRPr lang="fr-BE" dirty="0">
                        <a:solidFill>
                          <a:schemeClr val="bg1"/>
                        </a:solidFill>
                      </a:endParaRPr>
                    </a:p>
                  </a:txBody>
                  <a:tcPr/>
                </a:tc>
                <a:tc>
                  <a:txBody>
                    <a:bodyPr/>
                    <a:lstStyle/>
                    <a:p>
                      <a:endParaRPr lang="fr-BE" dirty="0"/>
                    </a:p>
                    <a:p>
                      <a:endParaRPr lang="fr-BE" dirty="0"/>
                    </a:p>
                    <a:p>
                      <a:endParaRPr lang="fr-BE" dirty="0"/>
                    </a:p>
                    <a:p>
                      <a:endParaRPr lang="fr-BE" dirty="0"/>
                    </a:p>
                    <a:p>
                      <a:endParaRPr lang="fr-BE" dirty="0"/>
                    </a:p>
                  </a:txBody>
                  <a:tcPr/>
                </a:tc>
                <a:tc>
                  <a:txBody>
                    <a:bodyPr/>
                    <a:lstStyle/>
                    <a:p>
                      <a:endParaRPr lang="fr-BE" dirty="0"/>
                    </a:p>
                  </a:txBody>
                  <a:tcPr/>
                </a:tc>
                <a:tc>
                  <a:txBody>
                    <a:bodyPr/>
                    <a:lstStyle/>
                    <a:p>
                      <a:endParaRPr lang="fr-BE" dirty="0"/>
                    </a:p>
                  </a:txBody>
                  <a:tcPr/>
                </a:tc>
                <a:extLst>
                  <a:ext uri="{0D108BD9-81ED-4DB2-BD59-A6C34878D82A}">
                    <a16:rowId xmlns:a16="http://schemas.microsoft.com/office/drawing/2014/main" val="10001"/>
                  </a:ext>
                </a:extLst>
              </a:tr>
              <a:tr h="1086836">
                <a:tc>
                  <a:txBody>
                    <a:bodyPr/>
                    <a:lstStyle/>
                    <a:p>
                      <a:r>
                        <a:rPr lang="fr-BE" dirty="0" err="1"/>
                        <a:t>Tipo</a:t>
                      </a:r>
                      <a:r>
                        <a:rPr lang="fr-BE" dirty="0"/>
                        <a:t> de </a:t>
                      </a:r>
                      <a:r>
                        <a:rPr lang="fr-BE" dirty="0" err="1"/>
                        <a:t>deterioro</a:t>
                      </a:r>
                      <a:endParaRPr lang="fr-BE" dirty="0">
                        <a:solidFill>
                          <a:schemeClr val="bg1"/>
                        </a:solidFill>
                      </a:endParaRPr>
                    </a:p>
                  </a:txBody>
                  <a:tcPr/>
                </a:tc>
                <a:tc>
                  <a:txBody>
                    <a:bodyPr/>
                    <a:lstStyle/>
                    <a:p>
                      <a:r>
                        <a:rPr lang="fr-BE" dirty="0" err="1"/>
                        <a:t>Aparición</a:t>
                      </a:r>
                      <a:r>
                        <a:rPr lang="fr-BE" dirty="0"/>
                        <a:t> de </a:t>
                      </a:r>
                      <a:r>
                        <a:rPr lang="fr-BE" dirty="0" err="1"/>
                        <a:t>picaduras</a:t>
                      </a:r>
                      <a:r>
                        <a:rPr lang="fr-BE" dirty="0"/>
                        <a:t> a </a:t>
                      </a:r>
                      <a:r>
                        <a:rPr lang="fr-BE" dirty="0" err="1"/>
                        <a:t>lo</a:t>
                      </a:r>
                      <a:r>
                        <a:rPr lang="fr-BE" dirty="0"/>
                        <a:t> largo </a:t>
                      </a:r>
                      <a:r>
                        <a:rPr lang="fr-BE" dirty="0" err="1"/>
                        <a:t>del</a:t>
                      </a:r>
                      <a:r>
                        <a:rPr lang="fr-BE" dirty="0"/>
                        <a:t> </a:t>
                      </a:r>
                      <a:r>
                        <a:rPr lang="fr-BE" dirty="0" err="1"/>
                        <a:t>tiempo</a:t>
                      </a:r>
                      <a:r>
                        <a:rPr lang="fr-BE" dirty="0"/>
                        <a:t> ,</a:t>
                      </a:r>
                      <a:r>
                        <a:rPr lang="fr-BE" dirty="0" err="1"/>
                        <a:t>posible</a:t>
                      </a:r>
                      <a:r>
                        <a:rPr lang="fr-BE" dirty="0"/>
                        <a:t> </a:t>
                      </a:r>
                      <a:r>
                        <a:rPr lang="fr-BE" baseline="0" dirty="0"/>
                        <a:t> corrosion </a:t>
                      </a:r>
                      <a:r>
                        <a:rPr lang="fr-BE" baseline="0" dirty="0" err="1"/>
                        <a:t>galvánica</a:t>
                      </a:r>
                      <a:endParaRPr lang="fr-BE" dirty="0"/>
                    </a:p>
                  </a:txBody>
                  <a:tcPr/>
                </a:tc>
                <a:tc>
                  <a:txBody>
                    <a:bodyPr/>
                    <a:lstStyle/>
                    <a:p>
                      <a:r>
                        <a:rPr lang="fr-BE" dirty="0"/>
                        <a:t>Forma </a:t>
                      </a:r>
                      <a:r>
                        <a:rPr lang="fr-BE" dirty="0" err="1"/>
                        <a:t>una</a:t>
                      </a:r>
                      <a:r>
                        <a:rPr lang="fr-BE" dirty="0"/>
                        <a:t> </a:t>
                      </a:r>
                      <a:r>
                        <a:rPr lang="fr-BE" dirty="0" err="1"/>
                        <a:t>pátina</a:t>
                      </a:r>
                      <a:r>
                        <a:rPr lang="fr-BE" dirty="0"/>
                        <a:t> </a:t>
                      </a:r>
                      <a:r>
                        <a:rPr lang="fr-BE" dirty="0" err="1"/>
                        <a:t>verde</a:t>
                      </a:r>
                      <a:r>
                        <a:rPr lang="fr-BE" dirty="0"/>
                        <a:t> con el </a:t>
                      </a:r>
                      <a:r>
                        <a:rPr lang="fr-BE" dirty="0" err="1"/>
                        <a:t>tiempo</a:t>
                      </a:r>
                      <a:endParaRPr lang="fr-BE" dirty="0"/>
                    </a:p>
                  </a:txBody>
                  <a:tcPr/>
                </a:tc>
                <a:tc>
                  <a:txBody>
                    <a:bodyPr/>
                    <a:lstStyle/>
                    <a:p>
                      <a:r>
                        <a:rPr lang="fr-BE" dirty="0"/>
                        <a:t>No </a:t>
                      </a:r>
                      <a:r>
                        <a:rPr lang="fr-BE" dirty="0" err="1"/>
                        <a:t>sufre</a:t>
                      </a:r>
                      <a:r>
                        <a:rPr lang="fr-BE" dirty="0"/>
                        <a:t> </a:t>
                      </a:r>
                      <a:r>
                        <a:rPr lang="fr-BE" dirty="0" err="1"/>
                        <a:t>deterioro</a:t>
                      </a:r>
                      <a:endParaRPr lang="fr-BE" dirty="0"/>
                    </a:p>
                  </a:txBody>
                  <a:tcPr/>
                </a:tc>
                <a:extLst>
                  <a:ext uri="{0D108BD9-81ED-4DB2-BD59-A6C34878D82A}">
                    <a16:rowId xmlns:a16="http://schemas.microsoft.com/office/drawing/2014/main" val="10002"/>
                  </a:ext>
                </a:extLst>
              </a:tr>
              <a:tr h="911620">
                <a:tc>
                  <a:txBody>
                    <a:bodyPr/>
                    <a:lstStyle/>
                    <a:p>
                      <a:r>
                        <a:rPr lang="fr-BE" dirty="0" err="1"/>
                        <a:t>Acciones</a:t>
                      </a:r>
                      <a:r>
                        <a:rPr lang="fr-BE" dirty="0"/>
                        <a:t> para </a:t>
                      </a:r>
                      <a:r>
                        <a:rPr lang="fr-BE" dirty="0" err="1"/>
                        <a:t>mitigarlo</a:t>
                      </a:r>
                      <a:endParaRPr lang="fr-BE" dirty="0">
                        <a:solidFill>
                          <a:schemeClr val="bg1"/>
                        </a:solidFill>
                      </a:endParaRPr>
                    </a:p>
                  </a:txBody>
                  <a:tcPr/>
                </a:tc>
                <a:tc>
                  <a:txBody>
                    <a:bodyPr/>
                    <a:lstStyle/>
                    <a:p>
                      <a:r>
                        <a:rPr lang="fr-BE" dirty="0"/>
                        <a:t>La</a:t>
                      </a:r>
                      <a:r>
                        <a:rPr lang="fr-BE" baseline="0" dirty="0"/>
                        <a:t> </a:t>
                      </a:r>
                      <a:r>
                        <a:rPr lang="fr-BE" baseline="0" dirty="0" err="1"/>
                        <a:t>corrosión</a:t>
                      </a:r>
                      <a:r>
                        <a:rPr lang="fr-BE" baseline="0" dirty="0"/>
                        <a:t> </a:t>
                      </a:r>
                      <a:r>
                        <a:rPr lang="fr-BE" baseline="0" dirty="0" err="1"/>
                        <a:t>galvánica</a:t>
                      </a:r>
                      <a:r>
                        <a:rPr lang="fr-BE" baseline="0" dirty="0"/>
                        <a:t> </a:t>
                      </a:r>
                      <a:r>
                        <a:rPr lang="fr-BE" baseline="0" dirty="0" err="1"/>
                        <a:t>puede</a:t>
                      </a:r>
                      <a:r>
                        <a:rPr lang="fr-BE" baseline="0" dirty="0"/>
                        <a:t> </a:t>
                      </a:r>
                      <a:r>
                        <a:rPr lang="fr-BE" baseline="0" dirty="0" err="1"/>
                        <a:t>prevenirse</a:t>
                      </a:r>
                      <a:endParaRPr lang="fr-BE" dirty="0"/>
                    </a:p>
                  </a:txBody>
                  <a:tcPr/>
                </a:tc>
                <a:tc>
                  <a:txBody>
                    <a:bodyPr/>
                    <a:lstStyle/>
                    <a:p>
                      <a:r>
                        <a:rPr lang="fr-BE" dirty="0" err="1"/>
                        <a:t>Ninguna</a:t>
                      </a:r>
                      <a:endParaRPr lang="fr-BE" dirty="0"/>
                    </a:p>
                  </a:txBody>
                  <a:tcPr/>
                </a:tc>
                <a:tc>
                  <a:txBody>
                    <a:bodyPr/>
                    <a:lstStyle/>
                    <a:p>
                      <a:r>
                        <a:rPr lang="fr-BE" dirty="0"/>
                        <a:t>No se </a:t>
                      </a:r>
                      <a:r>
                        <a:rPr lang="fr-BE" dirty="0" err="1"/>
                        <a:t>requieren</a:t>
                      </a:r>
                      <a:endParaRPr lang="fr-BE" dirty="0"/>
                    </a:p>
                  </a:txBody>
                  <a:tcPr/>
                </a:tc>
                <a:extLst>
                  <a:ext uri="{0D108BD9-81ED-4DB2-BD59-A6C34878D82A}">
                    <a16:rowId xmlns:a16="http://schemas.microsoft.com/office/drawing/2014/main" val="10003"/>
                  </a:ext>
                </a:extLst>
              </a:tr>
              <a:tr h="911620">
                <a:tc gridSpan="4">
                  <a:txBody>
                    <a:bodyPr/>
                    <a:lstStyle/>
                    <a:p>
                      <a:r>
                        <a:rPr lang="fr-BE" sz="1400" dirty="0">
                          <a:solidFill>
                            <a:srgbClr val="0070C0"/>
                          </a:solidFill>
                        </a:rPr>
                        <a:t>* El </a:t>
                      </a:r>
                      <a:r>
                        <a:rPr lang="fr-BE" sz="1400" dirty="0" err="1">
                          <a:solidFill>
                            <a:srgbClr val="0070C0"/>
                          </a:solidFill>
                        </a:rPr>
                        <a:t>aluminum</a:t>
                      </a:r>
                      <a:r>
                        <a:rPr lang="fr-BE" sz="1400" baseline="0" dirty="0">
                          <a:solidFill>
                            <a:srgbClr val="0070C0"/>
                          </a:solidFill>
                        </a:rPr>
                        <a:t> forma </a:t>
                      </a:r>
                      <a:r>
                        <a:rPr lang="fr-BE" sz="1400" baseline="0" dirty="0" err="1">
                          <a:solidFill>
                            <a:srgbClr val="0070C0"/>
                          </a:solidFill>
                        </a:rPr>
                        <a:t>una</a:t>
                      </a:r>
                      <a:r>
                        <a:rPr lang="fr-BE" sz="1400" baseline="0" dirty="0">
                          <a:solidFill>
                            <a:srgbClr val="0070C0"/>
                          </a:solidFill>
                        </a:rPr>
                        <a:t> </a:t>
                      </a:r>
                      <a:r>
                        <a:rPr lang="fr-BE" sz="1400" baseline="0" dirty="0" err="1">
                          <a:solidFill>
                            <a:srgbClr val="0070C0"/>
                          </a:solidFill>
                        </a:rPr>
                        <a:t>delgada</a:t>
                      </a:r>
                      <a:r>
                        <a:rPr lang="fr-BE" sz="1400" baseline="0" dirty="0">
                          <a:solidFill>
                            <a:srgbClr val="0070C0"/>
                          </a:solidFill>
                        </a:rPr>
                        <a:t> capa de </a:t>
                      </a:r>
                      <a:r>
                        <a:rPr lang="fr-BE" sz="1400" baseline="0" dirty="0" err="1">
                          <a:solidFill>
                            <a:srgbClr val="0070C0"/>
                          </a:solidFill>
                        </a:rPr>
                        <a:t>óxido</a:t>
                      </a:r>
                      <a:r>
                        <a:rPr lang="fr-BE" sz="1400" baseline="0" dirty="0">
                          <a:solidFill>
                            <a:srgbClr val="0070C0"/>
                          </a:solidFill>
                        </a:rPr>
                        <a:t> </a:t>
                      </a:r>
                      <a:r>
                        <a:rPr lang="fr-BE" sz="1400" baseline="0" dirty="0" err="1">
                          <a:solidFill>
                            <a:srgbClr val="0070C0"/>
                          </a:solidFill>
                        </a:rPr>
                        <a:t>protector</a:t>
                      </a:r>
                      <a:r>
                        <a:rPr lang="fr-BE" sz="1400" baseline="0" dirty="0">
                          <a:solidFill>
                            <a:srgbClr val="0070C0"/>
                          </a:solidFill>
                        </a:rPr>
                        <a:t> , </a:t>
                      </a:r>
                      <a:r>
                        <a:rPr lang="fr-BE" sz="1400" baseline="0" dirty="0" err="1">
                          <a:solidFill>
                            <a:srgbClr val="0070C0"/>
                          </a:solidFill>
                        </a:rPr>
                        <a:t>como</a:t>
                      </a:r>
                      <a:r>
                        <a:rPr lang="fr-BE" sz="1400" baseline="0" dirty="0">
                          <a:solidFill>
                            <a:srgbClr val="0070C0"/>
                          </a:solidFill>
                        </a:rPr>
                        <a:t> </a:t>
                      </a:r>
                      <a:r>
                        <a:rPr lang="fr-BE" sz="1400" baseline="0" dirty="0" err="1">
                          <a:solidFill>
                            <a:srgbClr val="0070C0"/>
                          </a:solidFill>
                        </a:rPr>
                        <a:t>sucede</a:t>
                      </a:r>
                      <a:r>
                        <a:rPr lang="fr-BE" sz="1400" baseline="0" dirty="0">
                          <a:solidFill>
                            <a:srgbClr val="0070C0"/>
                          </a:solidFill>
                        </a:rPr>
                        <a:t> con el </a:t>
                      </a:r>
                      <a:r>
                        <a:rPr lang="fr-BE" sz="1400" baseline="0" dirty="0" err="1">
                          <a:solidFill>
                            <a:srgbClr val="0070C0"/>
                          </a:solidFill>
                        </a:rPr>
                        <a:t>inoxidable</a:t>
                      </a:r>
                      <a:r>
                        <a:rPr lang="fr-BE" sz="1400" baseline="0" dirty="0">
                          <a:solidFill>
                            <a:srgbClr val="0070C0"/>
                          </a:solidFill>
                        </a:rPr>
                        <a:t> , </a:t>
                      </a:r>
                      <a:r>
                        <a:rPr lang="fr-BE" sz="1400" baseline="0" dirty="0" err="1">
                          <a:solidFill>
                            <a:srgbClr val="0070C0"/>
                          </a:solidFill>
                        </a:rPr>
                        <a:t>pero</a:t>
                      </a:r>
                      <a:r>
                        <a:rPr lang="fr-BE" sz="1400" baseline="0" dirty="0">
                          <a:solidFill>
                            <a:srgbClr val="0070C0"/>
                          </a:solidFill>
                        </a:rPr>
                        <a:t> de mucha </a:t>
                      </a:r>
                      <a:r>
                        <a:rPr lang="fr-BE" sz="1400" baseline="0" dirty="0" err="1">
                          <a:solidFill>
                            <a:srgbClr val="0070C0"/>
                          </a:solidFill>
                        </a:rPr>
                        <a:t>menor</a:t>
                      </a:r>
                      <a:r>
                        <a:rPr lang="fr-BE" sz="1400" baseline="0" dirty="0">
                          <a:solidFill>
                            <a:srgbClr val="0070C0"/>
                          </a:solidFill>
                        </a:rPr>
                        <a:t> </a:t>
                      </a:r>
                      <a:r>
                        <a:rPr lang="fr-BE" sz="1400" baseline="0" dirty="0" err="1">
                          <a:solidFill>
                            <a:srgbClr val="0070C0"/>
                          </a:solidFill>
                        </a:rPr>
                        <a:t>resistencia</a:t>
                      </a:r>
                      <a:r>
                        <a:rPr lang="fr-BE" sz="1400" baseline="0" dirty="0">
                          <a:solidFill>
                            <a:srgbClr val="0070C0"/>
                          </a:solidFill>
                        </a:rPr>
                        <a:t> a la </a:t>
                      </a:r>
                      <a:r>
                        <a:rPr lang="fr-BE" sz="1400" baseline="0" dirty="0" err="1">
                          <a:solidFill>
                            <a:srgbClr val="0070C0"/>
                          </a:solidFill>
                        </a:rPr>
                        <a:t>corrosión</a:t>
                      </a:r>
                      <a:endParaRPr lang="fr-BE" sz="1400" dirty="0">
                        <a:solidFill>
                          <a:srgbClr val="0070C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noFill/>
                      <a:prstDash val="solid"/>
                      <a:round/>
                      <a:headEnd type="none" w="med" len="med"/>
                      <a:tailEnd type="none" w="med" len="med"/>
                    </a:lnB>
                  </a:tcPr>
                </a:tc>
                <a:tc hMerge="1">
                  <a:txBody>
                    <a:bodyPr/>
                    <a:lstStyle/>
                    <a:p>
                      <a:endParaRPr lang="fr-BE" dirty="0"/>
                    </a:p>
                  </a:txBody>
                  <a:tcPr>
                    <a:solidFill>
                      <a:schemeClr val="bg1"/>
                    </a:solidFill>
                  </a:tcPr>
                </a:tc>
                <a:tc hMerge="1">
                  <a:txBody>
                    <a:bodyPr/>
                    <a:lstStyle/>
                    <a:p>
                      <a:endParaRPr lang="fr-BE" dirty="0"/>
                    </a:p>
                  </a:txBody>
                  <a:tcPr>
                    <a:solidFill>
                      <a:schemeClr val="bg1"/>
                    </a:solidFill>
                  </a:tcPr>
                </a:tc>
                <a:tc hMerge="1">
                  <a:txBody>
                    <a:bodyPr/>
                    <a:lstStyle/>
                    <a:p>
                      <a:endParaRPr lang="fr-BE" dirty="0"/>
                    </a:p>
                  </a:txBody>
                  <a:tcPr>
                    <a:solidFill>
                      <a:schemeClr val="bg1"/>
                    </a:solidFill>
                  </a:tcPr>
                </a:tc>
                <a:extLst>
                  <a:ext uri="{0D108BD9-81ED-4DB2-BD59-A6C34878D82A}">
                    <a16:rowId xmlns:a16="http://schemas.microsoft.com/office/drawing/2014/main" val="10004"/>
                  </a:ext>
                </a:extLst>
              </a:tr>
            </a:tbl>
          </a:graphicData>
        </a:graphic>
      </p:graphicFrame>
      <p:sp>
        <p:nvSpPr>
          <p:cNvPr id="5" name="Slide Number Placeholder 4"/>
          <p:cNvSpPr>
            <a:spLocks noGrp="1"/>
          </p:cNvSpPr>
          <p:nvPr>
            <p:ph type="sldNum" sz="quarter" idx="12"/>
          </p:nvPr>
        </p:nvSpPr>
        <p:spPr/>
        <p:txBody>
          <a:bodyPr/>
          <a:lstStyle/>
          <a:p>
            <a:fld id="{16EEAD88-7AB7-4352-89B4-BF917C658D05}" type="slidenum">
              <a:rPr lang="fr-BE" smtClean="0"/>
              <a:pPr/>
              <a:t>6</a:t>
            </a:fld>
            <a:endParaRPr lang="fr-BE"/>
          </a:p>
        </p:txBody>
      </p:sp>
      <p:pic>
        <p:nvPicPr>
          <p:cNvPr id="7" name="Picture 6" descr="http://rnr-marine.com/images/Pitting-advanced1_500x28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03029" y="2146154"/>
            <a:ext cx="1800000" cy="10152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1" name="Picture 2" descr="http://s3.amazonaws.com/stainlessreflections/assets/27/chrysler_building_original.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6026" y="2146154"/>
            <a:ext cx="811200" cy="1080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4704745" y="2152361"/>
            <a:ext cx="1800000" cy="1008993"/>
          </a:xfrm>
          <a:prstGeom prst="rect">
            <a:avLst/>
          </a:prstGeom>
          <a:ln>
            <a:solidFill>
              <a:schemeClr val="tx1"/>
            </a:solidFill>
          </a:ln>
        </p:spPr>
      </p:pic>
      <p:sp>
        <p:nvSpPr>
          <p:cNvPr id="9" name="Title 1"/>
          <p:cNvSpPr>
            <a:spLocks noGrp="1"/>
          </p:cNvSpPr>
          <p:nvPr>
            <p:ph type="title"/>
          </p:nvPr>
        </p:nvSpPr>
        <p:spPr/>
        <p:txBody>
          <a:bodyPr>
            <a:normAutofit fontScale="90000"/>
          </a:bodyPr>
          <a:lstStyle/>
          <a:p>
            <a:r>
              <a:rPr lang="fr-FR" dirty="0"/>
              <a:t>La </a:t>
            </a:r>
            <a:r>
              <a:rPr lang="fr-FR" dirty="0" err="1"/>
              <a:t>mayoria</a:t>
            </a:r>
            <a:r>
              <a:rPr lang="fr-FR" dirty="0"/>
              <a:t> de los </a:t>
            </a:r>
            <a:r>
              <a:rPr lang="fr-FR" dirty="0" err="1"/>
              <a:t>materiales</a:t>
            </a:r>
            <a:r>
              <a:rPr lang="fr-FR" dirty="0"/>
              <a:t> </a:t>
            </a:r>
            <a:r>
              <a:rPr lang="fr-FR" dirty="0" err="1"/>
              <a:t>sufren</a:t>
            </a:r>
            <a:r>
              <a:rPr lang="fr-FR" dirty="0"/>
              <a:t> un </a:t>
            </a:r>
            <a:r>
              <a:rPr lang="fr-FR" dirty="0" err="1"/>
              <a:t>deterioro</a:t>
            </a:r>
            <a:r>
              <a:rPr lang="fr-FR" dirty="0"/>
              <a:t> con el </a:t>
            </a:r>
            <a:r>
              <a:rPr lang="fr-FR" dirty="0" err="1"/>
              <a:t>tiempo</a:t>
            </a:r>
            <a:br>
              <a:rPr lang="fr-FR" dirty="0"/>
            </a:br>
            <a:endParaRPr lang="fr-BE" dirty="0"/>
          </a:p>
        </p:txBody>
      </p:sp>
    </p:spTree>
    <p:extLst>
      <p:ext uri="{BB962C8B-B14F-4D97-AF65-F5344CB8AC3E}">
        <p14:creationId xmlns:p14="http://schemas.microsoft.com/office/powerpoint/2010/main" val="821066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i-FI" sz="3100" dirty="0"/>
              <a:t>Corrosion en hormigón</a:t>
            </a:r>
            <a:br>
              <a:rPr lang="en-GB" sz="3100" dirty="0"/>
            </a:br>
            <a:r>
              <a:rPr lang="en-GB" sz="2700" dirty="0"/>
              <a:t>(Los </a:t>
            </a:r>
            <a:r>
              <a:rPr lang="en-GB" sz="2700" dirty="0" err="1"/>
              <a:t>problemas</a:t>
            </a:r>
            <a:r>
              <a:rPr lang="en-GB" sz="2700" dirty="0"/>
              <a:t> de </a:t>
            </a:r>
            <a:r>
              <a:rPr lang="en-GB" sz="2700" dirty="0" err="1"/>
              <a:t>corrosión</a:t>
            </a:r>
            <a:r>
              <a:rPr lang="en-GB" sz="2700" dirty="0"/>
              <a:t> no se </a:t>
            </a:r>
            <a:r>
              <a:rPr lang="en-GB" sz="2700" dirty="0" err="1"/>
              <a:t>limitan</a:t>
            </a:r>
            <a:r>
              <a:rPr lang="en-GB" sz="2700" dirty="0"/>
              <a:t> a las superficies </a:t>
            </a:r>
            <a:r>
              <a:rPr lang="en-GB" sz="2700" dirty="0" err="1"/>
              <a:t>externas</a:t>
            </a:r>
            <a:r>
              <a:rPr lang="en-GB" sz="2700" dirty="0"/>
              <a:t> !)</a:t>
            </a:r>
          </a:p>
        </p:txBody>
      </p:sp>
      <p:sp>
        <p:nvSpPr>
          <p:cNvPr id="6" name="Content Placeholder 5"/>
          <p:cNvSpPr>
            <a:spLocks noGrp="1"/>
          </p:cNvSpPr>
          <p:nvPr>
            <p:ph sz="half" idx="1"/>
          </p:nvPr>
        </p:nvSpPr>
        <p:spPr>
          <a:xfrm>
            <a:off x="2302390" y="4076588"/>
            <a:ext cx="2305291" cy="2592000"/>
          </a:xfrm>
          <a:ln>
            <a:solidFill>
              <a:schemeClr val="tx1"/>
            </a:solidFill>
          </a:ln>
        </p:spPr>
        <p:txBody>
          <a:bodyPr>
            <a:normAutofit fontScale="92500" lnSpcReduction="20000"/>
          </a:bodyPr>
          <a:lstStyle/>
          <a:p>
            <a:pPr marL="0" indent="0" algn="ctr">
              <a:buNone/>
            </a:pPr>
            <a:r>
              <a:rPr lang="es-ES" sz="1800" dirty="0">
                <a:solidFill>
                  <a:srgbClr val="11852D"/>
                </a:solidFill>
                <a:latin typeface="Calibri" pitchFamily="34" charset="0"/>
              </a:rPr>
              <a:t>El acero inoxidable proporciona la resistencia estructural  y la resistencia a la corrosión necesaria en el interior del hormigón, proporcionando una larga vida útil, sin necesidad de mantenimiento de la estructura</a:t>
            </a:r>
            <a:r>
              <a:rPr lang="en-US" sz="1800" dirty="0">
                <a:solidFill>
                  <a:srgbClr val="11852D"/>
                </a:solidFill>
                <a:latin typeface="Calibri" pitchFamily="34" charset="0"/>
              </a:rPr>
              <a:t>.</a:t>
            </a:r>
            <a:endParaRPr lang="en-GB" sz="1800" dirty="0">
              <a:solidFill>
                <a:srgbClr val="11852D"/>
              </a:solidFill>
            </a:endParaRPr>
          </a:p>
        </p:txBody>
      </p:sp>
      <p:sp>
        <p:nvSpPr>
          <p:cNvPr id="7" name="Content Placeholder 6"/>
          <p:cNvSpPr>
            <a:spLocks noGrp="1"/>
          </p:cNvSpPr>
          <p:nvPr>
            <p:ph sz="half" idx="2"/>
          </p:nvPr>
        </p:nvSpPr>
        <p:spPr>
          <a:xfrm>
            <a:off x="4648200" y="1600200"/>
            <a:ext cx="4038600" cy="5168348"/>
          </a:xfrm>
        </p:spPr>
        <p:txBody>
          <a:bodyPr>
            <a:noAutofit/>
          </a:bodyPr>
          <a:lstStyle/>
          <a:p>
            <a:pPr marL="285750" indent="-285750" algn="just"/>
            <a:r>
              <a:rPr lang="es-ES" sz="1600" dirty="0">
                <a:latin typeface="Calibri" pitchFamily="34" charset="0"/>
              </a:rPr>
              <a:t>La corrosión de acero al carbono sin protección se produce incluso en el interior de estructuras de hormigón armado ya que los cloruros presentes en el medio (marino/ sales de deshielo) se difunden a través del hormigón.</a:t>
            </a:r>
          </a:p>
          <a:p>
            <a:pPr marL="285750" indent="-285750" algn="just"/>
            <a:r>
              <a:rPr lang="es-ES" sz="1600" dirty="0">
                <a:latin typeface="Calibri" pitchFamily="34" charset="0"/>
              </a:rPr>
              <a:t>Los productos de corrosión (oxidación) tienen un volumen mayor que el metal y crean tensiones internas que causan el desprendimiento del hormigón al astillarse</a:t>
            </a:r>
            <a:r>
              <a:rPr lang="en-US" sz="1600" dirty="0">
                <a:latin typeface="Calibri" pitchFamily="34" charset="0"/>
              </a:rPr>
              <a:t>.</a:t>
            </a:r>
          </a:p>
          <a:p>
            <a:pPr marL="285750" indent="-285750" algn="just"/>
            <a:r>
              <a:rPr lang="en-US" sz="1600" dirty="0" err="1">
                <a:latin typeface="Calibri" pitchFamily="34" charset="0"/>
              </a:rPr>
              <a:t>Mitigar</a:t>
            </a:r>
            <a:r>
              <a:rPr lang="en-US" sz="1600" dirty="0">
                <a:latin typeface="Calibri" pitchFamily="34" charset="0"/>
              </a:rPr>
              <a:t> la </a:t>
            </a:r>
            <a:r>
              <a:rPr lang="en-US" sz="1600" dirty="0" err="1">
                <a:latin typeface="Calibri" pitchFamily="34" charset="0"/>
              </a:rPr>
              <a:t>corrosión</a:t>
            </a:r>
            <a:r>
              <a:rPr lang="en-US" sz="1600" dirty="0">
                <a:latin typeface="Calibri" pitchFamily="34" charset="0"/>
              </a:rPr>
              <a:t> de las </a:t>
            </a:r>
            <a:r>
              <a:rPr lang="en-US" sz="1600" dirty="0" err="1">
                <a:latin typeface="Calibri" pitchFamily="34" charset="0"/>
              </a:rPr>
              <a:t>armaduras</a:t>
            </a:r>
            <a:r>
              <a:rPr lang="en-US" sz="1600" dirty="0">
                <a:latin typeface="Calibri" pitchFamily="34" charset="0"/>
              </a:rPr>
              <a:t> de </a:t>
            </a:r>
            <a:r>
              <a:rPr lang="en-US" sz="1600" dirty="0" err="1">
                <a:latin typeface="Calibri" pitchFamily="34" charset="0"/>
              </a:rPr>
              <a:t>refuerzo</a:t>
            </a:r>
            <a:r>
              <a:rPr lang="en-US" sz="1600" dirty="0">
                <a:latin typeface="Calibri" pitchFamily="34" charset="0"/>
              </a:rPr>
              <a:t> </a:t>
            </a:r>
            <a:r>
              <a:rPr lang="en-US" sz="1600" dirty="0" err="1">
                <a:latin typeface="Calibri" pitchFamily="34" charset="0"/>
              </a:rPr>
              <a:t>es</a:t>
            </a:r>
            <a:r>
              <a:rPr lang="en-US" sz="1600" dirty="0">
                <a:latin typeface="Calibri" pitchFamily="34" charset="0"/>
              </a:rPr>
              <a:t> </a:t>
            </a:r>
            <a:r>
              <a:rPr lang="en-US" sz="1600" dirty="0" err="1">
                <a:latin typeface="Calibri" pitchFamily="34" charset="0"/>
              </a:rPr>
              <a:t>una</a:t>
            </a:r>
            <a:r>
              <a:rPr lang="en-US" sz="1600" dirty="0">
                <a:latin typeface="Calibri" pitchFamily="34" charset="0"/>
              </a:rPr>
              <a:t> </a:t>
            </a:r>
            <a:r>
              <a:rPr lang="en-US" sz="1600" dirty="0" err="1">
                <a:latin typeface="Calibri" pitchFamily="34" charset="0"/>
              </a:rPr>
              <a:t>necesidad</a:t>
            </a:r>
            <a:r>
              <a:rPr lang="en-US" sz="1600" dirty="0">
                <a:latin typeface="Calibri" pitchFamily="34" charset="0"/>
              </a:rPr>
              <a:t>.</a:t>
            </a:r>
          </a:p>
          <a:p>
            <a:pPr marL="285750" indent="-285750" algn="just"/>
            <a:endParaRPr lang="en-US" sz="1600" dirty="0">
              <a:latin typeface="Calibri" pitchFamily="34" charset="0"/>
            </a:endParaRPr>
          </a:p>
          <a:p>
            <a:pPr marL="285750" indent="-285750" algn="just"/>
            <a:r>
              <a:rPr lang="es-ES" sz="1600" dirty="0">
                <a:latin typeface="Calibri" pitchFamily="34" charset="0"/>
              </a:rPr>
              <a:t>Se utilizan varias técnicas: Un recubrimiento de hormigón más </a:t>
            </a:r>
            <a:r>
              <a:rPr lang="es-ES" sz="1600" dirty="0" err="1">
                <a:latin typeface="Calibri" pitchFamily="34" charset="0"/>
              </a:rPr>
              <a:t>grueso;protección</a:t>
            </a:r>
            <a:r>
              <a:rPr lang="es-ES" sz="1600" dirty="0">
                <a:latin typeface="Calibri" pitchFamily="34" charset="0"/>
              </a:rPr>
              <a:t> catódica; membranas, revestimiento epoxi ... y acero inoxidable en lugar de acero al carbono</a:t>
            </a:r>
            <a:endParaRPr lang="en-GB" sz="1600" dirty="0">
              <a:latin typeface="Calibri" pitchFamily="34" charset="0"/>
            </a:endParaRPr>
          </a:p>
        </p:txBody>
      </p:sp>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446010" y="4076588"/>
            <a:ext cx="1856380" cy="2592000"/>
          </a:xfrm>
          <a:prstGeom prst="rect">
            <a:avLst/>
          </a:prstGeom>
          <a:ln>
            <a:solidFill>
              <a:schemeClr val="tx1"/>
            </a:solidFill>
          </a:ln>
        </p:spPr>
      </p:pic>
      <p:pic>
        <p:nvPicPr>
          <p:cNvPr id="9"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a:stretch/>
        </p:blipFill>
        <p:spPr bwMode="auto">
          <a:xfrm>
            <a:off x="446010" y="1591808"/>
            <a:ext cx="4161671" cy="24120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 name="Slide Number Placeholder 2"/>
          <p:cNvSpPr>
            <a:spLocks noGrp="1"/>
          </p:cNvSpPr>
          <p:nvPr>
            <p:ph type="sldNum" sz="quarter" idx="12"/>
          </p:nvPr>
        </p:nvSpPr>
        <p:spPr/>
        <p:txBody>
          <a:bodyPr/>
          <a:lstStyle/>
          <a:p>
            <a:fld id="{16EEAD88-7AB7-4352-89B4-BF917C658D05}" type="slidenum">
              <a:rPr lang="fr-BE" smtClean="0"/>
              <a:pPr/>
              <a:t>7</a:t>
            </a:fld>
            <a:endParaRPr lang="fr-BE"/>
          </a:p>
        </p:txBody>
      </p:sp>
    </p:spTree>
    <p:extLst>
      <p:ext uri="{BB962C8B-B14F-4D97-AF65-F5344CB8AC3E}">
        <p14:creationId xmlns:p14="http://schemas.microsoft.com/office/powerpoint/2010/main" val="8540938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857500"/>
            <a:ext cx="8229600" cy="1143000"/>
          </a:xfrm>
        </p:spPr>
        <p:txBody>
          <a:bodyPr>
            <a:normAutofit fontScale="90000"/>
          </a:bodyPr>
          <a:lstStyle/>
          <a:p>
            <a:r>
              <a:rPr lang="fr-FR" dirty="0"/>
              <a:t>2. </a:t>
            </a:r>
            <a:r>
              <a:rPr lang="fr-FR" dirty="0" err="1"/>
              <a:t>Por</a:t>
            </a:r>
            <a:r>
              <a:rPr lang="fr-FR" dirty="0"/>
              <a:t> </a:t>
            </a:r>
            <a:r>
              <a:rPr lang="fr-FR" dirty="0" err="1"/>
              <a:t>qué</a:t>
            </a:r>
            <a:r>
              <a:rPr lang="fr-FR" dirty="0"/>
              <a:t> el </a:t>
            </a:r>
            <a:r>
              <a:rPr lang="fr-FR" dirty="0" err="1"/>
              <a:t>acero</a:t>
            </a:r>
            <a:r>
              <a:rPr lang="fr-FR" dirty="0"/>
              <a:t> </a:t>
            </a:r>
            <a:r>
              <a:rPr lang="fr-FR" dirty="0" err="1"/>
              <a:t>inoxidable</a:t>
            </a:r>
            <a:r>
              <a:rPr lang="fr-FR" dirty="0"/>
              <a:t> </a:t>
            </a:r>
            <a:r>
              <a:rPr lang="fr-FR" dirty="0" err="1"/>
              <a:t>resiste</a:t>
            </a:r>
            <a:r>
              <a:rPr lang="fr-FR" dirty="0"/>
              <a:t> la </a:t>
            </a:r>
            <a:r>
              <a:rPr lang="fr-FR" dirty="0" err="1"/>
              <a:t>corrosión</a:t>
            </a:r>
            <a:r>
              <a:rPr lang="fr-FR" dirty="0"/>
              <a:t> </a:t>
            </a:r>
          </a:p>
        </p:txBody>
      </p:sp>
      <p:sp>
        <p:nvSpPr>
          <p:cNvPr id="5" name="Slide Number Placeholder 4"/>
          <p:cNvSpPr>
            <a:spLocks noGrp="1"/>
          </p:cNvSpPr>
          <p:nvPr>
            <p:ph type="sldNum" sz="quarter" idx="12"/>
          </p:nvPr>
        </p:nvSpPr>
        <p:spPr/>
        <p:txBody>
          <a:bodyPr/>
          <a:lstStyle/>
          <a:p>
            <a:fld id="{16EEAD88-7AB7-4352-89B4-BF917C658D05}" type="slidenum">
              <a:rPr lang="fr-BE" smtClean="0"/>
              <a:pPr/>
              <a:t>8</a:t>
            </a:fld>
            <a:endParaRPr lang="fr-BE"/>
          </a:p>
        </p:txBody>
      </p:sp>
    </p:spTree>
    <p:extLst>
      <p:ext uri="{BB962C8B-B14F-4D97-AF65-F5344CB8AC3E}">
        <p14:creationId xmlns:p14="http://schemas.microsoft.com/office/powerpoint/2010/main" val="8183534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09292" y="2095188"/>
            <a:ext cx="3811588" cy="14317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365706" y="122238"/>
            <a:ext cx="8229600" cy="728662"/>
          </a:xfrm>
        </p:spPr>
        <p:txBody>
          <a:bodyPr>
            <a:normAutofit fontScale="90000"/>
          </a:bodyPr>
          <a:lstStyle/>
          <a:p>
            <a:r>
              <a:rPr lang="en-GB" dirty="0"/>
              <a:t>Passive Layer vs. Coatings</a:t>
            </a:r>
          </a:p>
        </p:txBody>
      </p:sp>
      <p:sp>
        <p:nvSpPr>
          <p:cNvPr id="10" name="Rectangle 25"/>
          <p:cNvSpPr>
            <a:spLocks noChangeArrowheads="1"/>
          </p:cNvSpPr>
          <p:nvPr/>
        </p:nvSpPr>
        <p:spPr bwMode="auto">
          <a:xfrm>
            <a:off x="2744229" y="1366027"/>
            <a:ext cx="5235536" cy="2923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GB" sz="1900" b="1" dirty="0" err="1"/>
              <a:t>Capa</a:t>
            </a:r>
            <a:r>
              <a:rPr lang="en-GB" sz="1900" b="1" dirty="0"/>
              <a:t> de PELICULA PASIVA </a:t>
            </a:r>
            <a:r>
              <a:rPr lang="en-GB" sz="1900" b="1" dirty="0" err="1"/>
              <a:t>en</a:t>
            </a:r>
            <a:r>
              <a:rPr lang="en-GB" sz="1900" b="1" dirty="0"/>
              <a:t> ACEROS INOXIDABLES:</a:t>
            </a:r>
            <a:endParaRPr lang="en-GB" b="1" dirty="0"/>
          </a:p>
        </p:txBody>
      </p:sp>
      <p:sp>
        <p:nvSpPr>
          <p:cNvPr id="11" name="Rectangle 26"/>
          <p:cNvSpPr>
            <a:spLocks noChangeArrowheads="1"/>
          </p:cNvSpPr>
          <p:nvPr/>
        </p:nvSpPr>
        <p:spPr bwMode="auto">
          <a:xfrm>
            <a:off x="2723591" y="1647014"/>
            <a:ext cx="2870722" cy="2923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GB" sz="1900" b="1" dirty="0" err="1"/>
              <a:t>Oxidos-hidroxidos</a:t>
            </a:r>
            <a:r>
              <a:rPr lang="en-GB" sz="1900" b="1" dirty="0"/>
              <a:t> de Fe y Cr</a:t>
            </a:r>
            <a:endParaRPr lang="en-GB" b="1" dirty="0"/>
          </a:p>
        </p:txBody>
      </p:sp>
      <p:sp>
        <p:nvSpPr>
          <p:cNvPr id="12" name="Line 27"/>
          <p:cNvSpPr>
            <a:spLocks noChangeShapeType="1"/>
          </p:cNvSpPr>
          <p:nvPr/>
        </p:nvSpPr>
        <p:spPr bwMode="auto">
          <a:xfrm>
            <a:off x="6525654" y="2066114"/>
            <a:ext cx="1587" cy="414338"/>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3" name="Freeform 28"/>
          <p:cNvSpPr>
            <a:spLocks/>
          </p:cNvSpPr>
          <p:nvPr/>
        </p:nvSpPr>
        <p:spPr bwMode="auto">
          <a:xfrm>
            <a:off x="6465329" y="2275664"/>
            <a:ext cx="122237" cy="244475"/>
          </a:xfrm>
          <a:custGeom>
            <a:avLst/>
            <a:gdLst>
              <a:gd name="T0" fmla="*/ 2147483647 w 154"/>
              <a:gd name="T1" fmla="*/ 0 h 307"/>
              <a:gd name="T2" fmla="*/ 2147483647 w 154"/>
              <a:gd name="T3" fmla="*/ 2147483647 h 307"/>
              <a:gd name="T4" fmla="*/ 0 w 154"/>
              <a:gd name="T5" fmla="*/ 0 h 307"/>
              <a:gd name="T6" fmla="*/ 2147483647 w 154"/>
              <a:gd name="T7" fmla="*/ 0 h 307"/>
              <a:gd name="T8" fmla="*/ 0 60000 65536"/>
              <a:gd name="T9" fmla="*/ 0 60000 65536"/>
              <a:gd name="T10" fmla="*/ 0 60000 65536"/>
              <a:gd name="T11" fmla="*/ 0 60000 65536"/>
              <a:gd name="T12" fmla="*/ 0 w 154"/>
              <a:gd name="T13" fmla="*/ 0 h 307"/>
              <a:gd name="T14" fmla="*/ 154 w 154"/>
              <a:gd name="T15" fmla="*/ 307 h 307"/>
            </a:gdLst>
            <a:ahLst/>
            <a:cxnLst>
              <a:cxn ang="T8">
                <a:pos x="T0" y="T1"/>
              </a:cxn>
              <a:cxn ang="T9">
                <a:pos x="T2" y="T3"/>
              </a:cxn>
              <a:cxn ang="T10">
                <a:pos x="T4" y="T5"/>
              </a:cxn>
              <a:cxn ang="T11">
                <a:pos x="T6" y="T7"/>
              </a:cxn>
            </a:cxnLst>
            <a:rect l="T12" t="T13" r="T14" b="T15"/>
            <a:pathLst>
              <a:path w="154" h="307">
                <a:moveTo>
                  <a:pt x="154" y="0"/>
                </a:moveTo>
                <a:lnTo>
                  <a:pt x="77" y="307"/>
                </a:lnTo>
                <a:lnTo>
                  <a:pt x="0" y="0"/>
                </a:lnTo>
                <a:lnTo>
                  <a:pt x="154" y="0"/>
                </a:lnTo>
                <a:close/>
              </a:path>
            </a:pathLst>
          </a:custGeom>
          <a:solidFill>
            <a:srgbClr val="FFFFFF"/>
          </a:solidFill>
          <a:ln w="20638">
            <a:solidFill>
              <a:srgbClr val="000000"/>
            </a:solidFill>
            <a:prstDash val="solid"/>
            <a:round/>
            <a:headEnd/>
            <a:tailEnd/>
          </a:ln>
        </p:spPr>
        <p:txBody>
          <a:bodyPr/>
          <a:lstStyle/>
          <a:p>
            <a:endParaRPr lang="en-GB"/>
          </a:p>
        </p:txBody>
      </p:sp>
      <p:sp>
        <p:nvSpPr>
          <p:cNvPr id="14" name="Line 29"/>
          <p:cNvSpPr>
            <a:spLocks noChangeShapeType="1"/>
          </p:cNvSpPr>
          <p:nvPr/>
        </p:nvSpPr>
        <p:spPr bwMode="auto">
          <a:xfrm flipV="1">
            <a:off x="6525654" y="2675714"/>
            <a:ext cx="1587" cy="414338"/>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5" name="Freeform 30"/>
          <p:cNvSpPr>
            <a:spLocks/>
          </p:cNvSpPr>
          <p:nvPr/>
        </p:nvSpPr>
        <p:spPr bwMode="auto">
          <a:xfrm>
            <a:off x="6465329" y="2648727"/>
            <a:ext cx="122237" cy="242887"/>
          </a:xfrm>
          <a:custGeom>
            <a:avLst/>
            <a:gdLst>
              <a:gd name="T0" fmla="*/ 0 w 154"/>
              <a:gd name="T1" fmla="*/ 2147483647 h 308"/>
              <a:gd name="T2" fmla="*/ 2147483647 w 154"/>
              <a:gd name="T3" fmla="*/ 0 h 308"/>
              <a:gd name="T4" fmla="*/ 2147483647 w 154"/>
              <a:gd name="T5" fmla="*/ 2147483647 h 308"/>
              <a:gd name="T6" fmla="*/ 0 w 154"/>
              <a:gd name="T7" fmla="*/ 2147483647 h 308"/>
              <a:gd name="T8" fmla="*/ 0 60000 65536"/>
              <a:gd name="T9" fmla="*/ 0 60000 65536"/>
              <a:gd name="T10" fmla="*/ 0 60000 65536"/>
              <a:gd name="T11" fmla="*/ 0 60000 65536"/>
              <a:gd name="T12" fmla="*/ 0 w 154"/>
              <a:gd name="T13" fmla="*/ 0 h 308"/>
              <a:gd name="T14" fmla="*/ 154 w 154"/>
              <a:gd name="T15" fmla="*/ 308 h 308"/>
            </a:gdLst>
            <a:ahLst/>
            <a:cxnLst>
              <a:cxn ang="T8">
                <a:pos x="T0" y="T1"/>
              </a:cxn>
              <a:cxn ang="T9">
                <a:pos x="T2" y="T3"/>
              </a:cxn>
              <a:cxn ang="T10">
                <a:pos x="T4" y="T5"/>
              </a:cxn>
              <a:cxn ang="T11">
                <a:pos x="T6" y="T7"/>
              </a:cxn>
            </a:cxnLst>
            <a:rect l="T12" t="T13" r="T14" b="T15"/>
            <a:pathLst>
              <a:path w="154" h="308">
                <a:moveTo>
                  <a:pt x="0" y="308"/>
                </a:moveTo>
                <a:lnTo>
                  <a:pt x="77" y="0"/>
                </a:lnTo>
                <a:lnTo>
                  <a:pt x="154" y="308"/>
                </a:lnTo>
                <a:lnTo>
                  <a:pt x="0" y="308"/>
                </a:lnTo>
                <a:close/>
              </a:path>
            </a:pathLst>
          </a:custGeom>
          <a:solidFill>
            <a:srgbClr val="FFFFFF"/>
          </a:solidFill>
          <a:ln w="20638">
            <a:solidFill>
              <a:srgbClr val="000000"/>
            </a:solidFill>
            <a:prstDash val="solid"/>
            <a:round/>
            <a:headEnd/>
            <a:tailEnd/>
          </a:ln>
        </p:spPr>
        <p:txBody>
          <a:bodyPr/>
          <a:lstStyle/>
          <a:p>
            <a:endParaRPr lang="en-GB"/>
          </a:p>
        </p:txBody>
      </p:sp>
      <p:sp>
        <p:nvSpPr>
          <p:cNvPr id="16" name="Rectangle 31"/>
          <p:cNvSpPr>
            <a:spLocks noChangeArrowheads="1"/>
          </p:cNvSpPr>
          <p:nvPr/>
        </p:nvSpPr>
        <p:spPr bwMode="auto">
          <a:xfrm>
            <a:off x="6712493" y="2385201"/>
            <a:ext cx="1715470" cy="156966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fr-BE" b="1" dirty="0" err="1"/>
              <a:t>Espesor</a:t>
            </a:r>
            <a:r>
              <a:rPr lang="fr-BE" b="1" dirty="0"/>
              <a:t> de 2-3 nm </a:t>
            </a:r>
          </a:p>
          <a:p>
            <a:pPr eaLnBrk="0" hangingPunct="0"/>
            <a:r>
              <a:rPr lang="fr-BE" b="1" dirty="0"/>
              <a:t>(0,002-0,003 µm)</a:t>
            </a:r>
          </a:p>
          <a:p>
            <a:pPr eaLnBrk="0" hangingPunct="0"/>
            <a:endParaRPr lang="fr-BE" b="1" dirty="0"/>
          </a:p>
          <a:p>
            <a:pPr eaLnBrk="0" hangingPunct="0"/>
            <a:r>
              <a:rPr lang="fr-BE" b="1" dirty="0"/>
              <a:t>Transparente</a:t>
            </a:r>
          </a:p>
          <a:p>
            <a:pPr eaLnBrk="0" hangingPunct="0"/>
            <a:r>
              <a:rPr lang="fr-BE" b="1" dirty="0" err="1"/>
              <a:t>Adherida</a:t>
            </a:r>
            <a:endParaRPr lang="fr-BE" b="1" dirty="0"/>
          </a:p>
          <a:p>
            <a:pPr eaLnBrk="0" hangingPunct="0"/>
            <a:r>
              <a:rPr lang="fr-BE" b="1" dirty="0"/>
              <a:t>Se auto </a:t>
            </a:r>
            <a:r>
              <a:rPr lang="fr-BE" b="1" dirty="0" err="1"/>
              <a:t>repara</a:t>
            </a:r>
            <a:endParaRPr lang="en-GB" b="1" dirty="0"/>
          </a:p>
        </p:txBody>
      </p:sp>
      <p:grpSp>
        <p:nvGrpSpPr>
          <p:cNvPr id="17" name="Group 16"/>
          <p:cNvGrpSpPr/>
          <p:nvPr/>
        </p:nvGrpSpPr>
        <p:grpSpPr>
          <a:xfrm>
            <a:off x="195242" y="4310560"/>
            <a:ext cx="8580459" cy="2311400"/>
            <a:chOff x="565134" y="3733800"/>
            <a:chExt cx="8741167" cy="2311400"/>
          </a:xfrm>
        </p:grpSpPr>
        <p:sp>
          <p:nvSpPr>
            <p:cNvPr id="18" name="Rectangle 3"/>
            <p:cNvSpPr>
              <a:spLocks noChangeArrowheads="1"/>
            </p:cNvSpPr>
            <p:nvPr/>
          </p:nvSpPr>
          <p:spPr bwMode="auto">
            <a:xfrm>
              <a:off x="2987675" y="4603750"/>
              <a:ext cx="3811588" cy="1441450"/>
            </a:xfrm>
            <a:prstGeom prst="rect">
              <a:avLst/>
            </a:prstGeom>
            <a:solidFill>
              <a:schemeClr val="folHlink"/>
            </a:solidFill>
            <a:ln w="9525">
              <a:solidFill>
                <a:srgbClr val="C0C0C0"/>
              </a:solidFill>
              <a:miter lim="800000"/>
              <a:headEnd/>
              <a:tailEnd/>
            </a:ln>
          </p:spPr>
          <p:txBody>
            <a:bodyPr/>
            <a:lstStyle/>
            <a:p>
              <a:endParaRPr lang="en-US"/>
            </a:p>
          </p:txBody>
        </p:sp>
        <p:sp>
          <p:nvSpPr>
            <p:cNvPr id="19" name="Rectangle 4"/>
            <p:cNvSpPr>
              <a:spLocks noChangeArrowheads="1"/>
            </p:cNvSpPr>
            <p:nvPr/>
          </p:nvSpPr>
          <p:spPr bwMode="auto">
            <a:xfrm>
              <a:off x="2987675" y="4598988"/>
              <a:ext cx="3811588" cy="220662"/>
            </a:xfrm>
            <a:prstGeom prst="rect">
              <a:avLst/>
            </a:prstGeom>
            <a:solidFill>
              <a:srgbClr val="FFFF00"/>
            </a:solidFill>
            <a:ln w="9525">
              <a:solidFill>
                <a:srgbClr val="FFFF00"/>
              </a:solidFill>
              <a:miter lim="800000"/>
              <a:headEnd/>
              <a:tailEnd/>
            </a:ln>
          </p:spPr>
          <p:txBody>
            <a:bodyPr/>
            <a:lstStyle/>
            <a:p>
              <a:endParaRPr lang="en-US"/>
            </a:p>
          </p:txBody>
        </p:sp>
        <p:sp>
          <p:nvSpPr>
            <p:cNvPr id="20" name="Rectangle 5"/>
            <p:cNvSpPr>
              <a:spLocks noChangeArrowheads="1"/>
            </p:cNvSpPr>
            <p:nvPr/>
          </p:nvSpPr>
          <p:spPr bwMode="auto">
            <a:xfrm>
              <a:off x="2987675" y="4397375"/>
              <a:ext cx="3811588" cy="220663"/>
            </a:xfrm>
            <a:prstGeom prst="rect">
              <a:avLst/>
            </a:prstGeom>
            <a:solidFill>
              <a:srgbClr val="FF0000"/>
            </a:solidFill>
            <a:ln w="9525">
              <a:solidFill>
                <a:srgbClr val="FF0000"/>
              </a:solidFill>
              <a:miter lim="800000"/>
              <a:headEnd/>
              <a:tailEnd/>
            </a:ln>
          </p:spPr>
          <p:txBody>
            <a:bodyPr/>
            <a:lstStyle/>
            <a:p>
              <a:endParaRPr lang="en-US"/>
            </a:p>
          </p:txBody>
        </p:sp>
        <p:sp>
          <p:nvSpPr>
            <p:cNvPr id="21" name="Rectangle 6"/>
            <p:cNvSpPr>
              <a:spLocks noChangeArrowheads="1"/>
            </p:cNvSpPr>
            <p:nvPr/>
          </p:nvSpPr>
          <p:spPr bwMode="auto">
            <a:xfrm>
              <a:off x="2987675" y="4195763"/>
              <a:ext cx="3811588" cy="220662"/>
            </a:xfrm>
            <a:prstGeom prst="rect">
              <a:avLst/>
            </a:prstGeom>
            <a:solidFill>
              <a:srgbClr val="00EFEF"/>
            </a:solidFill>
            <a:ln w="9525">
              <a:solidFill>
                <a:srgbClr val="00EFEF"/>
              </a:solidFill>
              <a:miter lim="800000"/>
              <a:headEnd/>
              <a:tailEnd/>
            </a:ln>
          </p:spPr>
          <p:txBody>
            <a:bodyPr/>
            <a:lstStyle/>
            <a:p>
              <a:endParaRPr lang="en-US"/>
            </a:p>
          </p:txBody>
        </p:sp>
        <p:sp>
          <p:nvSpPr>
            <p:cNvPr id="22" name="Rectangle 7"/>
            <p:cNvSpPr>
              <a:spLocks noChangeArrowheads="1"/>
            </p:cNvSpPr>
            <p:nvPr/>
          </p:nvSpPr>
          <p:spPr bwMode="auto">
            <a:xfrm>
              <a:off x="3755123" y="5334000"/>
              <a:ext cx="2130643"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en-GB" sz="1900" b="1" dirty="0"/>
                <a:t>ACERO AL CARBONO</a:t>
              </a:r>
              <a:endParaRPr lang="en-GB" b="1" dirty="0"/>
            </a:p>
          </p:txBody>
        </p:sp>
        <p:sp>
          <p:nvSpPr>
            <p:cNvPr id="23" name="Rectangle 8"/>
            <p:cNvSpPr>
              <a:spLocks noChangeArrowheads="1"/>
            </p:cNvSpPr>
            <p:nvPr/>
          </p:nvSpPr>
          <p:spPr bwMode="auto">
            <a:xfrm>
              <a:off x="565134" y="4416425"/>
              <a:ext cx="1657392" cy="27699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en-GB" sz="1800" b="1" dirty="0" err="1"/>
                <a:t>Capa</a:t>
              </a:r>
              <a:r>
                <a:rPr lang="en-GB" sz="1800" b="1" dirty="0"/>
                <a:t> intermedia </a:t>
              </a:r>
            </a:p>
          </p:txBody>
        </p:sp>
        <p:sp>
          <p:nvSpPr>
            <p:cNvPr id="24" name="Rectangle 9"/>
            <p:cNvSpPr>
              <a:spLocks noChangeArrowheads="1"/>
            </p:cNvSpPr>
            <p:nvPr/>
          </p:nvSpPr>
          <p:spPr bwMode="auto">
            <a:xfrm>
              <a:off x="797993" y="3963988"/>
              <a:ext cx="1435054" cy="27699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eaLnBrk="0" hangingPunct="0"/>
              <a:r>
                <a:rPr lang="en-GB" sz="1800" b="1" dirty="0" err="1"/>
                <a:t>Capa</a:t>
              </a:r>
              <a:r>
                <a:rPr lang="en-GB" sz="1800" b="1" dirty="0"/>
                <a:t> superior</a:t>
              </a:r>
            </a:p>
          </p:txBody>
        </p:sp>
        <p:sp>
          <p:nvSpPr>
            <p:cNvPr id="25" name="Rectangle 10"/>
            <p:cNvSpPr>
              <a:spLocks noChangeArrowheads="1"/>
            </p:cNvSpPr>
            <p:nvPr/>
          </p:nvSpPr>
          <p:spPr bwMode="auto">
            <a:xfrm>
              <a:off x="1133139" y="4845050"/>
              <a:ext cx="1277026" cy="27699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en-GB" sz="1800" b="1" dirty="0" err="1"/>
                <a:t>Primera</a:t>
              </a:r>
              <a:r>
                <a:rPr lang="en-GB" sz="1800" b="1" dirty="0"/>
                <a:t> </a:t>
              </a:r>
              <a:r>
                <a:rPr lang="en-GB" sz="1800" b="1" dirty="0" err="1"/>
                <a:t>capa</a:t>
              </a:r>
              <a:endParaRPr lang="en-GB" sz="1800" b="1" dirty="0"/>
            </a:p>
          </p:txBody>
        </p:sp>
        <p:sp>
          <p:nvSpPr>
            <p:cNvPr id="26" name="Line 11"/>
            <p:cNvSpPr>
              <a:spLocks noChangeShapeType="1"/>
            </p:cNvSpPr>
            <p:nvPr/>
          </p:nvSpPr>
          <p:spPr bwMode="auto">
            <a:xfrm>
              <a:off x="2233047" y="4129376"/>
              <a:ext cx="683190" cy="163224"/>
            </a:xfrm>
            <a:prstGeom prst="line">
              <a:avLst/>
            </a:prstGeom>
            <a:noFill/>
            <a:ln w="301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7" name="Line 12"/>
            <p:cNvSpPr>
              <a:spLocks noChangeShapeType="1"/>
            </p:cNvSpPr>
            <p:nvPr/>
          </p:nvSpPr>
          <p:spPr bwMode="auto">
            <a:xfrm>
              <a:off x="2222526" y="4551363"/>
              <a:ext cx="688948" cy="1587"/>
            </a:xfrm>
            <a:prstGeom prst="line">
              <a:avLst/>
            </a:prstGeom>
            <a:noFill/>
            <a:ln w="301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8" name="Line 13"/>
            <p:cNvSpPr>
              <a:spLocks noChangeShapeType="1"/>
            </p:cNvSpPr>
            <p:nvPr/>
          </p:nvSpPr>
          <p:spPr bwMode="auto">
            <a:xfrm flipV="1">
              <a:off x="2495438" y="4738687"/>
              <a:ext cx="439850" cy="244861"/>
            </a:xfrm>
            <a:prstGeom prst="line">
              <a:avLst/>
            </a:prstGeom>
            <a:noFill/>
            <a:ln w="301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9" name="Rectangle 14"/>
            <p:cNvSpPr>
              <a:spLocks noChangeArrowheads="1"/>
            </p:cNvSpPr>
            <p:nvPr/>
          </p:nvSpPr>
          <p:spPr bwMode="auto">
            <a:xfrm>
              <a:off x="2987675" y="3836988"/>
              <a:ext cx="3317070" cy="2923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GB" sz="1900" b="1" dirty="0"/>
                <a:t>RECUBRIMIENTOS MULTI-CAPA</a:t>
              </a:r>
              <a:endParaRPr lang="en-GB" b="1" dirty="0"/>
            </a:p>
          </p:txBody>
        </p:sp>
        <p:sp>
          <p:nvSpPr>
            <p:cNvPr id="30" name="Rectangle 16"/>
            <p:cNvSpPr>
              <a:spLocks noChangeArrowheads="1"/>
            </p:cNvSpPr>
            <p:nvPr/>
          </p:nvSpPr>
          <p:spPr bwMode="auto">
            <a:xfrm>
              <a:off x="6952657" y="4271963"/>
              <a:ext cx="1999394" cy="2923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eaLnBrk="0" hangingPunct="0"/>
              <a:r>
                <a:rPr lang="en-GB" sz="1900" b="1" dirty="0" err="1"/>
                <a:t>Normalmente</a:t>
              </a:r>
              <a:r>
                <a:rPr lang="en-GB" sz="1900" b="1" dirty="0"/>
                <a:t>  de </a:t>
              </a:r>
              <a:endParaRPr lang="en-GB" b="1" dirty="0"/>
            </a:p>
          </p:txBody>
        </p:sp>
        <p:sp>
          <p:nvSpPr>
            <p:cNvPr id="31" name="Rectangle 17"/>
            <p:cNvSpPr>
              <a:spLocks noChangeArrowheads="1"/>
            </p:cNvSpPr>
            <p:nvPr/>
          </p:nvSpPr>
          <p:spPr bwMode="auto">
            <a:xfrm>
              <a:off x="7015729" y="4592638"/>
              <a:ext cx="2290572" cy="8771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eaLnBrk="0" hangingPunct="0"/>
              <a:r>
                <a:rPr lang="en-GB" sz="1900" b="1" dirty="0"/>
                <a:t>de </a:t>
              </a:r>
              <a:r>
                <a:rPr lang="en-GB" sz="1900" b="1" dirty="0" err="1"/>
                <a:t>espesor</a:t>
              </a:r>
              <a:r>
                <a:rPr lang="en-GB" sz="1900" b="1" dirty="0"/>
                <a:t> 20-200 µm </a:t>
              </a:r>
              <a:r>
                <a:rPr lang="en-GB" sz="1900" b="1" dirty="0" err="1"/>
                <a:t>Puede</a:t>
              </a:r>
              <a:r>
                <a:rPr lang="en-GB" sz="1900" b="1" dirty="0"/>
                <a:t> </a:t>
              </a:r>
              <a:r>
                <a:rPr lang="en-GB" sz="1900" b="1" dirty="0" err="1"/>
                <a:t>desprenderse</a:t>
              </a:r>
              <a:endParaRPr lang="en-GB" sz="1900" b="1" dirty="0"/>
            </a:p>
            <a:p>
              <a:pPr eaLnBrk="0" hangingPunct="0"/>
              <a:r>
                <a:rPr lang="en-GB" sz="1900" b="1" dirty="0"/>
                <a:t>No se auto </a:t>
              </a:r>
              <a:r>
                <a:rPr lang="en-GB" sz="1900" b="1" dirty="0" err="1"/>
                <a:t>repara</a:t>
              </a:r>
              <a:endParaRPr lang="en-GB" b="1" dirty="0"/>
            </a:p>
          </p:txBody>
        </p:sp>
        <p:sp>
          <p:nvSpPr>
            <p:cNvPr id="32" name="Line 18"/>
            <p:cNvSpPr>
              <a:spLocks noChangeShapeType="1"/>
            </p:cNvSpPr>
            <p:nvPr/>
          </p:nvSpPr>
          <p:spPr bwMode="auto">
            <a:xfrm flipV="1">
              <a:off x="6942138" y="4911725"/>
              <a:ext cx="1587" cy="414338"/>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3" name="Freeform 19"/>
            <p:cNvSpPr>
              <a:spLocks/>
            </p:cNvSpPr>
            <p:nvPr/>
          </p:nvSpPr>
          <p:spPr bwMode="auto">
            <a:xfrm>
              <a:off x="6881813" y="4870450"/>
              <a:ext cx="122237" cy="244475"/>
            </a:xfrm>
            <a:custGeom>
              <a:avLst/>
              <a:gdLst>
                <a:gd name="T0" fmla="*/ 0 w 154"/>
                <a:gd name="T1" fmla="*/ 2147483647 h 308"/>
                <a:gd name="T2" fmla="*/ 2147483647 w 154"/>
                <a:gd name="T3" fmla="*/ 0 h 308"/>
                <a:gd name="T4" fmla="*/ 2147483647 w 154"/>
                <a:gd name="T5" fmla="*/ 2147483647 h 308"/>
                <a:gd name="T6" fmla="*/ 0 w 154"/>
                <a:gd name="T7" fmla="*/ 2147483647 h 308"/>
                <a:gd name="T8" fmla="*/ 0 60000 65536"/>
                <a:gd name="T9" fmla="*/ 0 60000 65536"/>
                <a:gd name="T10" fmla="*/ 0 60000 65536"/>
                <a:gd name="T11" fmla="*/ 0 60000 65536"/>
                <a:gd name="T12" fmla="*/ 0 w 154"/>
                <a:gd name="T13" fmla="*/ 0 h 308"/>
                <a:gd name="T14" fmla="*/ 154 w 154"/>
                <a:gd name="T15" fmla="*/ 308 h 308"/>
              </a:gdLst>
              <a:ahLst/>
              <a:cxnLst>
                <a:cxn ang="T8">
                  <a:pos x="T0" y="T1"/>
                </a:cxn>
                <a:cxn ang="T9">
                  <a:pos x="T2" y="T3"/>
                </a:cxn>
                <a:cxn ang="T10">
                  <a:pos x="T4" y="T5"/>
                </a:cxn>
                <a:cxn ang="T11">
                  <a:pos x="T6" y="T7"/>
                </a:cxn>
              </a:cxnLst>
              <a:rect l="T12" t="T13" r="T14" b="T15"/>
              <a:pathLst>
                <a:path w="154" h="308">
                  <a:moveTo>
                    <a:pt x="0" y="308"/>
                  </a:moveTo>
                  <a:lnTo>
                    <a:pt x="77" y="0"/>
                  </a:lnTo>
                  <a:lnTo>
                    <a:pt x="154" y="308"/>
                  </a:lnTo>
                  <a:lnTo>
                    <a:pt x="0" y="308"/>
                  </a:lnTo>
                  <a:close/>
                </a:path>
              </a:pathLst>
            </a:custGeom>
            <a:solidFill>
              <a:srgbClr val="FFFFFF"/>
            </a:solidFill>
            <a:ln w="20638">
              <a:solidFill>
                <a:srgbClr val="000000"/>
              </a:solidFill>
              <a:prstDash val="solid"/>
              <a:round/>
              <a:headEnd/>
              <a:tailEnd/>
            </a:ln>
          </p:spPr>
          <p:txBody>
            <a:bodyPr/>
            <a:lstStyle/>
            <a:p>
              <a:endParaRPr lang="en-GB"/>
            </a:p>
          </p:txBody>
        </p:sp>
        <p:sp>
          <p:nvSpPr>
            <p:cNvPr id="34" name="Line 20"/>
            <p:cNvSpPr>
              <a:spLocks noChangeShapeType="1"/>
            </p:cNvSpPr>
            <p:nvPr/>
          </p:nvSpPr>
          <p:spPr bwMode="auto">
            <a:xfrm>
              <a:off x="6942138" y="3733800"/>
              <a:ext cx="1587" cy="414338"/>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5" name="Freeform 21"/>
            <p:cNvSpPr>
              <a:spLocks/>
            </p:cNvSpPr>
            <p:nvPr/>
          </p:nvSpPr>
          <p:spPr bwMode="auto">
            <a:xfrm>
              <a:off x="6881813" y="3943350"/>
              <a:ext cx="122237" cy="244475"/>
            </a:xfrm>
            <a:custGeom>
              <a:avLst/>
              <a:gdLst>
                <a:gd name="T0" fmla="*/ 2147483647 w 154"/>
                <a:gd name="T1" fmla="*/ 0 h 308"/>
                <a:gd name="T2" fmla="*/ 2147483647 w 154"/>
                <a:gd name="T3" fmla="*/ 2147483647 h 308"/>
                <a:gd name="T4" fmla="*/ 0 w 154"/>
                <a:gd name="T5" fmla="*/ 0 h 308"/>
                <a:gd name="T6" fmla="*/ 2147483647 w 154"/>
                <a:gd name="T7" fmla="*/ 0 h 308"/>
                <a:gd name="T8" fmla="*/ 0 60000 65536"/>
                <a:gd name="T9" fmla="*/ 0 60000 65536"/>
                <a:gd name="T10" fmla="*/ 0 60000 65536"/>
                <a:gd name="T11" fmla="*/ 0 60000 65536"/>
                <a:gd name="T12" fmla="*/ 0 w 154"/>
                <a:gd name="T13" fmla="*/ 0 h 308"/>
                <a:gd name="T14" fmla="*/ 154 w 154"/>
                <a:gd name="T15" fmla="*/ 308 h 308"/>
              </a:gdLst>
              <a:ahLst/>
              <a:cxnLst>
                <a:cxn ang="T8">
                  <a:pos x="T0" y="T1"/>
                </a:cxn>
                <a:cxn ang="T9">
                  <a:pos x="T2" y="T3"/>
                </a:cxn>
                <a:cxn ang="T10">
                  <a:pos x="T4" y="T5"/>
                </a:cxn>
                <a:cxn ang="T11">
                  <a:pos x="T6" y="T7"/>
                </a:cxn>
              </a:cxnLst>
              <a:rect l="T12" t="T13" r="T14" b="T15"/>
              <a:pathLst>
                <a:path w="154" h="308">
                  <a:moveTo>
                    <a:pt x="154" y="0"/>
                  </a:moveTo>
                  <a:lnTo>
                    <a:pt x="77" y="308"/>
                  </a:lnTo>
                  <a:lnTo>
                    <a:pt x="0" y="0"/>
                  </a:lnTo>
                  <a:lnTo>
                    <a:pt x="154" y="0"/>
                  </a:lnTo>
                  <a:close/>
                </a:path>
              </a:pathLst>
            </a:custGeom>
            <a:solidFill>
              <a:srgbClr val="FFFFFF"/>
            </a:solidFill>
            <a:ln w="20638">
              <a:solidFill>
                <a:srgbClr val="000000"/>
              </a:solidFill>
              <a:prstDash val="solid"/>
              <a:round/>
              <a:headEnd/>
              <a:tailEnd/>
            </a:ln>
          </p:spPr>
          <p:txBody>
            <a:bodyPr/>
            <a:lstStyle/>
            <a:p>
              <a:endParaRPr lang="en-GB"/>
            </a:p>
          </p:txBody>
        </p:sp>
      </p:grpSp>
      <p:sp>
        <p:nvSpPr>
          <p:cNvPr id="3" name="Slide Number Placeholder 2"/>
          <p:cNvSpPr>
            <a:spLocks noGrp="1"/>
          </p:cNvSpPr>
          <p:nvPr>
            <p:ph type="sldNum" sz="quarter" idx="12"/>
          </p:nvPr>
        </p:nvSpPr>
        <p:spPr/>
        <p:txBody>
          <a:bodyPr/>
          <a:lstStyle/>
          <a:p>
            <a:fld id="{16EEAD88-7AB7-4352-89B4-BF917C658D05}" type="slidenum">
              <a:rPr lang="fr-BE" smtClean="0">
                <a:solidFill>
                  <a:schemeClr val="tx1"/>
                </a:solidFill>
              </a:rPr>
              <a:pPr/>
              <a:t>9</a:t>
            </a:fld>
            <a:endParaRPr lang="fr-BE">
              <a:solidFill>
                <a:schemeClr val="tx1"/>
              </a:solidFill>
            </a:endParaRPr>
          </a:p>
        </p:txBody>
      </p:sp>
      <p:cxnSp>
        <p:nvCxnSpPr>
          <p:cNvPr id="5" name="Straight Arrow Connector 4"/>
          <p:cNvCxnSpPr/>
          <p:nvPr/>
        </p:nvCxnSpPr>
        <p:spPr>
          <a:xfrm>
            <a:off x="1892300" y="2372502"/>
            <a:ext cx="965200" cy="2539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1" name="Rectangle 9"/>
          <p:cNvSpPr>
            <a:spLocks noChangeArrowheads="1"/>
          </p:cNvSpPr>
          <p:nvPr/>
        </p:nvSpPr>
        <p:spPr bwMode="auto">
          <a:xfrm>
            <a:off x="1063113" y="2251835"/>
            <a:ext cx="769377" cy="27699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en-GB" sz="1800" dirty="0" err="1"/>
              <a:t>Oxígeno</a:t>
            </a:r>
            <a:endParaRPr lang="en-GB" sz="1800" dirty="0"/>
          </a:p>
        </p:txBody>
      </p:sp>
    </p:spTree>
    <p:extLst>
      <p:ext uri="{BB962C8B-B14F-4D97-AF65-F5344CB8AC3E}">
        <p14:creationId xmlns:p14="http://schemas.microsoft.com/office/powerpoint/2010/main" val="1934554237"/>
      </p:ext>
    </p:extLst>
  </p:cSld>
  <p:clrMapOvr>
    <a:masterClrMapping/>
  </p:clrMapOvr>
</p:sld>
</file>

<file path=ppt/theme/theme1.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4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Author0 xmlns="881f9a4a-1e84-4363-97d3-af7f29ebd3ad">B. Héritier</Author0>
    <_dlc_DocId xmlns="3dfe030f-86e3-486d-a025-350262647d2a">PRN3XTC2XKQ5-85-307</_dlc_DocId>
    <_dlc_DocIdUrl xmlns="3dfe030f-86e3-486d-a025-350262647d2a">
      <Url>http://extranet.worldstainless.org/LongProducts/_layouts/DocIdRedir.aspx?ID=PRN3XTC2XKQ5-85-307</Url>
      <Description>PRN3XTC2XKQ5-85-307</Description>
    </_dlc_DocIdUrl>
  </documentManagement>
</p:properties>
</file>

<file path=customXml/item2.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3.xml><?xml version="1.0" encoding="utf-8"?>
<ct:contentTypeSchema xmlns:ct="http://schemas.microsoft.com/office/2006/metadata/contentType" xmlns:ma="http://schemas.microsoft.com/office/2006/metadata/properties/metaAttributes" ct:_="" ma:_="" ma:contentTypeName="Document" ma:contentTypeID="0x010100D2D0D6FE189C0542B4393D301B5BCBA2" ma:contentTypeVersion="4" ma:contentTypeDescription="Create a new document." ma:contentTypeScope="" ma:versionID="b954f0568ed04812b7344e71fffd295f">
  <xsd:schema xmlns:xsd="http://www.w3.org/2001/XMLSchema" xmlns:xs="http://www.w3.org/2001/XMLSchema" xmlns:p="http://schemas.microsoft.com/office/2006/metadata/properties" xmlns:ns2="3dfe030f-86e3-486d-a025-350262647d2a" xmlns:ns3="881f9a4a-1e84-4363-97d3-af7f29ebd3ad" targetNamespace="http://schemas.microsoft.com/office/2006/metadata/properties" ma:root="true" ma:fieldsID="87fbf3ee06607a0c67a2946c3ff9f335" ns2:_="" ns3:_="">
    <xsd:import namespace="3dfe030f-86e3-486d-a025-350262647d2a"/>
    <xsd:import namespace="881f9a4a-1e84-4363-97d3-af7f29ebd3ad"/>
    <xsd:element name="properties">
      <xsd:complexType>
        <xsd:sequence>
          <xsd:element name="documentManagement">
            <xsd:complexType>
              <xsd:all>
                <xsd:element ref="ns2:_dlc_DocId" minOccurs="0"/>
                <xsd:element ref="ns2:_dlc_DocIdUrl" minOccurs="0"/>
                <xsd:element ref="ns2:_dlc_DocIdPersistId" minOccurs="0"/>
                <xsd:element ref="ns3:Author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dfe030f-86e3-486d-a025-350262647d2a"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881f9a4a-1e84-4363-97d3-af7f29ebd3ad" elementFormDefault="qualified">
    <xsd:import namespace="http://schemas.microsoft.com/office/2006/documentManagement/types"/>
    <xsd:import namespace="http://schemas.microsoft.com/office/infopath/2007/PartnerControls"/>
    <xsd:element name="Author0" ma:index="11" nillable="true" ma:displayName="Author" ma:description="Author" ma:internalName="Author0">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B52B276-7EFA-434D-B96F-792BC7891465}">
  <ds:schemaRefs>
    <ds:schemaRef ds:uri="http://purl.org/dc/dcmitype/"/>
    <ds:schemaRef ds:uri="http://schemas.microsoft.com/office/infopath/2007/PartnerControls"/>
    <ds:schemaRef ds:uri="http://schemas.openxmlformats.org/package/2006/metadata/core-properties"/>
    <ds:schemaRef ds:uri="http://schemas.microsoft.com/office/2006/metadata/properties"/>
    <ds:schemaRef ds:uri="http://purl.org/dc/elements/1.1/"/>
    <ds:schemaRef ds:uri="http://schemas.microsoft.com/office/2006/documentManagement/types"/>
    <ds:schemaRef ds:uri="http://www.w3.org/XML/1998/namespace"/>
    <ds:schemaRef ds:uri="881f9a4a-1e84-4363-97d3-af7f29ebd3ad"/>
    <ds:schemaRef ds:uri="3dfe030f-86e3-486d-a025-350262647d2a"/>
    <ds:schemaRef ds:uri="http://purl.org/dc/terms/"/>
  </ds:schemaRefs>
</ds:datastoreItem>
</file>

<file path=customXml/itemProps2.xml><?xml version="1.0" encoding="utf-8"?>
<ds:datastoreItem xmlns:ds="http://schemas.openxmlformats.org/officeDocument/2006/customXml" ds:itemID="{699A2A0A-D9FF-4FB1-8F88-F2CD58CA38DB}">
  <ds:schemaRefs>
    <ds:schemaRef ds:uri="http://schemas.microsoft.com/sharepoint/events"/>
  </ds:schemaRefs>
</ds:datastoreItem>
</file>

<file path=customXml/itemProps3.xml><?xml version="1.0" encoding="utf-8"?>
<ds:datastoreItem xmlns:ds="http://schemas.openxmlformats.org/officeDocument/2006/customXml" ds:itemID="{B8BDCEB0-E046-4E21-8BE0-E029ABBCA42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dfe030f-86e3-486d-a025-350262647d2a"/>
    <ds:schemaRef ds:uri="881f9a4a-1e84-4363-97d3-af7f29ebd3a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15864CFC-318C-4D0A-A79C-DD19659E604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Blank</Template>
  <TotalTime>2923</TotalTime>
  <Words>4965</Words>
  <Application>Microsoft Office PowerPoint</Application>
  <PresentationFormat>On-screen Show (4:3)</PresentationFormat>
  <Paragraphs>761</Paragraphs>
  <Slides>59</Slides>
  <Notes>59</Notes>
  <HiddenSlides>0</HiddenSlides>
  <MMClips>0</MMClips>
  <ScaleCrop>false</ScaleCrop>
  <HeadingPairs>
    <vt:vector size="8" baseType="variant">
      <vt:variant>
        <vt:lpstr>Fonts Used</vt:lpstr>
      </vt:variant>
      <vt:variant>
        <vt:i4>5</vt:i4>
      </vt:variant>
      <vt:variant>
        <vt:lpstr>Theme</vt:lpstr>
      </vt:variant>
      <vt:variant>
        <vt:i4>3</vt:i4>
      </vt:variant>
      <vt:variant>
        <vt:lpstr>Embedded OLE Servers</vt:lpstr>
      </vt:variant>
      <vt:variant>
        <vt:i4>2</vt:i4>
      </vt:variant>
      <vt:variant>
        <vt:lpstr>Slide Titles</vt:lpstr>
      </vt:variant>
      <vt:variant>
        <vt:i4>59</vt:i4>
      </vt:variant>
    </vt:vector>
  </HeadingPairs>
  <TitlesOfParts>
    <vt:vector size="69" baseType="lpstr">
      <vt:lpstr>Arial</vt:lpstr>
      <vt:lpstr>Calibri</vt:lpstr>
      <vt:lpstr>Gotham Book</vt:lpstr>
      <vt:lpstr>Tahoma</vt:lpstr>
      <vt:lpstr>Wingdings</vt:lpstr>
      <vt:lpstr>2_Custom Design</vt:lpstr>
      <vt:lpstr>3_Custom Design</vt:lpstr>
      <vt:lpstr>4_Custom Design</vt:lpstr>
      <vt:lpstr>Graphique Microsoft Excel</vt:lpstr>
      <vt:lpstr>Paint Shop Pro Image</vt:lpstr>
      <vt:lpstr>Material didáctico de apoyo para docentes de Arquitectura /Ingenieria Civil.</vt:lpstr>
      <vt:lpstr>Contenido</vt:lpstr>
      <vt:lpstr>1. La mayoria de los materiales sufren un deterioro con el tiempo </vt:lpstr>
      <vt:lpstr>La mayoria de los materiales sufren un deterioro con el tiempo </vt:lpstr>
      <vt:lpstr>La mayoria de los materiales sufren un deterioro con el tiempo </vt:lpstr>
      <vt:lpstr>La mayoria de los materiales sufren un deterioro con el tiempo </vt:lpstr>
      <vt:lpstr>Corrosion en hormigón (Los problemas de corrosión no se limitan a las superficies externas !)</vt:lpstr>
      <vt:lpstr>2. Por qué el acero inoxidable resiste la corrosión </vt:lpstr>
      <vt:lpstr>Passive Layer vs. Coatings</vt:lpstr>
      <vt:lpstr>Daño a la capa protectora</vt:lpstr>
      <vt:lpstr>3. Tipos de corrosion de los aceros inoxidables</vt:lpstr>
      <vt:lpstr>Efecto del Contenido de Cromo en la Resistencia a la corrosión  atmosférica (corrosion tipo uniforme)</vt:lpstr>
      <vt:lpstr>Cuando la selección de la clase de acero inoxidable no se ha hecho correctamente, se puede producir la corrosión</vt:lpstr>
      <vt:lpstr>Tipos of corrosion de los aceros inoxidables</vt:lpstr>
      <vt:lpstr>a) ¿Qué es una corrosión uniforme? </vt:lpstr>
      <vt:lpstr>b) ¿Qué es una corrosión por picaduras?  1,2,3,7</vt:lpstr>
      <vt:lpstr>Mecanismos de la corrosión por Picaduras</vt:lpstr>
      <vt:lpstr>  Las picaduras pueden ser reproducidas en una celda electroquímica 4</vt:lpstr>
      <vt:lpstr>¿Cúales son los principales factores que influyen en la corrosión por picadura?  (El potencial de picadura de Epic se utiliza generalmente como el criterio para picaduras)</vt:lpstr>
      <vt:lpstr>Los principales factores que influyen en la corrosión por picadura El potencial de picadura de Epic se utiliza generalmente como el criterio para picaduras)</vt:lpstr>
      <vt:lpstr>Los principales factores que influyen en la corrosión por picadura? (El potencial de picadura de Epic se utiliza generalmente como el criterio para picaduras)</vt:lpstr>
      <vt:lpstr>Número equivalente de Resistencia a Picaduras(PREN)6</vt:lpstr>
      <vt:lpstr>PREN de algunos tipos comunes9</vt:lpstr>
      <vt:lpstr>c) ¿Qúe es la corrosión Intersticial 1?</vt:lpstr>
      <vt:lpstr>Mecanismos de la Corrosión Intersticial</vt:lpstr>
      <vt:lpstr>Temperatura crítica a la resistencia por Picaduras (CPT)?  Temperatura crítica a la corrosión Intersticial (CCT)? de varios tipos austeníticos y dúplex 8</vt:lpstr>
      <vt:lpstr>Cómo evitar la corrosión intersticial </vt:lpstr>
      <vt:lpstr>d) ¿Qué es la corrosión Galvánica 1? (también conocida como corrosión bimetálica)</vt:lpstr>
      <vt:lpstr>Mecanismo de la corrosión galvánica</vt:lpstr>
      <vt:lpstr>Series de potenciales galvánicos de metales en agua de mar.</vt:lpstr>
      <vt:lpstr>  Reglas básicas sobre cómo evitar la corrosión galvánica </vt:lpstr>
      <vt:lpstr>e) ¿Qué es la corrosión Intergranular1?</vt:lpstr>
      <vt:lpstr> Vista esquemática de la reducción de Cr en los límites de grano </vt:lpstr>
      <vt:lpstr>¿Cuando ocurre la corrosión Intergranular?</vt:lpstr>
      <vt:lpstr>Cómo evitar la Corrosion Intergranuular</vt:lpstr>
      <vt:lpstr>f) ¿Qué es la Corrosion bajo tensiones1 (SCC)?</vt:lpstr>
      <vt:lpstr>Mecanismo de la corrosion bajo tensiones (SCC)</vt:lpstr>
      <vt:lpstr>Evitar la corrosión bajo tensiones – Dos formas:</vt:lpstr>
      <vt:lpstr>4. ¿Cómo seleccionar el tipo correcto de acero inoxidable resistente a la corrosión adecuada?</vt:lpstr>
      <vt:lpstr> 4 – 1  Aplicaciones estructurales</vt:lpstr>
      <vt:lpstr>Cómo se produce el proceso </vt:lpstr>
      <vt:lpstr>PowerPoint Presentation</vt:lpstr>
      <vt:lpstr>PowerPoint Presentation</vt:lpstr>
      <vt:lpstr>Tabla de correspondencias</vt:lpstr>
      <vt:lpstr>Clases de Resistencia a Corrosión de aceros inoxidables</vt:lpstr>
      <vt:lpstr> 4 -2 Otros Usos</vt:lpstr>
      <vt:lpstr>Selección de tipo de acero en Arquitectura10</vt:lpstr>
      <vt:lpstr>Cómo se procede</vt:lpstr>
      <vt:lpstr>Contaminación ambiental</vt:lpstr>
      <vt:lpstr>A) Exposición en la Costa</vt:lpstr>
      <vt:lpstr>B) Exposición a sales de deshielo</vt:lpstr>
      <vt:lpstr>Patrón de tiempo local</vt:lpstr>
      <vt:lpstr>Consideraciones del Diseño</vt:lpstr>
      <vt:lpstr>Plan de Mantenimiento</vt:lpstr>
      <vt:lpstr>  Sistema de puntuación para la selección del acero inoxidable   tainless Steel selection scoring system</vt:lpstr>
      <vt:lpstr>Conclusión</vt:lpstr>
      <vt:lpstr>5. Referencias</vt:lpstr>
      <vt:lpstr>Apéndice: Designaciones17</vt:lpstr>
      <vt:lpstr>Gracias</vt:lpstr>
    </vt:vector>
  </TitlesOfParts>
  <Company>Outokumpu</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Resistencia a la Corrosion de los aceros inoxidables</dc:title>
  <dc:creator>Arto Rousu</dc:creator>
  <cp:keywords>acero inoxidable, material didactico, arquitectura, ingenieria civil</cp:keywords>
  <cp:lastModifiedBy>Jo Claes</cp:lastModifiedBy>
  <cp:revision>582</cp:revision>
  <cp:lastPrinted>2015-04-09T12:49:41Z</cp:lastPrinted>
  <dcterms:created xsi:type="dcterms:W3CDTF">2013-07-31T06:42:37Z</dcterms:created>
  <dcterms:modified xsi:type="dcterms:W3CDTF">2020-04-08T05:00:06Z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0x010100D2D0D6FE189C0542B4393D301B5BCBA2</vt:lpwstr>
  </property>
  <property fmtid="{D5CDD505-2E9C-101B-9397-08002B2CF9AE}" pid="3" name="_dlc_DocIdItemGuid">
    <vt:lpwstr>2853dffb-23c7-4602-ac60-6f8eecc69b38</vt:lpwstr>
  </property>
  <property fmtid="{D5CDD505-2E9C-101B-9397-08002B2CF9AE}" pid="4" name="Order">
    <vt:r8>30700</vt:r8>
  </property>
</Properties>
</file>